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265" r:id="rId2"/>
    <p:sldId id="270" r:id="rId3"/>
    <p:sldId id="257" r:id="rId4"/>
    <p:sldId id="266" r:id="rId5"/>
    <p:sldId id="269" r:id="rId6"/>
    <p:sldId id="268" r:id="rId7"/>
  </p:sldIdLst>
  <p:sldSz cx="9144000" cy="6858000" type="screen4x3"/>
  <p:notesSz cx="6950075" cy="9236075"/>
  <p:defaultTextStyle>
    <a:defPPr>
      <a:defRPr lang="en-US"/>
    </a:defPPr>
    <a:lvl1pPr algn="l" rtl="0" eaLnBrk="0" fontAlgn="base" hangingPunct="0">
      <a:spcBef>
        <a:spcPct val="0"/>
      </a:spcBef>
      <a:spcAft>
        <a:spcPct val="0"/>
      </a:spcAft>
      <a:defRPr sz="2400" kern="1200">
        <a:solidFill>
          <a:schemeClr val="tx1"/>
        </a:solidFill>
        <a:latin typeface="Times"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charset="0"/>
        <a:ea typeface="MS PGothic" pitchFamily="34" charset="-128"/>
        <a:cs typeface="+mn-cs"/>
      </a:defRPr>
    </a:lvl5pPr>
    <a:lvl6pPr marL="2286000" algn="l" defTabSz="914400" rtl="0" eaLnBrk="1" latinLnBrk="0" hangingPunct="1">
      <a:defRPr sz="2400" kern="1200">
        <a:solidFill>
          <a:schemeClr val="tx1"/>
        </a:solidFill>
        <a:latin typeface="Times" charset="0"/>
        <a:ea typeface="MS PGothic" pitchFamily="34" charset="-128"/>
        <a:cs typeface="+mn-cs"/>
      </a:defRPr>
    </a:lvl6pPr>
    <a:lvl7pPr marL="2743200" algn="l" defTabSz="914400" rtl="0" eaLnBrk="1" latinLnBrk="0" hangingPunct="1">
      <a:defRPr sz="2400" kern="1200">
        <a:solidFill>
          <a:schemeClr val="tx1"/>
        </a:solidFill>
        <a:latin typeface="Times" charset="0"/>
        <a:ea typeface="MS PGothic" pitchFamily="34" charset="-128"/>
        <a:cs typeface="+mn-cs"/>
      </a:defRPr>
    </a:lvl7pPr>
    <a:lvl8pPr marL="3200400" algn="l" defTabSz="914400" rtl="0" eaLnBrk="1" latinLnBrk="0" hangingPunct="1">
      <a:defRPr sz="2400" kern="1200">
        <a:solidFill>
          <a:schemeClr val="tx1"/>
        </a:solidFill>
        <a:latin typeface="Times" charset="0"/>
        <a:ea typeface="MS PGothic" pitchFamily="34" charset="-128"/>
        <a:cs typeface="+mn-cs"/>
      </a:defRPr>
    </a:lvl8pPr>
    <a:lvl9pPr marL="3657600" algn="l" defTabSz="914400" rtl="0" eaLnBrk="1" latinLnBrk="0" hangingPunct="1">
      <a:defRPr sz="2400" kern="1200">
        <a:solidFill>
          <a:schemeClr val="tx1"/>
        </a:solidFill>
        <a:latin typeface="Times"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7D31"/>
    <a:srgbClr val="C89A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213" autoAdjust="0"/>
  </p:normalViewPr>
  <p:slideViewPr>
    <p:cSldViewPr>
      <p:cViewPr varScale="1">
        <p:scale>
          <a:sx n="74" d="100"/>
          <a:sy n="74" d="100"/>
        </p:scale>
        <p:origin x="84" y="7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FF2D85-22D4-4EB4-B033-2BC7D39893EF}"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A9463A88-1F83-407B-8202-FDCE8D4C35D9}">
      <dgm:prSet phldrT="[Text]" custT="1"/>
      <dgm:spPr/>
      <dgm:t>
        <a:bodyPr/>
        <a:lstStyle/>
        <a:p>
          <a:r>
            <a:rPr lang="en-US" sz="1600" b="1" dirty="0"/>
            <a:t>1. RFP Release</a:t>
          </a:r>
        </a:p>
      </dgm:t>
    </dgm:pt>
    <dgm:pt modelId="{5449AA76-9A61-43EB-9CCD-B784198E3B1F}" type="parTrans" cxnId="{860E4106-77EA-4FCE-BCD8-E8F6E5BEE870}">
      <dgm:prSet/>
      <dgm:spPr/>
      <dgm:t>
        <a:bodyPr/>
        <a:lstStyle/>
        <a:p>
          <a:endParaRPr lang="en-US"/>
        </a:p>
      </dgm:t>
    </dgm:pt>
    <dgm:pt modelId="{A674796B-495A-4A18-B1B6-CA29B1DE72CE}" type="sibTrans" cxnId="{860E4106-77EA-4FCE-BCD8-E8F6E5BEE870}">
      <dgm:prSet/>
      <dgm:spPr/>
      <dgm:t>
        <a:bodyPr/>
        <a:lstStyle/>
        <a:p>
          <a:endParaRPr lang="en-US"/>
        </a:p>
      </dgm:t>
    </dgm:pt>
    <dgm:pt modelId="{BE26691F-AA6E-499D-9FA0-3661E1F54DC5}">
      <dgm:prSet phldrT="[Text]" custT="1"/>
      <dgm:spPr/>
      <dgm:t>
        <a:bodyPr/>
        <a:lstStyle/>
        <a:p>
          <a:r>
            <a:rPr lang="en-US" sz="1600" b="1" dirty="0"/>
            <a:t>2. Bidder’s Conference</a:t>
          </a:r>
        </a:p>
      </dgm:t>
    </dgm:pt>
    <dgm:pt modelId="{E378FAD9-D34A-4A18-92EF-DF96AD7A62AD}" type="parTrans" cxnId="{DDDFDC0A-12C9-4456-A99A-6A28E19A1ED8}">
      <dgm:prSet/>
      <dgm:spPr/>
      <dgm:t>
        <a:bodyPr/>
        <a:lstStyle/>
        <a:p>
          <a:endParaRPr lang="en-US"/>
        </a:p>
      </dgm:t>
    </dgm:pt>
    <dgm:pt modelId="{6750B2C4-87E5-4C2E-A432-B9C9862A0B92}" type="sibTrans" cxnId="{DDDFDC0A-12C9-4456-A99A-6A28E19A1ED8}">
      <dgm:prSet/>
      <dgm:spPr/>
      <dgm:t>
        <a:bodyPr/>
        <a:lstStyle/>
        <a:p>
          <a:endParaRPr lang="en-US"/>
        </a:p>
      </dgm:t>
    </dgm:pt>
    <dgm:pt modelId="{ADCE03F9-5B13-4C77-BE80-09239BBAEF74}">
      <dgm:prSet phldrT="[Text]" custT="1"/>
      <dgm:spPr/>
      <dgm:t>
        <a:bodyPr/>
        <a:lstStyle/>
        <a:p>
          <a:r>
            <a:rPr lang="en-US" sz="1600" b="1" dirty="0"/>
            <a:t>3. Proposals</a:t>
          </a:r>
        </a:p>
        <a:p>
          <a:r>
            <a:rPr lang="en-US" sz="1600" b="1" dirty="0"/>
            <a:t>Due</a:t>
          </a:r>
        </a:p>
      </dgm:t>
    </dgm:pt>
    <dgm:pt modelId="{03EA84EB-9E0E-49DB-B045-810D51E7AE36}" type="parTrans" cxnId="{ED3EE8DC-39B4-41A3-BA9D-5A6EF43C80B5}">
      <dgm:prSet/>
      <dgm:spPr/>
      <dgm:t>
        <a:bodyPr/>
        <a:lstStyle/>
        <a:p>
          <a:endParaRPr lang="en-US"/>
        </a:p>
      </dgm:t>
    </dgm:pt>
    <dgm:pt modelId="{BBACC7CF-177B-4E87-815F-B6B755304248}" type="sibTrans" cxnId="{ED3EE8DC-39B4-41A3-BA9D-5A6EF43C80B5}">
      <dgm:prSet/>
      <dgm:spPr/>
      <dgm:t>
        <a:bodyPr/>
        <a:lstStyle/>
        <a:p>
          <a:endParaRPr lang="en-US"/>
        </a:p>
      </dgm:t>
    </dgm:pt>
    <dgm:pt modelId="{528A4748-00A0-48AC-B443-BD7DD0C164B5}">
      <dgm:prSet phldrT="[Text]" custT="1"/>
      <dgm:spPr/>
      <dgm:t>
        <a:bodyPr/>
        <a:lstStyle/>
        <a:p>
          <a:r>
            <a:rPr lang="en-US" sz="1600" b="1" dirty="0"/>
            <a:t>4. Evaluations</a:t>
          </a:r>
        </a:p>
        <a:p>
          <a:r>
            <a:rPr lang="en-US" sz="1600" b="1" dirty="0"/>
            <a:t>&amp;</a:t>
          </a:r>
        </a:p>
        <a:p>
          <a:r>
            <a:rPr lang="en-US" sz="1600" b="1" dirty="0"/>
            <a:t>Presentations</a:t>
          </a:r>
        </a:p>
      </dgm:t>
    </dgm:pt>
    <dgm:pt modelId="{0514C0F4-FAEA-43C5-9FAC-03B656B54AE0}" type="parTrans" cxnId="{F0774D72-6684-4BE0-AEC3-360FC9FFAFA7}">
      <dgm:prSet/>
      <dgm:spPr/>
      <dgm:t>
        <a:bodyPr/>
        <a:lstStyle/>
        <a:p>
          <a:endParaRPr lang="en-US"/>
        </a:p>
      </dgm:t>
    </dgm:pt>
    <dgm:pt modelId="{779AB249-15EF-4101-969C-0D525E256F3E}" type="sibTrans" cxnId="{F0774D72-6684-4BE0-AEC3-360FC9FFAFA7}">
      <dgm:prSet/>
      <dgm:spPr/>
      <dgm:t>
        <a:bodyPr/>
        <a:lstStyle/>
        <a:p>
          <a:endParaRPr lang="en-US"/>
        </a:p>
      </dgm:t>
    </dgm:pt>
    <dgm:pt modelId="{0F4C4676-F1E9-44B7-8BA6-87598310C8A5}">
      <dgm:prSet phldrT="[Text]" custT="1"/>
      <dgm:spPr/>
      <dgm:t>
        <a:bodyPr/>
        <a:lstStyle/>
        <a:p>
          <a:r>
            <a:rPr lang="en-US" sz="1600" b="1" dirty="0"/>
            <a:t>5. Workforce Board Committees</a:t>
          </a:r>
        </a:p>
      </dgm:t>
    </dgm:pt>
    <dgm:pt modelId="{A394AE51-42DE-4DAA-858A-D0CBB564BE69}" type="parTrans" cxnId="{042396D9-F4D2-4F6F-91DA-3F353FED7937}">
      <dgm:prSet/>
      <dgm:spPr/>
      <dgm:t>
        <a:bodyPr/>
        <a:lstStyle/>
        <a:p>
          <a:endParaRPr lang="en-US"/>
        </a:p>
      </dgm:t>
    </dgm:pt>
    <dgm:pt modelId="{755C2117-CAA0-4B22-94A1-97B988209B2E}" type="sibTrans" cxnId="{042396D9-F4D2-4F6F-91DA-3F353FED7937}">
      <dgm:prSet/>
      <dgm:spPr/>
      <dgm:t>
        <a:bodyPr/>
        <a:lstStyle/>
        <a:p>
          <a:endParaRPr lang="en-US"/>
        </a:p>
      </dgm:t>
    </dgm:pt>
    <dgm:pt modelId="{B94BBFBB-44E0-4898-B6E9-442AE0C5EFB6}">
      <dgm:prSet phldrT="[Text]" custT="1"/>
      <dgm:spPr/>
      <dgm:t>
        <a:bodyPr/>
        <a:lstStyle/>
        <a:p>
          <a:r>
            <a:rPr lang="en-US" sz="1600" b="1" dirty="0"/>
            <a:t>9. Contracts Begin</a:t>
          </a:r>
        </a:p>
      </dgm:t>
    </dgm:pt>
    <dgm:pt modelId="{ED269316-A6C0-4B88-9BE4-BDF80B36AF70}" type="parTrans" cxnId="{F5F26A3A-5333-4C85-AD7A-C9923E3E8AE3}">
      <dgm:prSet/>
      <dgm:spPr/>
      <dgm:t>
        <a:bodyPr/>
        <a:lstStyle/>
        <a:p>
          <a:endParaRPr lang="en-US"/>
        </a:p>
      </dgm:t>
    </dgm:pt>
    <dgm:pt modelId="{88EF46BB-9A92-4F3D-A406-CA9DC260D689}" type="sibTrans" cxnId="{F5F26A3A-5333-4C85-AD7A-C9923E3E8AE3}">
      <dgm:prSet/>
      <dgm:spPr/>
      <dgm:t>
        <a:bodyPr/>
        <a:lstStyle/>
        <a:p>
          <a:endParaRPr lang="en-US"/>
        </a:p>
      </dgm:t>
    </dgm:pt>
    <dgm:pt modelId="{A1161593-D2E1-4CA2-B716-F360758FC76A}">
      <dgm:prSet phldrT="[Text]" custT="1"/>
      <dgm:spPr/>
      <dgm:t>
        <a:bodyPr/>
        <a:lstStyle/>
        <a:p>
          <a:r>
            <a:rPr lang="en-US" sz="1600" b="1" dirty="0"/>
            <a:t>8. Contracts Signed</a:t>
          </a:r>
        </a:p>
      </dgm:t>
    </dgm:pt>
    <dgm:pt modelId="{8C2B8847-7FDB-4E11-B73D-CEE3B8D842E3}" type="parTrans" cxnId="{09E039E5-4B6F-4D66-A94F-BAD13BA2F4CB}">
      <dgm:prSet/>
      <dgm:spPr/>
      <dgm:t>
        <a:bodyPr/>
        <a:lstStyle/>
        <a:p>
          <a:endParaRPr lang="en-US"/>
        </a:p>
      </dgm:t>
    </dgm:pt>
    <dgm:pt modelId="{70D6628F-A428-42C8-8E22-DCA8C5659EBD}" type="sibTrans" cxnId="{09E039E5-4B6F-4D66-A94F-BAD13BA2F4CB}">
      <dgm:prSet/>
      <dgm:spPr/>
      <dgm:t>
        <a:bodyPr/>
        <a:lstStyle/>
        <a:p>
          <a:endParaRPr lang="en-US"/>
        </a:p>
      </dgm:t>
    </dgm:pt>
    <dgm:pt modelId="{3E2FBBCD-99EE-4716-8F37-509EC568CC32}">
      <dgm:prSet phldrT="[Text]" custT="1"/>
      <dgm:spPr/>
      <dgm:t>
        <a:bodyPr/>
        <a:lstStyle/>
        <a:p>
          <a:r>
            <a:rPr lang="en-US" sz="1600" b="1" dirty="0"/>
            <a:t>6. Workforce Board</a:t>
          </a:r>
        </a:p>
      </dgm:t>
    </dgm:pt>
    <dgm:pt modelId="{65DE8E81-D005-4C71-981E-2DEF388C8483}" type="parTrans" cxnId="{968F745B-3C5A-4EDD-9CDC-CACAEA97BD02}">
      <dgm:prSet/>
      <dgm:spPr/>
      <dgm:t>
        <a:bodyPr/>
        <a:lstStyle/>
        <a:p>
          <a:endParaRPr lang="en-US"/>
        </a:p>
      </dgm:t>
    </dgm:pt>
    <dgm:pt modelId="{937D4955-DE3A-45CA-ACC0-3A6F846C2666}" type="sibTrans" cxnId="{968F745B-3C5A-4EDD-9CDC-CACAEA97BD02}">
      <dgm:prSet/>
      <dgm:spPr/>
      <dgm:t>
        <a:bodyPr/>
        <a:lstStyle/>
        <a:p>
          <a:endParaRPr lang="en-US"/>
        </a:p>
      </dgm:t>
    </dgm:pt>
    <dgm:pt modelId="{BCBE152C-9E29-42BA-A3D7-0F2B4597301C}">
      <dgm:prSet phldrT="[Text]" custT="1"/>
      <dgm:spPr/>
      <dgm:t>
        <a:bodyPr/>
        <a:lstStyle/>
        <a:p>
          <a:r>
            <a:rPr lang="en-US" sz="1600" b="1" dirty="0"/>
            <a:t>7. H-GAC Board of Directors</a:t>
          </a:r>
        </a:p>
      </dgm:t>
    </dgm:pt>
    <dgm:pt modelId="{23ACC4D7-61AC-4A5C-AEF0-8409F46FB518}" type="parTrans" cxnId="{CD6F14C3-E77A-43F9-86C9-34103766A5FA}">
      <dgm:prSet/>
      <dgm:spPr/>
      <dgm:t>
        <a:bodyPr/>
        <a:lstStyle/>
        <a:p>
          <a:endParaRPr lang="en-US"/>
        </a:p>
      </dgm:t>
    </dgm:pt>
    <dgm:pt modelId="{D63E9C3B-5B9E-48FB-8D62-F0A89954AC0F}" type="sibTrans" cxnId="{CD6F14C3-E77A-43F9-86C9-34103766A5FA}">
      <dgm:prSet/>
      <dgm:spPr/>
      <dgm:t>
        <a:bodyPr/>
        <a:lstStyle/>
        <a:p>
          <a:endParaRPr lang="en-US"/>
        </a:p>
      </dgm:t>
    </dgm:pt>
    <dgm:pt modelId="{38D704D8-685A-473B-B28D-BFC8976FC1A6}" type="pres">
      <dgm:prSet presAssocID="{D9FF2D85-22D4-4EB4-B033-2BC7D39893EF}" presName="cycle" presStyleCnt="0">
        <dgm:presLayoutVars>
          <dgm:dir/>
          <dgm:resizeHandles val="exact"/>
        </dgm:presLayoutVars>
      </dgm:prSet>
      <dgm:spPr/>
    </dgm:pt>
    <dgm:pt modelId="{1029BAD2-F76B-49CE-8735-2DB0F4E6416B}" type="pres">
      <dgm:prSet presAssocID="{A9463A88-1F83-407B-8202-FDCE8D4C35D9}" presName="node" presStyleLbl="node1" presStyleIdx="0" presStyleCnt="9" custScaleX="111399" custScaleY="112589">
        <dgm:presLayoutVars>
          <dgm:bulletEnabled val="1"/>
        </dgm:presLayoutVars>
      </dgm:prSet>
      <dgm:spPr/>
    </dgm:pt>
    <dgm:pt modelId="{B4FCD411-E057-4A51-B350-F1131F533238}" type="pres">
      <dgm:prSet presAssocID="{A9463A88-1F83-407B-8202-FDCE8D4C35D9}" presName="spNode" presStyleCnt="0"/>
      <dgm:spPr/>
    </dgm:pt>
    <dgm:pt modelId="{2E06AE79-28D2-4143-926A-9E6B8AA9C50F}" type="pres">
      <dgm:prSet presAssocID="{A674796B-495A-4A18-B1B6-CA29B1DE72CE}" presName="sibTrans" presStyleLbl="sibTrans1D1" presStyleIdx="0" presStyleCnt="9"/>
      <dgm:spPr/>
    </dgm:pt>
    <dgm:pt modelId="{59EF0AAC-001C-41FE-B6B3-C53898428E52}" type="pres">
      <dgm:prSet presAssocID="{BE26691F-AA6E-499D-9FA0-3661E1F54DC5}" presName="node" presStyleLbl="node1" presStyleIdx="1" presStyleCnt="9" custScaleX="125811" custScaleY="125784">
        <dgm:presLayoutVars>
          <dgm:bulletEnabled val="1"/>
        </dgm:presLayoutVars>
      </dgm:prSet>
      <dgm:spPr/>
    </dgm:pt>
    <dgm:pt modelId="{A417FED3-7E9D-4574-923E-452B5607C668}" type="pres">
      <dgm:prSet presAssocID="{BE26691F-AA6E-499D-9FA0-3661E1F54DC5}" presName="spNode" presStyleCnt="0"/>
      <dgm:spPr/>
    </dgm:pt>
    <dgm:pt modelId="{A0B0D9D7-F59B-4FB9-9995-89F0D4283C7E}" type="pres">
      <dgm:prSet presAssocID="{6750B2C4-87E5-4C2E-A432-B9C9862A0B92}" presName="sibTrans" presStyleLbl="sibTrans1D1" presStyleIdx="1" presStyleCnt="9"/>
      <dgm:spPr/>
    </dgm:pt>
    <dgm:pt modelId="{7BA95FCA-1462-4F4C-A3ED-52FC9145D201}" type="pres">
      <dgm:prSet presAssocID="{ADCE03F9-5B13-4C77-BE80-09239BBAEF74}" presName="node" presStyleLbl="node1" presStyleIdx="2" presStyleCnt="9" custScaleX="130979" custScaleY="122342">
        <dgm:presLayoutVars>
          <dgm:bulletEnabled val="1"/>
        </dgm:presLayoutVars>
      </dgm:prSet>
      <dgm:spPr/>
    </dgm:pt>
    <dgm:pt modelId="{FD72DFD0-FEFB-43E6-945A-BA5D8B805F3A}" type="pres">
      <dgm:prSet presAssocID="{ADCE03F9-5B13-4C77-BE80-09239BBAEF74}" presName="spNode" presStyleCnt="0"/>
      <dgm:spPr/>
    </dgm:pt>
    <dgm:pt modelId="{FE373AEF-9539-4420-BCF8-3496BAB59789}" type="pres">
      <dgm:prSet presAssocID="{BBACC7CF-177B-4E87-815F-B6B755304248}" presName="sibTrans" presStyleLbl="sibTrans1D1" presStyleIdx="2" presStyleCnt="9"/>
      <dgm:spPr/>
    </dgm:pt>
    <dgm:pt modelId="{8A21F9E6-F9C0-4E74-BD9C-F0549074EF94}" type="pres">
      <dgm:prSet presAssocID="{528A4748-00A0-48AC-B443-BD7DD0C164B5}" presName="node" presStyleLbl="node1" presStyleIdx="3" presStyleCnt="9" custScaleX="135852" custScaleY="132983" custRadScaleRad="101699" custRadScaleInc="-64805">
        <dgm:presLayoutVars>
          <dgm:bulletEnabled val="1"/>
        </dgm:presLayoutVars>
      </dgm:prSet>
      <dgm:spPr/>
    </dgm:pt>
    <dgm:pt modelId="{69DFCD8C-4EB7-4247-B0AB-1E0132487D58}" type="pres">
      <dgm:prSet presAssocID="{528A4748-00A0-48AC-B443-BD7DD0C164B5}" presName="spNode" presStyleCnt="0"/>
      <dgm:spPr/>
    </dgm:pt>
    <dgm:pt modelId="{317F7C27-6013-41B9-A72D-22F8B1C45228}" type="pres">
      <dgm:prSet presAssocID="{779AB249-15EF-4101-969C-0D525E256F3E}" presName="sibTrans" presStyleLbl="sibTrans1D1" presStyleIdx="3" presStyleCnt="9"/>
      <dgm:spPr/>
    </dgm:pt>
    <dgm:pt modelId="{745D62F1-F0AE-4EE0-B14A-9E4BA83AFB8D}" type="pres">
      <dgm:prSet presAssocID="{0F4C4676-F1E9-44B7-8BA6-87598310C8A5}" presName="node" presStyleLbl="node1" presStyleIdx="4" presStyleCnt="9" custScaleX="145731" custScaleY="140306" custRadScaleRad="99049" custRadScaleInc="-27287">
        <dgm:presLayoutVars>
          <dgm:bulletEnabled val="1"/>
        </dgm:presLayoutVars>
      </dgm:prSet>
      <dgm:spPr/>
    </dgm:pt>
    <dgm:pt modelId="{CFB7D614-BF96-444F-ABCC-62C020F71F90}" type="pres">
      <dgm:prSet presAssocID="{0F4C4676-F1E9-44B7-8BA6-87598310C8A5}" presName="spNode" presStyleCnt="0"/>
      <dgm:spPr/>
    </dgm:pt>
    <dgm:pt modelId="{93FDBD52-0ACC-48CE-9AEF-7F1986790122}" type="pres">
      <dgm:prSet presAssocID="{755C2117-CAA0-4B22-94A1-97B988209B2E}" presName="sibTrans" presStyleLbl="sibTrans1D1" presStyleIdx="4" presStyleCnt="9"/>
      <dgm:spPr/>
    </dgm:pt>
    <dgm:pt modelId="{C5F3FB9F-4E69-4298-894C-1E43CE87C18C}" type="pres">
      <dgm:prSet presAssocID="{3E2FBBCD-99EE-4716-8F37-509EC568CC32}" presName="node" presStyleLbl="node1" presStyleIdx="5" presStyleCnt="9" custScaleX="124659" custScaleY="136922" custRadScaleRad="97382" custRadScaleInc="4212">
        <dgm:presLayoutVars>
          <dgm:bulletEnabled val="1"/>
        </dgm:presLayoutVars>
      </dgm:prSet>
      <dgm:spPr/>
    </dgm:pt>
    <dgm:pt modelId="{273195AB-B507-4E96-8DB7-36D954E051A9}" type="pres">
      <dgm:prSet presAssocID="{3E2FBBCD-99EE-4716-8F37-509EC568CC32}" presName="spNode" presStyleCnt="0"/>
      <dgm:spPr/>
    </dgm:pt>
    <dgm:pt modelId="{EC1D2875-B24D-4E5C-8E33-490304469FB9}" type="pres">
      <dgm:prSet presAssocID="{937D4955-DE3A-45CA-ACC0-3A6F846C2666}" presName="sibTrans" presStyleLbl="sibTrans1D1" presStyleIdx="5" presStyleCnt="9"/>
      <dgm:spPr/>
    </dgm:pt>
    <dgm:pt modelId="{5FE0BC5D-9F35-4237-8B95-407D1924AE8B}" type="pres">
      <dgm:prSet presAssocID="{BCBE152C-9E29-42BA-A3D7-0F2B4597301C}" presName="node" presStyleLbl="node1" presStyleIdx="6" presStyleCnt="9" custScaleX="111886" custScaleY="117855" custRadScaleRad="96887" custRadScaleInc="25206">
        <dgm:presLayoutVars>
          <dgm:bulletEnabled val="1"/>
        </dgm:presLayoutVars>
      </dgm:prSet>
      <dgm:spPr/>
    </dgm:pt>
    <dgm:pt modelId="{CEBCA994-0069-4D78-ABFC-460F27BE8040}" type="pres">
      <dgm:prSet presAssocID="{BCBE152C-9E29-42BA-A3D7-0F2B4597301C}" presName="spNode" presStyleCnt="0"/>
      <dgm:spPr/>
    </dgm:pt>
    <dgm:pt modelId="{927F05AB-03A3-48FB-99E2-619277D9EADB}" type="pres">
      <dgm:prSet presAssocID="{D63E9C3B-5B9E-48FB-8D62-F0A89954AC0F}" presName="sibTrans" presStyleLbl="sibTrans1D1" presStyleIdx="6" presStyleCnt="9"/>
      <dgm:spPr/>
    </dgm:pt>
    <dgm:pt modelId="{2F70BE40-F5E8-462B-BD71-BFB10E55BDFD}" type="pres">
      <dgm:prSet presAssocID="{A1161593-D2E1-4CA2-B716-F360758FC76A}" presName="node" presStyleLbl="node1" presStyleIdx="7" presStyleCnt="9" custScaleX="130447" custScaleY="143765" custRadScaleRad="101118" custRadScaleInc="23368">
        <dgm:presLayoutVars>
          <dgm:bulletEnabled val="1"/>
        </dgm:presLayoutVars>
      </dgm:prSet>
      <dgm:spPr/>
    </dgm:pt>
    <dgm:pt modelId="{B553EC72-578E-4189-BC9B-51371AF26B08}" type="pres">
      <dgm:prSet presAssocID="{A1161593-D2E1-4CA2-B716-F360758FC76A}" presName="spNode" presStyleCnt="0"/>
      <dgm:spPr/>
    </dgm:pt>
    <dgm:pt modelId="{1A0AD2B8-CF71-4FFB-9E70-B58F86709886}" type="pres">
      <dgm:prSet presAssocID="{70D6628F-A428-42C8-8E22-DCA8C5659EBD}" presName="sibTrans" presStyleLbl="sibTrans1D1" presStyleIdx="7" presStyleCnt="9"/>
      <dgm:spPr/>
    </dgm:pt>
    <dgm:pt modelId="{12A15672-A894-40BA-961E-FD7A45D9C3C3}" type="pres">
      <dgm:prSet presAssocID="{B94BBFBB-44E0-4898-B6E9-442AE0C5EFB6}" presName="node" presStyleLbl="node1" presStyleIdx="8" presStyleCnt="9" custScaleX="127746" custScaleY="117432">
        <dgm:presLayoutVars>
          <dgm:bulletEnabled val="1"/>
        </dgm:presLayoutVars>
      </dgm:prSet>
      <dgm:spPr/>
    </dgm:pt>
    <dgm:pt modelId="{772FC259-30F7-46E1-9D7E-2B1EEA8A4D0C}" type="pres">
      <dgm:prSet presAssocID="{B94BBFBB-44E0-4898-B6E9-442AE0C5EFB6}" presName="spNode" presStyleCnt="0"/>
      <dgm:spPr/>
    </dgm:pt>
    <dgm:pt modelId="{C9523D86-5C7A-4DD4-843B-876AB27EF705}" type="pres">
      <dgm:prSet presAssocID="{88EF46BB-9A92-4F3D-A406-CA9DC260D689}" presName="sibTrans" presStyleLbl="sibTrans1D1" presStyleIdx="8" presStyleCnt="9"/>
      <dgm:spPr/>
    </dgm:pt>
  </dgm:ptLst>
  <dgm:cxnLst>
    <dgm:cxn modelId="{26688B63-DEB2-4A0C-A95D-66B524880E4E}" type="presOf" srcId="{0F4C4676-F1E9-44B7-8BA6-87598310C8A5}" destId="{745D62F1-F0AE-4EE0-B14A-9E4BA83AFB8D}" srcOrd="0" destOrd="0" presId="urn:microsoft.com/office/officeart/2005/8/layout/cycle5"/>
    <dgm:cxn modelId="{CD6F14C3-E77A-43F9-86C9-34103766A5FA}" srcId="{D9FF2D85-22D4-4EB4-B033-2BC7D39893EF}" destId="{BCBE152C-9E29-42BA-A3D7-0F2B4597301C}" srcOrd="6" destOrd="0" parTransId="{23ACC4D7-61AC-4A5C-AEF0-8409F46FB518}" sibTransId="{D63E9C3B-5B9E-48FB-8D62-F0A89954AC0F}"/>
    <dgm:cxn modelId="{532BF1F8-BF5F-4157-BB8B-138CFFEEAFF7}" type="presOf" srcId="{ADCE03F9-5B13-4C77-BE80-09239BBAEF74}" destId="{7BA95FCA-1462-4F4C-A3ED-52FC9145D201}" srcOrd="0" destOrd="0" presId="urn:microsoft.com/office/officeart/2005/8/layout/cycle5"/>
    <dgm:cxn modelId="{968F745B-3C5A-4EDD-9CDC-CACAEA97BD02}" srcId="{D9FF2D85-22D4-4EB4-B033-2BC7D39893EF}" destId="{3E2FBBCD-99EE-4716-8F37-509EC568CC32}" srcOrd="5" destOrd="0" parTransId="{65DE8E81-D005-4C71-981E-2DEF388C8483}" sibTransId="{937D4955-DE3A-45CA-ACC0-3A6F846C2666}"/>
    <dgm:cxn modelId="{587571CA-CEBD-42AE-AF27-315B53A2C5D5}" type="presOf" srcId="{528A4748-00A0-48AC-B443-BD7DD0C164B5}" destId="{8A21F9E6-F9C0-4E74-BD9C-F0549074EF94}" srcOrd="0" destOrd="0" presId="urn:microsoft.com/office/officeart/2005/8/layout/cycle5"/>
    <dgm:cxn modelId="{D31E93B4-67B1-41DA-98AD-483C0B2992A9}" type="presOf" srcId="{BBACC7CF-177B-4E87-815F-B6B755304248}" destId="{FE373AEF-9539-4420-BCF8-3496BAB59789}" srcOrd="0" destOrd="0" presId="urn:microsoft.com/office/officeart/2005/8/layout/cycle5"/>
    <dgm:cxn modelId="{1EB6D6AB-FDFE-48A7-AAB8-8478DA81DF4D}" type="presOf" srcId="{BCBE152C-9E29-42BA-A3D7-0F2B4597301C}" destId="{5FE0BC5D-9F35-4237-8B95-407D1924AE8B}" srcOrd="0" destOrd="0" presId="urn:microsoft.com/office/officeart/2005/8/layout/cycle5"/>
    <dgm:cxn modelId="{18E08265-B3C1-4E85-92FA-5607E5F922F9}" type="presOf" srcId="{3E2FBBCD-99EE-4716-8F37-509EC568CC32}" destId="{C5F3FB9F-4E69-4298-894C-1E43CE87C18C}" srcOrd="0" destOrd="0" presId="urn:microsoft.com/office/officeart/2005/8/layout/cycle5"/>
    <dgm:cxn modelId="{B9B83A55-D5DD-48FA-BBA8-BA482F7C115B}" type="presOf" srcId="{A674796B-495A-4A18-B1B6-CA29B1DE72CE}" destId="{2E06AE79-28D2-4143-926A-9E6B8AA9C50F}" srcOrd="0" destOrd="0" presId="urn:microsoft.com/office/officeart/2005/8/layout/cycle5"/>
    <dgm:cxn modelId="{997F9267-9537-4453-A4D9-347F27EECBB9}" type="presOf" srcId="{70D6628F-A428-42C8-8E22-DCA8C5659EBD}" destId="{1A0AD2B8-CF71-4FFB-9E70-B58F86709886}" srcOrd="0" destOrd="0" presId="urn:microsoft.com/office/officeart/2005/8/layout/cycle5"/>
    <dgm:cxn modelId="{EC536112-0FD8-43F4-AB07-3185D0663107}" type="presOf" srcId="{BE26691F-AA6E-499D-9FA0-3661E1F54DC5}" destId="{59EF0AAC-001C-41FE-B6B3-C53898428E52}" srcOrd="0" destOrd="0" presId="urn:microsoft.com/office/officeart/2005/8/layout/cycle5"/>
    <dgm:cxn modelId="{5C624EC4-7A6E-42F5-B296-C4B3DE925A54}" type="presOf" srcId="{755C2117-CAA0-4B22-94A1-97B988209B2E}" destId="{93FDBD52-0ACC-48CE-9AEF-7F1986790122}" srcOrd="0" destOrd="0" presId="urn:microsoft.com/office/officeart/2005/8/layout/cycle5"/>
    <dgm:cxn modelId="{F0774D72-6684-4BE0-AEC3-360FC9FFAFA7}" srcId="{D9FF2D85-22D4-4EB4-B033-2BC7D39893EF}" destId="{528A4748-00A0-48AC-B443-BD7DD0C164B5}" srcOrd="3" destOrd="0" parTransId="{0514C0F4-FAEA-43C5-9FAC-03B656B54AE0}" sibTransId="{779AB249-15EF-4101-969C-0D525E256F3E}"/>
    <dgm:cxn modelId="{DDDFDC0A-12C9-4456-A99A-6A28E19A1ED8}" srcId="{D9FF2D85-22D4-4EB4-B033-2BC7D39893EF}" destId="{BE26691F-AA6E-499D-9FA0-3661E1F54DC5}" srcOrd="1" destOrd="0" parTransId="{E378FAD9-D34A-4A18-92EF-DF96AD7A62AD}" sibTransId="{6750B2C4-87E5-4C2E-A432-B9C9862A0B92}"/>
    <dgm:cxn modelId="{F5F26A3A-5333-4C85-AD7A-C9923E3E8AE3}" srcId="{D9FF2D85-22D4-4EB4-B033-2BC7D39893EF}" destId="{B94BBFBB-44E0-4898-B6E9-442AE0C5EFB6}" srcOrd="8" destOrd="0" parTransId="{ED269316-A6C0-4B88-9BE4-BDF80B36AF70}" sibTransId="{88EF46BB-9A92-4F3D-A406-CA9DC260D689}"/>
    <dgm:cxn modelId="{860E4106-77EA-4FCE-BCD8-E8F6E5BEE870}" srcId="{D9FF2D85-22D4-4EB4-B033-2BC7D39893EF}" destId="{A9463A88-1F83-407B-8202-FDCE8D4C35D9}" srcOrd="0" destOrd="0" parTransId="{5449AA76-9A61-43EB-9CCD-B784198E3B1F}" sibTransId="{A674796B-495A-4A18-B1B6-CA29B1DE72CE}"/>
    <dgm:cxn modelId="{9F11240A-682B-4249-B1DC-4B3B262223F9}" type="presOf" srcId="{6750B2C4-87E5-4C2E-A432-B9C9862A0B92}" destId="{A0B0D9D7-F59B-4FB9-9995-89F0D4283C7E}" srcOrd="0" destOrd="0" presId="urn:microsoft.com/office/officeart/2005/8/layout/cycle5"/>
    <dgm:cxn modelId="{09E039E5-4B6F-4D66-A94F-BAD13BA2F4CB}" srcId="{D9FF2D85-22D4-4EB4-B033-2BC7D39893EF}" destId="{A1161593-D2E1-4CA2-B716-F360758FC76A}" srcOrd="7" destOrd="0" parTransId="{8C2B8847-7FDB-4E11-B73D-CEE3B8D842E3}" sibTransId="{70D6628F-A428-42C8-8E22-DCA8C5659EBD}"/>
    <dgm:cxn modelId="{8B2926A2-FE97-4471-A4A6-D7B69B2A4A34}" type="presOf" srcId="{A1161593-D2E1-4CA2-B716-F360758FC76A}" destId="{2F70BE40-F5E8-462B-BD71-BFB10E55BDFD}" srcOrd="0" destOrd="0" presId="urn:microsoft.com/office/officeart/2005/8/layout/cycle5"/>
    <dgm:cxn modelId="{08FFF0D1-536D-4520-8E17-65F1F6C62FC5}" type="presOf" srcId="{D9FF2D85-22D4-4EB4-B033-2BC7D39893EF}" destId="{38D704D8-685A-473B-B28D-BFC8976FC1A6}" srcOrd="0" destOrd="0" presId="urn:microsoft.com/office/officeart/2005/8/layout/cycle5"/>
    <dgm:cxn modelId="{042396D9-F4D2-4F6F-91DA-3F353FED7937}" srcId="{D9FF2D85-22D4-4EB4-B033-2BC7D39893EF}" destId="{0F4C4676-F1E9-44B7-8BA6-87598310C8A5}" srcOrd="4" destOrd="0" parTransId="{A394AE51-42DE-4DAA-858A-D0CBB564BE69}" sibTransId="{755C2117-CAA0-4B22-94A1-97B988209B2E}"/>
    <dgm:cxn modelId="{6A1FB47B-B3B1-4FF1-9CB2-3A9374CBBE55}" type="presOf" srcId="{A9463A88-1F83-407B-8202-FDCE8D4C35D9}" destId="{1029BAD2-F76B-49CE-8735-2DB0F4E6416B}" srcOrd="0" destOrd="0" presId="urn:microsoft.com/office/officeart/2005/8/layout/cycle5"/>
    <dgm:cxn modelId="{2F5430BD-D69C-4741-8596-2AE822D46068}" type="presOf" srcId="{B94BBFBB-44E0-4898-B6E9-442AE0C5EFB6}" destId="{12A15672-A894-40BA-961E-FD7A45D9C3C3}" srcOrd="0" destOrd="0" presId="urn:microsoft.com/office/officeart/2005/8/layout/cycle5"/>
    <dgm:cxn modelId="{5FEE10F2-06AB-461F-97D8-54C2F75F9F5E}" type="presOf" srcId="{D63E9C3B-5B9E-48FB-8D62-F0A89954AC0F}" destId="{927F05AB-03A3-48FB-99E2-619277D9EADB}" srcOrd="0" destOrd="0" presId="urn:microsoft.com/office/officeart/2005/8/layout/cycle5"/>
    <dgm:cxn modelId="{EB4E714E-7C2E-44C8-A8DE-F6B04105ED48}" type="presOf" srcId="{937D4955-DE3A-45CA-ACC0-3A6F846C2666}" destId="{EC1D2875-B24D-4E5C-8E33-490304469FB9}" srcOrd="0" destOrd="0" presId="urn:microsoft.com/office/officeart/2005/8/layout/cycle5"/>
    <dgm:cxn modelId="{ED3EE8DC-39B4-41A3-BA9D-5A6EF43C80B5}" srcId="{D9FF2D85-22D4-4EB4-B033-2BC7D39893EF}" destId="{ADCE03F9-5B13-4C77-BE80-09239BBAEF74}" srcOrd="2" destOrd="0" parTransId="{03EA84EB-9E0E-49DB-B045-810D51E7AE36}" sibTransId="{BBACC7CF-177B-4E87-815F-B6B755304248}"/>
    <dgm:cxn modelId="{770A9BA5-1176-49E9-ACDF-EF286AD97B9A}" type="presOf" srcId="{88EF46BB-9A92-4F3D-A406-CA9DC260D689}" destId="{C9523D86-5C7A-4DD4-843B-876AB27EF705}" srcOrd="0" destOrd="0" presId="urn:microsoft.com/office/officeart/2005/8/layout/cycle5"/>
    <dgm:cxn modelId="{F0AF58DD-D4ED-4780-AE1C-4462ED9D5991}" type="presOf" srcId="{779AB249-15EF-4101-969C-0D525E256F3E}" destId="{317F7C27-6013-41B9-A72D-22F8B1C45228}" srcOrd="0" destOrd="0" presId="urn:microsoft.com/office/officeart/2005/8/layout/cycle5"/>
    <dgm:cxn modelId="{23C5D173-68BA-4B79-AC76-146EE1DBA9D7}" type="presParOf" srcId="{38D704D8-685A-473B-B28D-BFC8976FC1A6}" destId="{1029BAD2-F76B-49CE-8735-2DB0F4E6416B}" srcOrd="0" destOrd="0" presId="urn:microsoft.com/office/officeart/2005/8/layout/cycle5"/>
    <dgm:cxn modelId="{653FB4D5-3D92-4B16-BB59-24C09827129C}" type="presParOf" srcId="{38D704D8-685A-473B-B28D-BFC8976FC1A6}" destId="{B4FCD411-E057-4A51-B350-F1131F533238}" srcOrd="1" destOrd="0" presId="urn:microsoft.com/office/officeart/2005/8/layout/cycle5"/>
    <dgm:cxn modelId="{BDBF7AA3-783F-44D4-94F2-B7B56C445D7A}" type="presParOf" srcId="{38D704D8-685A-473B-B28D-BFC8976FC1A6}" destId="{2E06AE79-28D2-4143-926A-9E6B8AA9C50F}" srcOrd="2" destOrd="0" presId="urn:microsoft.com/office/officeart/2005/8/layout/cycle5"/>
    <dgm:cxn modelId="{78BC3118-AB84-4331-BEA0-F77206C57F12}" type="presParOf" srcId="{38D704D8-685A-473B-B28D-BFC8976FC1A6}" destId="{59EF0AAC-001C-41FE-B6B3-C53898428E52}" srcOrd="3" destOrd="0" presId="urn:microsoft.com/office/officeart/2005/8/layout/cycle5"/>
    <dgm:cxn modelId="{9123A100-D98A-47B0-A210-2AE348758020}" type="presParOf" srcId="{38D704D8-685A-473B-B28D-BFC8976FC1A6}" destId="{A417FED3-7E9D-4574-923E-452B5607C668}" srcOrd="4" destOrd="0" presId="urn:microsoft.com/office/officeart/2005/8/layout/cycle5"/>
    <dgm:cxn modelId="{3DBC841C-DB48-4EE6-8CAF-DDEE559D0E2E}" type="presParOf" srcId="{38D704D8-685A-473B-B28D-BFC8976FC1A6}" destId="{A0B0D9D7-F59B-4FB9-9995-89F0D4283C7E}" srcOrd="5" destOrd="0" presId="urn:microsoft.com/office/officeart/2005/8/layout/cycle5"/>
    <dgm:cxn modelId="{E7E70049-655D-47FA-A367-C151B23E6E6B}" type="presParOf" srcId="{38D704D8-685A-473B-B28D-BFC8976FC1A6}" destId="{7BA95FCA-1462-4F4C-A3ED-52FC9145D201}" srcOrd="6" destOrd="0" presId="urn:microsoft.com/office/officeart/2005/8/layout/cycle5"/>
    <dgm:cxn modelId="{49D3A079-B84B-47A0-805E-B42307C77FEB}" type="presParOf" srcId="{38D704D8-685A-473B-B28D-BFC8976FC1A6}" destId="{FD72DFD0-FEFB-43E6-945A-BA5D8B805F3A}" srcOrd="7" destOrd="0" presId="urn:microsoft.com/office/officeart/2005/8/layout/cycle5"/>
    <dgm:cxn modelId="{2CAE0B35-0367-4925-ACB3-F1E12C6B872B}" type="presParOf" srcId="{38D704D8-685A-473B-B28D-BFC8976FC1A6}" destId="{FE373AEF-9539-4420-BCF8-3496BAB59789}" srcOrd="8" destOrd="0" presId="urn:microsoft.com/office/officeart/2005/8/layout/cycle5"/>
    <dgm:cxn modelId="{AF2AF5AA-C62D-46E3-9B59-10BECC288C49}" type="presParOf" srcId="{38D704D8-685A-473B-B28D-BFC8976FC1A6}" destId="{8A21F9E6-F9C0-4E74-BD9C-F0549074EF94}" srcOrd="9" destOrd="0" presId="urn:microsoft.com/office/officeart/2005/8/layout/cycle5"/>
    <dgm:cxn modelId="{635D0B8B-7E91-4009-9CE7-729283EECE79}" type="presParOf" srcId="{38D704D8-685A-473B-B28D-BFC8976FC1A6}" destId="{69DFCD8C-4EB7-4247-B0AB-1E0132487D58}" srcOrd="10" destOrd="0" presId="urn:microsoft.com/office/officeart/2005/8/layout/cycle5"/>
    <dgm:cxn modelId="{9404799C-AF69-4C32-81DC-FA9DADC7B7E6}" type="presParOf" srcId="{38D704D8-685A-473B-B28D-BFC8976FC1A6}" destId="{317F7C27-6013-41B9-A72D-22F8B1C45228}" srcOrd="11" destOrd="0" presId="urn:microsoft.com/office/officeart/2005/8/layout/cycle5"/>
    <dgm:cxn modelId="{F7ADCC0D-1049-4B5B-9042-C12D5A549FD5}" type="presParOf" srcId="{38D704D8-685A-473B-B28D-BFC8976FC1A6}" destId="{745D62F1-F0AE-4EE0-B14A-9E4BA83AFB8D}" srcOrd="12" destOrd="0" presId="urn:microsoft.com/office/officeart/2005/8/layout/cycle5"/>
    <dgm:cxn modelId="{749C4F83-DF46-4181-9A92-FD0C937CB7F7}" type="presParOf" srcId="{38D704D8-685A-473B-B28D-BFC8976FC1A6}" destId="{CFB7D614-BF96-444F-ABCC-62C020F71F90}" srcOrd="13" destOrd="0" presId="urn:microsoft.com/office/officeart/2005/8/layout/cycle5"/>
    <dgm:cxn modelId="{AD1BB13D-2971-40D1-9E71-8976A0C8D289}" type="presParOf" srcId="{38D704D8-685A-473B-B28D-BFC8976FC1A6}" destId="{93FDBD52-0ACC-48CE-9AEF-7F1986790122}" srcOrd="14" destOrd="0" presId="urn:microsoft.com/office/officeart/2005/8/layout/cycle5"/>
    <dgm:cxn modelId="{380AD0F9-4B69-41C5-ACBA-E7609161CF4B}" type="presParOf" srcId="{38D704D8-685A-473B-B28D-BFC8976FC1A6}" destId="{C5F3FB9F-4E69-4298-894C-1E43CE87C18C}" srcOrd="15" destOrd="0" presId="urn:microsoft.com/office/officeart/2005/8/layout/cycle5"/>
    <dgm:cxn modelId="{95C06114-218B-4838-B25B-7DAD94AE171E}" type="presParOf" srcId="{38D704D8-685A-473B-B28D-BFC8976FC1A6}" destId="{273195AB-B507-4E96-8DB7-36D954E051A9}" srcOrd="16" destOrd="0" presId="urn:microsoft.com/office/officeart/2005/8/layout/cycle5"/>
    <dgm:cxn modelId="{73E7E88C-DFC4-48CF-A7DD-88D79AD2B982}" type="presParOf" srcId="{38D704D8-685A-473B-B28D-BFC8976FC1A6}" destId="{EC1D2875-B24D-4E5C-8E33-490304469FB9}" srcOrd="17" destOrd="0" presId="urn:microsoft.com/office/officeart/2005/8/layout/cycle5"/>
    <dgm:cxn modelId="{FF477DAF-D748-48EC-8ECF-7825797C1FA6}" type="presParOf" srcId="{38D704D8-685A-473B-B28D-BFC8976FC1A6}" destId="{5FE0BC5D-9F35-4237-8B95-407D1924AE8B}" srcOrd="18" destOrd="0" presId="urn:microsoft.com/office/officeart/2005/8/layout/cycle5"/>
    <dgm:cxn modelId="{F656FD25-1159-42B7-AACA-A35515B7F859}" type="presParOf" srcId="{38D704D8-685A-473B-B28D-BFC8976FC1A6}" destId="{CEBCA994-0069-4D78-ABFC-460F27BE8040}" srcOrd="19" destOrd="0" presId="urn:microsoft.com/office/officeart/2005/8/layout/cycle5"/>
    <dgm:cxn modelId="{2CBD1DB1-FE5C-489D-AE58-8F14DBEA71D6}" type="presParOf" srcId="{38D704D8-685A-473B-B28D-BFC8976FC1A6}" destId="{927F05AB-03A3-48FB-99E2-619277D9EADB}" srcOrd="20" destOrd="0" presId="urn:microsoft.com/office/officeart/2005/8/layout/cycle5"/>
    <dgm:cxn modelId="{BF7C47CC-8681-4405-83EA-6A867D800E3A}" type="presParOf" srcId="{38D704D8-685A-473B-B28D-BFC8976FC1A6}" destId="{2F70BE40-F5E8-462B-BD71-BFB10E55BDFD}" srcOrd="21" destOrd="0" presId="urn:microsoft.com/office/officeart/2005/8/layout/cycle5"/>
    <dgm:cxn modelId="{010F9C44-7869-4D16-BA85-AF8398D5DB01}" type="presParOf" srcId="{38D704D8-685A-473B-B28D-BFC8976FC1A6}" destId="{B553EC72-578E-4189-BC9B-51371AF26B08}" srcOrd="22" destOrd="0" presId="urn:microsoft.com/office/officeart/2005/8/layout/cycle5"/>
    <dgm:cxn modelId="{AC85B15B-27F9-4307-A774-2DE20454FEF0}" type="presParOf" srcId="{38D704D8-685A-473B-B28D-BFC8976FC1A6}" destId="{1A0AD2B8-CF71-4FFB-9E70-B58F86709886}" srcOrd="23" destOrd="0" presId="urn:microsoft.com/office/officeart/2005/8/layout/cycle5"/>
    <dgm:cxn modelId="{367B2E24-483E-4DCC-9FBD-E67F27EA3E9F}" type="presParOf" srcId="{38D704D8-685A-473B-B28D-BFC8976FC1A6}" destId="{12A15672-A894-40BA-961E-FD7A45D9C3C3}" srcOrd="24" destOrd="0" presId="urn:microsoft.com/office/officeart/2005/8/layout/cycle5"/>
    <dgm:cxn modelId="{37B97963-6797-4B79-A32F-937406D91456}" type="presParOf" srcId="{38D704D8-685A-473B-B28D-BFC8976FC1A6}" destId="{772FC259-30F7-46E1-9D7E-2B1EEA8A4D0C}" srcOrd="25" destOrd="0" presId="urn:microsoft.com/office/officeart/2005/8/layout/cycle5"/>
    <dgm:cxn modelId="{90905FC3-4076-440D-92CF-7EBDC5D33F37}" type="presParOf" srcId="{38D704D8-685A-473B-B28D-BFC8976FC1A6}" destId="{C9523D86-5C7A-4DD4-843B-876AB27EF705}" srcOrd="26"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9BAD2-F76B-49CE-8735-2DB0F4E6416B}">
      <dsp:nvSpPr>
        <dsp:cNvPr id="0" name=""/>
        <dsp:cNvSpPr/>
      </dsp:nvSpPr>
      <dsp:spPr>
        <a:xfrm>
          <a:off x="3427544" y="-88238"/>
          <a:ext cx="1219200" cy="80094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1. RFP Release</a:t>
          </a:r>
        </a:p>
      </dsp:txBody>
      <dsp:txXfrm>
        <a:off x="3466643" y="-49139"/>
        <a:ext cx="1141002" cy="722747"/>
      </dsp:txXfrm>
    </dsp:sp>
    <dsp:sp modelId="{2E06AE79-28D2-4143-926A-9E6B8AA9C50F}">
      <dsp:nvSpPr>
        <dsp:cNvPr id="0" name=""/>
        <dsp:cNvSpPr/>
      </dsp:nvSpPr>
      <dsp:spPr>
        <a:xfrm>
          <a:off x="1306431" y="312234"/>
          <a:ext cx="5461425" cy="5461425"/>
        </a:xfrm>
        <a:custGeom>
          <a:avLst/>
          <a:gdLst/>
          <a:ahLst/>
          <a:cxnLst/>
          <a:rect l="0" t="0" r="0" b="0"/>
          <a:pathLst>
            <a:path>
              <a:moveTo>
                <a:pt x="3433608" y="92014"/>
              </a:moveTo>
              <a:arcTo wR="2730712" hR="2730712" stAng="17094964" swAng="363797"/>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9EF0AAC-001C-41FE-B6B3-C53898428E52}">
      <dsp:nvSpPr>
        <dsp:cNvPr id="0" name=""/>
        <dsp:cNvSpPr/>
      </dsp:nvSpPr>
      <dsp:spPr>
        <a:xfrm>
          <a:off x="5103946" y="503692"/>
          <a:ext cx="1376931" cy="894813"/>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2. Bidder’s Conference</a:t>
          </a:r>
        </a:p>
      </dsp:txBody>
      <dsp:txXfrm>
        <a:off x="5147627" y="547373"/>
        <a:ext cx="1289569" cy="807451"/>
      </dsp:txXfrm>
    </dsp:sp>
    <dsp:sp modelId="{A0B0D9D7-F59B-4FB9-9995-89F0D4283C7E}">
      <dsp:nvSpPr>
        <dsp:cNvPr id="0" name=""/>
        <dsp:cNvSpPr/>
      </dsp:nvSpPr>
      <dsp:spPr>
        <a:xfrm>
          <a:off x="1306431" y="312234"/>
          <a:ext cx="5461425" cy="5461425"/>
        </a:xfrm>
        <a:custGeom>
          <a:avLst/>
          <a:gdLst/>
          <a:ahLst/>
          <a:cxnLst/>
          <a:rect l="0" t="0" r="0" b="0"/>
          <a:pathLst>
            <a:path>
              <a:moveTo>
                <a:pt x="5007124" y="1222487"/>
              </a:moveTo>
              <a:arcTo wR="2730712" hR="2730712" stAng="19588425" swAng="634401"/>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BA95FCA-1462-4F4C-A3ED-52FC9145D201}">
      <dsp:nvSpPr>
        <dsp:cNvPr id="0" name=""/>
        <dsp:cNvSpPr/>
      </dsp:nvSpPr>
      <dsp:spPr>
        <a:xfrm>
          <a:off x="6009624" y="2133600"/>
          <a:ext cx="1433492" cy="87032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3. Proposals</a:t>
          </a:r>
        </a:p>
        <a:p>
          <a:pPr marL="0" lvl="0" indent="0" algn="ctr" defTabSz="711200">
            <a:lnSpc>
              <a:spcPct val="90000"/>
            </a:lnSpc>
            <a:spcBef>
              <a:spcPct val="0"/>
            </a:spcBef>
            <a:spcAft>
              <a:spcPct val="35000"/>
            </a:spcAft>
            <a:buNone/>
          </a:pPr>
          <a:r>
            <a:rPr lang="en-US" sz="1600" b="1" kern="1200" dirty="0"/>
            <a:t>Due</a:t>
          </a:r>
        </a:p>
      </dsp:txBody>
      <dsp:txXfrm>
        <a:off x="6052110" y="2176086"/>
        <a:ext cx="1348520" cy="785355"/>
      </dsp:txXfrm>
    </dsp:sp>
    <dsp:sp modelId="{FE373AEF-9539-4420-BCF8-3496BAB59789}">
      <dsp:nvSpPr>
        <dsp:cNvPr id="0" name=""/>
        <dsp:cNvSpPr/>
      </dsp:nvSpPr>
      <dsp:spPr>
        <a:xfrm>
          <a:off x="1318596" y="533613"/>
          <a:ext cx="5461425" cy="5461425"/>
        </a:xfrm>
        <a:custGeom>
          <a:avLst/>
          <a:gdLst/>
          <a:ahLst/>
          <a:cxnLst/>
          <a:rect l="0" t="0" r="0" b="0"/>
          <a:pathLst>
            <a:path>
              <a:moveTo>
                <a:pt x="5457560" y="2585487"/>
              </a:moveTo>
              <a:arcTo wR="2730712" hR="2730712" stAng="21417086" swAng="437580"/>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A21F9E6-F9C0-4E74-BD9C-F0549074EF94}">
      <dsp:nvSpPr>
        <dsp:cNvPr id="0" name=""/>
        <dsp:cNvSpPr/>
      </dsp:nvSpPr>
      <dsp:spPr>
        <a:xfrm>
          <a:off x="5880092" y="3581400"/>
          <a:ext cx="1486825" cy="94602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4. Evaluations</a:t>
          </a:r>
        </a:p>
        <a:p>
          <a:pPr marL="0" lvl="0" indent="0" algn="ctr" defTabSz="711200">
            <a:lnSpc>
              <a:spcPct val="90000"/>
            </a:lnSpc>
            <a:spcBef>
              <a:spcPct val="0"/>
            </a:spcBef>
            <a:spcAft>
              <a:spcPct val="35000"/>
            </a:spcAft>
            <a:buNone/>
          </a:pPr>
          <a:r>
            <a:rPr lang="en-US" sz="1600" b="1" kern="1200" dirty="0"/>
            <a:t>&amp;</a:t>
          </a:r>
        </a:p>
        <a:p>
          <a:pPr marL="0" lvl="0" indent="0" algn="ctr" defTabSz="711200">
            <a:lnSpc>
              <a:spcPct val="90000"/>
            </a:lnSpc>
            <a:spcBef>
              <a:spcPct val="0"/>
            </a:spcBef>
            <a:spcAft>
              <a:spcPct val="35000"/>
            </a:spcAft>
            <a:buNone/>
          </a:pPr>
          <a:r>
            <a:rPr lang="en-US" sz="1600" b="1" kern="1200" dirty="0"/>
            <a:t>Presentations</a:t>
          </a:r>
        </a:p>
      </dsp:txBody>
      <dsp:txXfrm>
        <a:off x="5926273" y="3627581"/>
        <a:ext cx="1394463" cy="853664"/>
      </dsp:txXfrm>
    </dsp:sp>
    <dsp:sp modelId="{317F7C27-6013-41B9-A72D-22F8B1C45228}">
      <dsp:nvSpPr>
        <dsp:cNvPr id="0" name=""/>
        <dsp:cNvSpPr/>
      </dsp:nvSpPr>
      <dsp:spPr>
        <a:xfrm>
          <a:off x="1504210" y="112249"/>
          <a:ext cx="5461425" cy="5461425"/>
        </a:xfrm>
        <a:custGeom>
          <a:avLst/>
          <a:gdLst/>
          <a:ahLst/>
          <a:cxnLst/>
          <a:rect l="0" t="0" r="0" b="0"/>
          <a:pathLst>
            <a:path>
              <a:moveTo>
                <a:pt x="4790147" y="4523899"/>
              </a:moveTo>
              <a:arcTo wR="2730712" hR="2730712" stAng="2462800" swAng="535203"/>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45D62F1-F0AE-4EE0-B14A-9E4BA83AFB8D}">
      <dsp:nvSpPr>
        <dsp:cNvPr id="0" name=""/>
        <dsp:cNvSpPr/>
      </dsp:nvSpPr>
      <dsp:spPr>
        <a:xfrm>
          <a:off x="4324168" y="5021688"/>
          <a:ext cx="1594945" cy="998121"/>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5. Workforce Board Committees</a:t>
          </a:r>
        </a:p>
      </dsp:txBody>
      <dsp:txXfrm>
        <a:off x="4372892" y="5070412"/>
        <a:ext cx="1497497" cy="900673"/>
      </dsp:txXfrm>
    </dsp:sp>
    <dsp:sp modelId="{93FDBD52-0ACC-48CE-9AEF-7F1986790122}">
      <dsp:nvSpPr>
        <dsp:cNvPr id="0" name=""/>
        <dsp:cNvSpPr/>
      </dsp:nvSpPr>
      <dsp:spPr>
        <a:xfrm>
          <a:off x="1536196" y="271593"/>
          <a:ext cx="5461425" cy="5461425"/>
        </a:xfrm>
        <a:custGeom>
          <a:avLst/>
          <a:gdLst/>
          <a:ahLst/>
          <a:cxnLst/>
          <a:rect l="0" t="0" r="0" b="0"/>
          <a:pathLst>
            <a:path>
              <a:moveTo>
                <a:pt x="2679885" y="5460952"/>
              </a:moveTo>
              <a:arcTo wR="2730712" hR="2730712" stAng="5463991" swAng="40935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5F3FB9F-4E69-4298-894C-1E43CE87C18C}">
      <dsp:nvSpPr>
        <dsp:cNvPr id="0" name=""/>
        <dsp:cNvSpPr/>
      </dsp:nvSpPr>
      <dsp:spPr>
        <a:xfrm>
          <a:off x="2421025" y="5045740"/>
          <a:ext cx="1364323" cy="97404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6. Workforce Board</a:t>
          </a:r>
        </a:p>
      </dsp:txBody>
      <dsp:txXfrm>
        <a:off x="2468574" y="5093289"/>
        <a:ext cx="1269225" cy="878950"/>
      </dsp:txXfrm>
    </dsp:sp>
    <dsp:sp modelId="{EC1D2875-B24D-4E5C-8E33-490304469FB9}">
      <dsp:nvSpPr>
        <dsp:cNvPr id="0" name=""/>
        <dsp:cNvSpPr/>
      </dsp:nvSpPr>
      <dsp:spPr>
        <a:xfrm>
          <a:off x="1399054" y="293994"/>
          <a:ext cx="5461425" cy="5461425"/>
        </a:xfrm>
        <a:custGeom>
          <a:avLst/>
          <a:gdLst/>
          <a:ahLst/>
          <a:cxnLst/>
          <a:rect l="0" t="0" r="0" b="0"/>
          <a:pathLst>
            <a:path>
              <a:moveTo>
                <a:pt x="914705" y="4770053"/>
              </a:moveTo>
              <a:arcTo wR="2730712" hR="2730712" stAng="7901080" swAng="532997"/>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FE0BC5D-9F35-4237-8B95-407D1924AE8B}">
      <dsp:nvSpPr>
        <dsp:cNvPr id="0" name=""/>
        <dsp:cNvSpPr/>
      </dsp:nvSpPr>
      <dsp:spPr>
        <a:xfrm>
          <a:off x="1060021" y="3810000"/>
          <a:ext cx="1224530" cy="83840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7. H-GAC Board of Directors</a:t>
          </a:r>
        </a:p>
      </dsp:txBody>
      <dsp:txXfrm>
        <a:off x="1100949" y="3850928"/>
        <a:ext cx="1142674" cy="756551"/>
      </dsp:txXfrm>
    </dsp:sp>
    <dsp:sp modelId="{927F05AB-03A3-48FB-99E2-619277D9EADB}">
      <dsp:nvSpPr>
        <dsp:cNvPr id="0" name=""/>
        <dsp:cNvSpPr/>
      </dsp:nvSpPr>
      <dsp:spPr>
        <a:xfrm>
          <a:off x="1268678" y="-32093"/>
          <a:ext cx="5461425" cy="5461425"/>
        </a:xfrm>
        <a:custGeom>
          <a:avLst/>
          <a:gdLst/>
          <a:ahLst/>
          <a:cxnLst/>
          <a:rect l="0" t="0" r="0" b="0"/>
          <a:pathLst>
            <a:path>
              <a:moveTo>
                <a:pt x="167849" y="3673327"/>
              </a:moveTo>
              <a:arcTo wR="2730712" hR="2730712" stAng="9588396" swAng="693467"/>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F70BE40-F5E8-462B-BD71-BFB10E55BDFD}">
      <dsp:nvSpPr>
        <dsp:cNvPr id="0" name=""/>
        <dsp:cNvSpPr/>
      </dsp:nvSpPr>
      <dsp:spPr>
        <a:xfrm>
          <a:off x="634097" y="1905005"/>
          <a:ext cx="1427670" cy="102272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8. Contracts Signed</a:t>
          </a:r>
        </a:p>
      </dsp:txBody>
      <dsp:txXfrm>
        <a:off x="684022" y="1954930"/>
        <a:ext cx="1327820" cy="922878"/>
      </dsp:txXfrm>
    </dsp:sp>
    <dsp:sp modelId="{1A0AD2B8-CF71-4FFB-9E70-B58F86709886}">
      <dsp:nvSpPr>
        <dsp:cNvPr id="0" name=""/>
        <dsp:cNvSpPr/>
      </dsp:nvSpPr>
      <dsp:spPr>
        <a:xfrm>
          <a:off x="1223952" y="413428"/>
          <a:ext cx="5461425" cy="5461425"/>
        </a:xfrm>
        <a:custGeom>
          <a:avLst/>
          <a:gdLst/>
          <a:ahLst/>
          <a:cxnLst/>
          <a:rect l="0" t="0" r="0" b="0"/>
          <a:pathLst>
            <a:path>
              <a:moveTo>
                <a:pt x="358566" y="1378042"/>
              </a:moveTo>
              <a:arcTo wR="2730712" hR="2730712" stAng="12581587" swAng="489127"/>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2A15672-A894-40BA-961E-FD7A45D9C3C3}">
      <dsp:nvSpPr>
        <dsp:cNvPr id="0" name=""/>
        <dsp:cNvSpPr/>
      </dsp:nvSpPr>
      <dsp:spPr>
        <a:xfrm>
          <a:off x="1582821" y="533400"/>
          <a:ext cx="1398109" cy="83539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9. Contracts Begin</a:t>
          </a:r>
        </a:p>
      </dsp:txBody>
      <dsp:txXfrm>
        <a:off x="1623602" y="574181"/>
        <a:ext cx="1316547" cy="753836"/>
      </dsp:txXfrm>
    </dsp:sp>
    <dsp:sp modelId="{C9523D86-5C7A-4DD4-843B-876AB27EF705}">
      <dsp:nvSpPr>
        <dsp:cNvPr id="0" name=""/>
        <dsp:cNvSpPr/>
      </dsp:nvSpPr>
      <dsp:spPr>
        <a:xfrm>
          <a:off x="1306431" y="312234"/>
          <a:ext cx="5461425" cy="5461425"/>
        </a:xfrm>
        <a:custGeom>
          <a:avLst/>
          <a:gdLst/>
          <a:ahLst/>
          <a:cxnLst/>
          <a:rect l="0" t="0" r="0" b="0"/>
          <a:pathLst>
            <a:path>
              <a:moveTo>
                <a:pt x="1745109" y="184072"/>
              </a:moveTo>
              <a:arcTo wR="2730712" hR="2730712" stAng="14930552" swAng="371826"/>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3011699" cy="461963"/>
          </a:xfrm>
          <a:prstGeom prst="rect">
            <a:avLst/>
          </a:prstGeom>
          <a:noFill/>
          <a:ln w="9525">
            <a:noFill/>
            <a:miter lim="800000"/>
            <a:headEnd/>
            <a:tailEnd/>
          </a:ln>
          <a:effectLst/>
        </p:spPr>
        <p:txBody>
          <a:bodyPr vert="horz" wrap="square" lIns="91954" tIns="45977" rIns="91954" bIns="45977" numCol="1" anchor="t" anchorCtr="0" compatLnSpc="1">
            <a:prstTxWarp prst="textNoShape">
              <a:avLst/>
            </a:prstTxWarp>
          </a:bodyPr>
          <a:lstStyle>
            <a:lvl1pPr defTabSz="920750">
              <a:defRPr sz="1200">
                <a:ea typeface="Geneva" charset="0"/>
                <a:cs typeface="Geneva" charset="0"/>
              </a:defRPr>
            </a:lvl1pPr>
          </a:lstStyle>
          <a:p>
            <a:pPr>
              <a:defRPr/>
            </a:pPr>
            <a:endParaRPr lang="en-US"/>
          </a:p>
        </p:txBody>
      </p:sp>
      <p:sp>
        <p:nvSpPr>
          <p:cNvPr id="5123" name="Rectangle 3"/>
          <p:cNvSpPr>
            <a:spLocks noGrp="1" noChangeArrowheads="1"/>
          </p:cNvSpPr>
          <p:nvPr>
            <p:ph type="dt" idx="1"/>
          </p:nvPr>
        </p:nvSpPr>
        <p:spPr bwMode="auto">
          <a:xfrm>
            <a:off x="3936768" y="1"/>
            <a:ext cx="3011699" cy="461963"/>
          </a:xfrm>
          <a:prstGeom prst="rect">
            <a:avLst/>
          </a:prstGeom>
          <a:noFill/>
          <a:ln w="9525">
            <a:noFill/>
            <a:miter lim="800000"/>
            <a:headEnd/>
            <a:tailEnd/>
          </a:ln>
          <a:effectLst/>
        </p:spPr>
        <p:txBody>
          <a:bodyPr vert="horz" wrap="square" lIns="91954" tIns="45977" rIns="91954" bIns="45977" numCol="1" anchor="t" anchorCtr="0" compatLnSpc="1">
            <a:prstTxWarp prst="textNoShape">
              <a:avLst/>
            </a:prstTxWarp>
          </a:bodyPr>
          <a:lstStyle>
            <a:lvl1pPr algn="r" defTabSz="920750">
              <a:defRPr sz="1200">
                <a:ea typeface="Geneva" charset="0"/>
                <a:cs typeface="Geneva"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95008" y="4387851"/>
            <a:ext cx="5560060" cy="4156075"/>
          </a:xfrm>
          <a:prstGeom prst="rect">
            <a:avLst/>
          </a:prstGeom>
          <a:noFill/>
          <a:ln w="9525">
            <a:noFill/>
            <a:miter lim="800000"/>
            <a:headEnd/>
            <a:tailEnd/>
          </a:ln>
          <a:effectLst/>
        </p:spPr>
        <p:txBody>
          <a:bodyPr vert="horz" wrap="square" lIns="91954" tIns="45977" rIns="91954" bIns="4597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772526"/>
            <a:ext cx="3011699" cy="461963"/>
          </a:xfrm>
          <a:prstGeom prst="rect">
            <a:avLst/>
          </a:prstGeom>
          <a:noFill/>
          <a:ln w="9525">
            <a:noFill/>
            <a:miter lim="800000"/>
            <a:headEnd/>
            <a:tailEnd/>
          </a:ln>
          <a:effectLst/>
        </p:spPr>
        <p:txBody>
          <a:bodyPr vert="horz" wrap="square" lIns="91954" tIns="45977" rIns="91954" bIns="45977" numCol="1" anchor="b" anchorCtr="0" compatLnSpc="1">
            <a:prstTxWarp prst="textNoShape">
              <a:avLst/>
            </a:prstTxWarp>
          </a:bodyPr>
          <a:lstStyle>
            <a:lvl1pPr defTabSz="920750">
              <a:defRPr sz="1200">
                <a:ea typeface="Geneva" charset="0"/>
                <a:cs typeface="Geneva" charset="0"/>
              </a:defRPr>
            </a:lvl1pPr>
          </a:lstStyle>
          <a:p>
            <a:pPr>
              <a:defRPr/>
            </a:pPr>
            <a:endParaRPr lang="en-US"/>
          </a:p>
        </p:txBody>
      </p:sp>
      <p:sp>
        <p:nvSpPr>
          <p:cNvPr id="5127" name="Rectangle 7"/>
          <p:cNvSpPr>
            <a:spLocks noGrp="1" noChangeArrowheads="1"/>
          </p:cNvSpPr>
          <p:nvPr>
            <p:ph type="sldNum" sz="quarter" idx="5"/>
          </p:nvPr>
        </p:nvSpPr>
        <p:spPr bwMode="auto">
          <a:xfrm>
            <a:off x="3936768" y="8772526"/>
            <a:ext cx="3011699" cy="461963"/>
          </a:xfrm>
          <a:prstGeom prst="rect">
            <a:avLst/>
          </a:prstGeom>
          <a:noFill/>
          <a:ln w="9525">
            <a:noFill/>
            <a:miter lim="800000"/>
            <a:headEnd/>
            <a:tailEnd/>
          </a:ln>
          <a:effectLst/>
        </p:spPr>
        <p:txBody>
          <a:bodyPr vert="horz" wrap="square" lIns="91954" tIns="45977" rIns="91954" bIns="45977" numCol="1" anchor="b" anchorCtr="0" compatLnSpc="1">
            <a:prstTxWarp prst="textNoShape">
              <a:avLst/>
            </a:prstTxWarp>
          </a:bodyPr>
          <a:lstStyle>
            <a:lvl1pPr algn="r" defTabSz="920750">
              <a:defRPr sz="1200">
                <a:ea typeface="ＭＳ Ｐゴシック" charset="-128"/>
              </a:defRPr>
            </a:lvl1pPr>
          </a:lstStyle>
          <a:p>
            <a:pPr>
              <a:defRPr/>
            </a:pPr>
            <a:fld id="{29E51B60-E98D-4092-A87D-0E0857BE7C55}" type="slidenum">
              <a:rPr lang="en-US"/>
              <a:pPr>
                <a:defRPr/>
              </a:pPr>
              <a:t>‹#›</a:t>
            </a:fld>
            <a:endParaRPr lang="en-US"/>
          </a:p>
        </p:txBody>
      </p:sp>
    </p:spTree>
    <p:extLst>
      <p:ext uri="{BB962C8B-B14F-4D97-AF65-F5344CB8AC3E}">
        <p14:creationId xmlns:p14="http://schemas.microsoft.com/office/powerpoint/2010/main" val="2376817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S PGothic" pitchFamily="34" charset="-128"/>
        <a:cs typeface="ＭＳ Ｐゴシック" pitchFamily="96" charset="-128"/>
      </a:defRPr>
    </a:lvl1pPr>
    <a:lvl2pPr marL="457200" algn="l" rtl="0" eaLnBrk="0" fontAlgn="base" hangingPunct="0">
      <a:spcBef>
        <a:spcPct val="30000"/>
      </a:spcBef>
      <a:spcAft>
        <a:spcPct val="0"/>
      </a:spcAft>
      <a:defRPr sz="1200" kern="1200">
        <a:solidFill>
          <a:schemeClr val="tx1"/>
        </a:solidFill>
        <a:latin typeface="Times"/>
        <a:ea typeface="MS PGothic" pitchFamily="34" charset="-128"/>
        <a:cs typeface="ＭＳ Ｐゴシック" pitchFamily="96" charset="-128"/>
      </a:defRPr>
    </a:lvl2pPr>
    <a:lvl3pPr marL="914400" algn="l" rtl="0" eaLnBrk="0" fontAlgn="base" hangingPunct="0">
      <a:spcBef>
        <a:spcPct val="30000"/>
      </a:spcBef>
      <a:spcAft>
        <a:spcPct val="0"/>
      </a:spcAft>
      <a:defRPr sz="1200" kern="1200">
        <a:solidFill>
          <a:schemeClr val="tx1"/>
        </a:solidFill>
        <a:latin typeface="Times"/>
        <a:ea typeface="MS PGothic" pitchFamily="34" charset="-128"/>
        <a:cs typeface="ＭＳ Ｐゴシック" pitchFamily="96" charset="-128"/>
      </a:defRPr>
    </a:lvl3pPr>
    <a:lvl4pPr marL="1371600" algn="l" rtl="0" eaLnBrk="0" fontAlgn="base" hangingPunct="0">
      <a:spcBef>
        <a:spcPct val="30000"/>
      </a:spcBef>
      <a:spcAft>
        <a:spcPct val="0"/>
      </a:spcAft>
      <a:defRPr sz="1200" kern="1200">
        <a:solidFill>
          <a:schemeClr val="tx1"/>
        </a:solidFill>
        <a:latin typeface="Times"/>
        <a:ea typeface="MS PGothic" pitchFamily="34" charset="-128"/>
        <a:cs typeface="ＭＳ Ｐゴシック" pitchFamily="96" charset="-128"/>
      </a:defRPr>
    </a:lvl4pPr>
    <a:lvl5pPr marL="1828800" algn="l" rtl="0" eaLnBrk="0" fontAlgn="base" hangingPunct="0">
      <a:spcBef>
        <a:spcPct val="30000"/>
      </a:spcBef>
      <a:spcAft>
        <a:spcPct val="0"/>
      </a:spcAft>
      <a:defRPr sz="1200" kern="1200">
        <a:solidFill>
          <a:schemeClr val="tx1"/>
        </a:solidFill>
        <a:latin typeface="Times"/>
        <a:ea typeface="MS PGothic" pitchFamily="34" charset="-128"/>
        <a:cs typeface="ＭＳ Ｐゴシック" pitchFamily="96"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E51B60-E98D-4092-A87D-0E0857BE7C55}" type="slidenum">
              <a:rPr lang="en-US" smtClean="0"/>
              <a:pPr>
                <a:defRPr/>
              </a:pPr>
              <a:t>1</a:t>
            </a:fld>
            <a:endParaRPr lang="en-US"/>
          </a:p>
        </p:txBody>
      </p:sp>
    </p:spTree>
    <p:extLst>
      <p:ext uri="{BB962C8B-B14F-4D97-AF65-F5344CB8AC3E}">
        <p14:creationId xmlns:p14="http://schemas.microsoft.com/office/powerpoint/2010/main" val="1365361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a:ea typeface="MS PGothic" pitchFamily="34" charset="-128"/>
                <a:cs typeface="ＭＳ Ｐゴシック" pitchFamily="96" charset="-128"/>
              </a:rPr>
              <a:t>_Thank you for joining this session to learn about Workforce Solutions.  </a:t>
            </a:r>
          </a:p>
          <a:p>
            <a:r>
              <a:rPr lang="en-US" sz="1200" kern="1200" dirty="0">
                <a:solidFill>
                  <a:schemeClr val="tx1"/>
                </a:solidFill>
                <a:effectLst/>
                <a:latin typeface="Times"/>
                <a:ea typeface="MS PGothic" pitchFamily="34" charset="-128"/>
                <a:cs typeface="ＭＳ Ｐゴシック" pitchFamily="96" charset="-128"/>
              </a:rPr>
              <a:t>_This is not a bidders’ conference and we won’t address any specifics about our request for proposals or the upcoming procurement.  </a:t>
            </a:r>
          </a:p>
          <a:p>
            <a:r>
              <a:rPr lang="en-US" sz="1200" kern="1200" dirty="0">
                <a:solidFill>
                  <a:schemeClr val="tx1"/>
                </a:solidFill>
                <a:effectLst/>
                <a:latin typeface="Times"/>
                <a:ea typeface="MS PGothic" pitchFamily="34" charset="-128"/>
                <a:cs typeface="ＭＳ Ｐゴシック" pitchFamily="96" charset="-128"/>
              </a:rPr>
              <a:t>_We are here to talk about our system – who we are, what we do, and how we’re structured – and to ensure that if you’re interested in bidding on a contract to operate part of our system, we have your contact information in our bidder’s list.  </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Introduce self and Board staff in attendance.</a:t>
            </a:r>
            <a:endParaRPr lang="en-US" sz="1200" kern="1200" dirty="0">
              <a:solidFill>
                <a:schemeClr val="tx1"/>
              </a:solidFill>
              <a:effectLst/>
              <a:latin typeface="Times"/>
              <a:ea typeface="MS PGothic" pitchFamily="34" charset="-128"/>
              <a:cs typeface="ＭＳ Ｐゴシック" pitchFamily="96" charset="-128"/>
            </a:endParaRPr>
          </a:p>
          <a:p>
            <a:endParaRPr lang="en-US" dirty="0"/>
          </a:p>
        </p:txBody>
      </p:sp>
      <p:sp>
        <p:nvSpPr>
          <p:cNvPr id="4" name="Slide Number Placeholder 3"/>
          <p:cNvSpPr>
            <a:spLocks noGrp="1"/>
          </p:cNvSpPr>
          <p:nvPr>
            <p:ph type="sldNum" sz="quarter" idx="10"/>
          </p:nvPr>
        </p:nvSpPr>
        <p:spPr/>
        <p:txBody>
          <a:bodyPr/>
          <a:lstStyle/>
          <a:p>
            <a:pPr>
              <a:defRPr/>
            </a:pPr>
            <a:fld id="{29E51B60-E98D-4092-A87D-0E0857BE7C55}" type="slidenum">
              <a:rPr lang="en-US" smtClean="0"/>
              <a:pPr>
                <a:defRPr/>
              </a:pPr>
              <a:t>2</a:t>
            </a:fld>
            <a:endParaRPr lang="en-US"/>
          </a:p>
        </p:txBody>
      </p:sp>
    </p:spTree>
    <p:extLst>
      <p:ext uri="{BB962C8B-B14F-4D97-AF65-F5344CB8AC3E}">
        <p14:creationId xmlns:p14="http://schemas.microsoft.com/office/powerpoint/2010/main" val="3458364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80143FD2-AC66-405F-AC20-0C98C0A18A70}" type="slidenum">
              <a:rPr lang="en-US" smtClean="0">
                <a:ea typeface="MS PGothic" pitchFamily="34" charset="-128"/>
              </a:rPr>
              <a:pPr/>
              <a:t>3</a:t>
            </a:fld>
            <a:endParaRPr lang="en-US">
              <a:ea typeface="MS PGothic" pitchFamily="34" charset="-128"/>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r>
              <a:rPr lang="en-US" sz="1000" kern="1200" dirty="0">
                <a:solidFill>
                  <a:schemeClr val="tx1"/>
                </a:solidFill>
                <a:effectLst/>
                <a:latin typeface="Times"/>
                <a:ea typeface="MS PGothic" pitchFamily="34" charset="-128"/>
                <a:cs typeface="ＭＳ Ｐゴシック" pitchFamily="96" charset="-128"/>
              </a:rPr>
              <a:t>_The Gulf Coast Workforce Board and its operating affiliate Workforce Solutions are the public workforce system in the 13-county Houston-Galveston region of Texas. </a:t>
            </a:r>
          </a:p>
          <a:p>
            <a:r>
              <a:rPr lang="en-US" sz="1000" kern="1200" dirty="0">
                <a:solidFill>
                  <a:schemeClr val="tx1"/>
                </a:solidFill>
                <a:effectLst/>
                <a:latin typeface="Times"/>
                <a:ea typeface="MS PGothic" pitchFamily="34" charset="-128"/>
                <a:cs typeface="ＭＳ Ｐゴシック" pitchFamily="96" charset="-128"/>
              </a:rPr>
              <a:t>_We help employers meet their human resource needs and individuals build careers, so both can compete in the global economy.</a:t>
            </a:r>
          </a:p>
          <a:p>
            <a:r>
              <a:rPr lang="en-US" sz="1000" kern="1200" dirty="0">
                <a:solidFill>
                  <a:schemeClr val="tx1"/>
                </a:solidFill>
                <a:effectLst/>
                <a:latin typeface="Times"/>
                <a:ea typeface="MS PGothic" pitchFamily="34" charset="-128"/>
                <a:cs typeface="ＭＳ Ｐゴシック" pitchFamily="96" charset="-128"/>
              </a:rPr>
              <a:t>_The Gulf Coast Workforce Board is business-led and community focused, with approximately 50 members representing private sector business, education, organized labor, and community-based organizations. </a:t>
            </a:r>
          </a:p>
          <a:p>
            <a:r>
              <a:rPr lang="en-US" sz="1000" kern="1200" dirty="0">
                <a:solidFill>
                  <a:schemeClr val="tx1"/>
                </a:solidFill>
                <a:effectLst/>
                <a:latin typeface="Times"/>
                <a:ea typeface="MS PGothic" pitchFamily="34" charset="-128"/>
                <a:cs typeface="ＭＳ Ｐゴシック" pitchFamily="96" charset="-128"/>
              </a:rPr>
              <a:t>_With participation from the region's chief elected officials, the Board sets the strategic direction for the regional workforce system and guides the area's workforce agenda focusing on four key results:</a:t>
            </a:r>
          </a:p>
          <a:p>
            <a:pPr lvl="0"/>
            <a:r>
              <a:rPr lang="en-US" sz="1000" kern="1200" dirty="0">
                <a:solidFill>
                  <a:schemeClr val="tx1"/>
                </a:solidFill>
                <a:effectLst/>
                <a:latin typeface="Times"/>
                <a:ea typeface="MS PGothic" pitchFamily="34" charset="-128"/>
                <a:cs typeface="ＭＳ Ｐゴシック" pitchFamily="96" charset="-128"/>
              </a:rPr>
              <a:t>Competitive employers</a:t>
            </a:r>
          </a:p>
          <a:p>
            <a:pPr lvl="0"/>
            <a:r>
              <a:rPr lang="en-US" sz="1000" kern="1200" dirty="0">
                <a:solidFill>
                  <a:schemeClr val="tx1"/>
                </a:solidFill>
                <a:effectLst/>
                <a:latin typeface="Times"/>
                <a:ea typeface="MS PGothic" pitchFamily="34" charset="-128"/>
                <a:cs typeface="ＭＳ Ｐゴシック" pitchFamily="96" charset="-128"/>
              </a:rPr>
              <a:t>An educated workforce</a:t>
            </a:r>
          </a:p>
          <a:p>
            <a:pPr lvl="0"/>
            <a:r>
              <a:rPr lang="en-US" sz="1000" kern="1200" dirty="0">
                <a:solidFill>
                  <a:schemeClr val="tx1"/>
                </a:solidFill>
                <a:effectLst/>
                <a:latin typeface="Times"/>
                <a:ea typeface="MS PGothic" pitchFamily="34" charset="-128"/>
                <a:cs typeface="ＭＳ Ｐゴシック" pitchFamily="96" charset="-128"/>
              </a:rPr>
              <a:t>More and better jobs</a:t>
            </a:r>
          </a:p>
          <a:p>
            <a:pPr lvl="0"/>
            <a:r>
              <a:rPr lang="en-US" sz="1000" kern="1200" dirty="0">
                <a:solidFill>
                  <a:schemeClr val="tx1"/>
                </a:solidFill>
                <a:effectLst/>
                <a:latin typeface="Times"/>
                <a:ea typeface="MS PGothic" pitchFamily="34" charset="-128"/>
                <a:cs typeface="ＭＳ Ｐゴシック" pitchFamily="96" charset="-128"/>
              </a:rPr>
              <a:t>Higher incomes</a:t>
            </a:r>
          </a:p>
          <a:p>
            <a:r>
              <a:rPr lang="en-US" sz="1000" kern="1200" dirty="0">
                <a:solidFill>
                  <a:schemeClr val="tx1"/>
                </a:solidFill>
                <a:effectLst/>
                <a:latin typeface="Times"/>
                <a:ea typeface="MS PGothic" pitchFamily="34" charset="-128"/>
                <a:cs typeface="ＭＳ Ｐゴシック" pitchFamily="96" charset="-128"/>
              </a:rPr>
              <a:t> </a:t>
            </a:r>
          </a:p>
          <a:p>
            <a:r>
              <a:rPr lang="en-US" sz="1000" kern="1200" dirty="0">
                <a:solidFill>
                  <a:schemeClr val="tx1"/>
                </a:solidFill>
                <a:effectLst/>
                <a:latin typeface="Times"/>
                <a:ea typeface="MS PGothic" pitchFamily="34" charset="-128"/>
                <a:cs typeface="ＭＳ Ｐゴシック" pitchFamily="96" charset="-128"/>
              </a:rPr>
              <a:t>_The Houston-Galveston Area Council – the region’s council of governments – serves as staff to the Gulf Coast Workforce Board and serves as the corporate office for Workforce Solutions.  </a:t>
            </a:r>
          </a:p>
          <a:p>
            <a:br>
              <a:rPr lang="en-US" sz="1000" kern="1200" dirty="0">
                <a:solidFill>
                  <a:schemeClr val="tx1"/>
                </a:solidFill>
                <a:effectLst/>
                <a:latin typeface="Times"/>
                <a:ea typeface="MS PGothic" pitchFamily="34" charset="-128"/>
                <a:cs typeface="ＭＳ Ｐゴシック" pitchFamily="96" charset="-128"/>
              </a:rPr>
            </a:br>
            <a:r>
              <a:rPr lang="en-US" sz="1000" kern="1200" dirty="0">
                <a:solidFill>
                  <a:schemeClr val="tx1"/>
                </a:solidFill>
                <a:effectLst/>
                <a:latin typeface="Times"/>
                <a:ea typeface="MS PGothic" pitchFamily="34" charset="-128"/>
                <a:cs typeface="ＭＳ Ｐゴシック" pitchFamily="96" charset="-128"/>
              </a:rPr>
              <a:t> </a:t>
            </a:r>
          </a:p>
          <a:p>
            <a:r>
              <a:rPr lang="en-US" sz="1000" kern="1200" dirty="0">
                <a:solidFill>
                  <a:schemeClr val="tx1"/>
                </a:solidFill>
                <a:effectLst/>
                <a:latin typeface="Times"/>
                <a:ea typeface="MS PGothic" pitchFamily="34" charset="-128"/>
                <a:cs typeface="ＭＳ Ｐゴシック" pitchFamily="96" charset="-128"/>
              </a:rPr>
              <a:t>_The Board staff:</a:t>
            </a:r>
          </a:p>
          <a:p>
            <a:pPr lvl="0"/>
            <a:r>
              <a:rPr lang="en-US" sz="1000" kern="1200" dirty="0">
                <a:solidFill>
                  <a:schemeClr val="tx1"/>
                </a:solidFill>
                <a:effectLst/>
                <a:latin typeface="Times"/>
                <a:ea typeface="MS PGothic" pitchFamily="34" charset="-128"/>
                <a:cs typeface="ＭＳ Ｐゴシック" pitchFamily="96" charset="-128"/>
              </a:rPr>
              <a:t>Supports the Board in its strategic planning for workforce investments and oversight of the public workforce system</a:t>
            </a:r>
          </a:p>
          <a:p>
            <a:pPr lvl="0"/>
            <a:r>
              <a:rPr lang="en-US" sz="1000" kern="1200" dirty="0">
                <a:solidFill>
                  <a:schemeClr val="tx1"/>
                </a:solidFill>
                <a:effectLst/>
                <a:latin typeface="Times"/>
                <a:ea typeface="MS PGothic" pitchFamily="34" charset="-128"/>
                <a:cs typeface="ＭＳ Ｐゴシック" pitchFamily="96" charset="-128"/>
              </a:rPr>
              <a:t>Provides the standards, guidelines, policies and procedures for Workforce Solutions</a:t>
            </a:r>
          </a:p>
          <a:p>
            <a:pPr lvl="0"/>
            <a:r>
              <a:rPr lang="en-US" sz="1000" kern="1200" dirty="0">
                <a:solidFill>
                  <a:schemeClr val="tx1"/>
                </a:solidFill>
                <a:effectLst/>
                <a:latin typeface="Times"/>
                <a:ea typeface="MS PGothic" pitchFamily="34" charset="-128"/>
                <a:cs typeface="ＭＳ Ｐゴシック" pitchFamily="96" charset="-128"/>
              </a:rPr>
              <a:t>Produces and distributes labor market and career information </a:t>
            </a:r>
          </a:p>
          <a:p>
            <a:pPr lvl="0"/>
            <a:r>
              <a:rPr lang="en-US" sz="1000" kern="1200" dirty="0">
                <a:solidFill>
                  <a:schemeClr val="tx1"/>
                </a:solidFill>
                <a:effectLst/>
                <a:latin typeface="Times"/>
                <a:ea typeface="MS PGothic" pitchFamily="34" charset="-128"/>
                <a:cs typeface="ＭＳ Ｐゴシック" pitchFamily="96" charset="-128"/>
              </a:rPr>
              <a:t>Works with employers in the region’s key industry sectors to address their skill shortages</a:t>
            </a:r>
          </a:p>
          <a:p>
            <a:pPr lvl="0"/>
            <a:r>
              <a:rPr lang="en-US" sz="1000" kern="1200" dirty="0">
                <a:solidFill>
                  <a:schemeClr val="tx1"/>
                </a:solidFill>
                <a:effectLst/>
                <a:latin typeface="Times"/>
                <a:ea typeface="MS PGothic" pitchFamily="34" charset="-128"/>
                <a:cs typeface="ＭＳ Ｐゴシック" pitchFamily="96" charset="-128"/>
              </a:rPr>
              <a:t>Contracts for the operation of Workforce Solutions </a:t>
            </a:r>
          </a:p>
          <a:p>
            <a:r>
              <a:rPr lang="en-US" sz="1000" kern="1200" dirty="0">
                <a:solidFill>
                  <a:schemeClr val="tx1"/>
                </a:solidFill>
                <a:effectLst/>
                <a:latin typeface="Times"/>
                <a:ea typeface="MS PGothic" pitchFamily="34" charset="-128"/>
                <a:cs typeface="ＭＳ Ｐゴシック" pitchFamily="96" charset="-128"/>
              </a:rPr>
              <a:t> </a:t>
            </a:r>
          </a:p>
          <a:p>
            <a:r>
              <a:rPr lang="en-US" sz="1000" kern="1200" dirty="0">
                <a:solidFill>
                  <a:schemeClr val="tx1"/>
                </a:solidFill>
                <a:effectLst/>
                <a:latin typeface="Times"/>
                <a:ea typeface="MS PGothic" pitchFamily="34" charset="-128"/>
                <a:cs typeface="ＭＳ Ｐゴシック" pitchFamily="96" charset="-128"/>
              </a:rPr>
              <a:t> </a:t>
            </a:r>
          </a:p>
          <a:p>
            <a:r>
              <a:rPr lang="en-US" sz="1000" b="1" kern="1200" dirty="0">
                <a:solidFill>
                  <a:schemeClr val="tx1"/>
                </a:solidFill>
                <a:effectLst/>
                <a:latin typeface="Times"/>
                <a:ea typeface="MS PGothic" pitchFamily="34" charset="-128"/>
                <a:cs typeface="ＭＳ Ｐゴシック" pitchFamily="96" charset="-128"/>
              </a:rPr>
              <a:t>Service area geography</a:t>
            </a:r>
            <a:endParaRPr lang="en-US" sz="1000" kern="1200" dirty="0">
              <a:solidFill>
                <a:schemeClr val="tx1"/>
              </a:solidFill>
              <a:effectLst/>
              <a:latin typeface="Times"/>
              <a:ea typeface="MS PGothic" pitchFamily="34" charset="-128"/>
              <a:cs typeface="ＭＳ Ｐゴシック" pitchFamily="96" charset="-128"/>
            </a:endParaRPr>
          </a:p>
          <a:p>
            <a:r>
              <a:rPr lang="en-US" sz="1000" kern="1200" dirty="0">
                <a:solidFill>
                  <a:schemeClr val="tx1"/>
                </a:solidFill>
                <a:effectLst/>
                <a:latin typeface="Times"/>
                <a:ea typeface="MS PGothic" pitchFamily="34" charset="-128"/>
                <a:cs typeface="ＭＳ Ｐゴシック" pitchFamily="96" charset="-128"/>
              </a:rPr>
              <a:t>_Our region's 12,500 square mile area is home to nearly 7 million people.  </a:t>
            </a:r>
          </a:p>
          <a:p>
            <a:r>
              <a:rPr lang="en-US" sz="1000" kern="1200" dirty="0">
                <a:solidFill>
                  <a:schemeClr val="tx1"/>
                </a:solidFill>
                <a:effectLst/>
                <a:latin typeface="Times"/>
                <a:ea typeface="MS PGothic" pitchFamily="34" charset="-128"/>
                <a:cs typeface="ＭＳ Ｐゴシック" pitchFamily="96" charset="-128"/>
              </a:rPr>
              <a:t> </a:t>
            </a:r>
          </a:p>
          <a:p>
            <a:r>
              <a:rPr lang="en-US" sz="1000" kern="1200" dirty="0">
                <a:solidFill>
                  <a:schemeClr val="tx1"/>
                </a:solidFill>
                <a:effectLst/>
                <a:latin typeface="Times"/>
                <a:ea typeface="MS PGothic" pitchFamily="34" charset="-128"/>
                <a:cs typeface="ＭＳ Ｐゴシック" pitchFamily="96" charset="-128"/>
              </a:rPr>
              <a:t>_The region includes 13 counties:</a:t>
            </a:r>
          </a:p>
          <a:p>
            <a:br>
              <a:rPr lang="en-US" sz="1000" kern="1200" dirty="0">
                <a:solidFill>
                  <a:schemeClr val="tx1"/>
                </a:solidFill>
                <a:effectLst/>
                <a:latin typeface="Times"/>
                <a:ea typeface="MS PGothic" pitchFamily="34" charset="-128"/>
                <a:cs typeface="ＭＳ Ｐゴシック" pitchFamily="96" charset="-128"/>
              </a:rPr>
            </a:br>
            <a:r>
              <a:rPr lang="en-US" sz="1000" kern="1200" dirty="0">
                <a:solidFill>
                  <a:schemeClr val="tx1"/>
                </a:solidFill>
                <a:effectLst/>
                <a:latin typeface="Times"/>
                <a:ea typeface="MS PGothic" pitchFamily="34" charset="-128"/>
                <a:cs typeface="ＭＳ Ｐゴシック" pitchFamily="96" charset="-128"/>
              </a:rPr>
              <a:t>Austin</a:t>
            </a:r>
          </a:p>
          <a:p>
            <a:r>
              <a:rPr lang="en-US" sz="1000" kern="1200" dirty="0">
                <a:solidFill>
                  <a:schemeClr val="tx1"/>
                </a:solidFill>
                <a:effectLst/>
                <a:latin typeface="Times"/>
                <a:ea typeface="MS PGothic" pitchFamily="34" charset="-128"/>
                <a:cs typeface="ＭＳ Ｐゴシック" pitchFamily="96" charset="-128"/>
              </a:rPr>
              <a:t>Brazoria</a:t>
            </a:r>
          </a:p>
          <a:p>
            <a:r>
              <a:rPr lang="en-US" sz="1000" kern="1200" dirty="0">
                <a:solidFill>
                  <a:schemeClr val="tx1"/>
                </a:solidFill>
                <a:effectLst/>
                <a:latin typeface="Times"/>
                <a:ea typeface="MS PGothic" pitchFamily="34" charset="-128"/>
                <a:cs typeface="ＭＳ Ｐゴシック" pitchFamily="96" charset="-128"/>
              </a:rPr>
              <a:t>Chambers</a:t>
            </a:r>
          </a:p>
          <a:p>
            <a:r>
              <a:rPr lang="en-US" sz="1000" kern="1200" dirty="0">
                <a:solidFill>
                  <a:schemeClr val="tx1"/>
                </a:solidFill>
                <a:effectLst/>
                <a:latin typeface="Times"/>
                <a:ea typeface="MS PGothic" pitchFamily="34" charset="-128"/>
                <a:cs typeface="ＭＳ Ｐゴシック" pitchFamily="96" charset="-128"/>
              </a:rPr>
              <a:t>Colorado</a:t>
            </a:r>
          </a:p>
          <a:p>
            <a:r>
              <a:rPr lang="en-US" sz="1000" kern="1200" dirty="0">
                <a:solidFill>
                  <a:schemeClr val="tx1"/>
                </a:solidFill>
                <a:effectLst/>
                <a:latin typeface="Times"/>
                <a:ea typeface="MS PGothic" pitchFamily="34" charset="-128"/>
                <a:cs typeface="ＭＳ Ｐゴシック" pitchFamily="96" charset="-128"/>
              </a:rPr>
              <a:t>Fort Bend</a:t>
            </a:r>
          </a:p>
          <a:p>
            <a:r>
              <a:rPr lang="en-US" sz="1000" kern="1200" dirty="0">
                <a:solidFill>
                  <a:schemeClr val="tx1"/>
                </a:solidFill>
                <a:effectLst/>
                <a:latin typeface="Times"/>
                <a:ea typeface="MS PGothic" pitchFamily="34" charset="-128"/>
                <a:cs typeface="ＭＳ Ｐゴシック" pitchFamily="96" charset="-128"/>
              </a:rPr>
              <a:t>Galveston</a:t>
            </a:r>
          </a:p>
          <a:p>
            <a:r>
              <a:rPr lang="en-US" sz="1000" kern="1200" dirty="0">
                <a:solidFill>
                  <a:schemeClr val="tx1"/>
                </a:solidFill>
                <a:effectLst/>
                <a:latin typeface="Times"/>
                <a:ea typeface="MS PGothic" pitchFamily="34" charset="-128"/>
                <a:cs typeface="ＭＳ Ｐゴシック" pitchFamily="96" charset="-128"/>
              </a:rPr>
              <a:t>Harris</a:t>
            </a:r>
          </a:p>
          <a:p>
            <a:r>
              <a:rPr lang="en-US" sz="1000" kern="1200" dirty="0">
                <a:solidFill>
                  <a:schemeClr val="tx1"/>
                </a:solidFill>
                <a:effectLst/>
                <a:latin typeface="Times"/>
                <a:ea typeface="MS PGothic" pitchFamily="34" charset="-128"/>
                <a:cs typeface="ＭＳ Ｐゴシック" pitchFamily="96" charset="-128"/>
              </a:rPr>
              <a:t>Liberty</a:t>
            </a:r>
          </a:p>
          <a:p>
            <a:r>
              <a:rPr lang="en-US" sz="1000" kern="1200" dirty="0">
                <a:solidFill>
                  <a:schemeClr val="tx1"/>
                </a:solidFill>
                <a:effectLst/>
                <a:latin typeface="Times"/>
                <a:ea typeface="MS PGothic" pitchFamily="34" charset="-128"/>
                <a:cs typeface="ＭＳ Ｐゴシック" pitchFamily="96" charset="-128"/>
              </a:rPr>
              <a:t>Matagorda</a:t>
            </a:r>
          </a:p>
          <a:p>
            <a:r>
              <a:rPr lang="en-US" sz="1000" kern="1200" dirty="0">
                <a:solidFill>
                  <a:schemeClr val="tx1"/>
                </a:solidFill>
                <a:effectLst/>
                <a:latin typeface="Times"/>
                <a:ea typeface="MS PGothic" pitchFamily="34" charset="-128"/>
                <a:cs typeface="ＭＳ Ｐゴシック" pitchFamily="96" charset="-128"/>
              </a:rPr>
              <a:t>Montgomery</a:t>
            </a:r>
          </a:p>
          <a:p>
            <a:r>
              <a:rPr lang="en-US" sz="1000" kern="1200" dirty="0">
                <a:solidFill>
                  <a:schemeClr val="tx1"/>
                </a:solidFill>
                <a:effectLst/>
                <a:latin typeface="Times"/>
                <a:ea typeface="MS PGothic" pitchFamily="34" charset="-128"/>
                <a:cs typeface="ＭＳ Ｐゴシック" pitchFamily="96" charset="-128"/>
              </a:rPr>
              <a:t>Walker</a:t>
            </a:r>
          </a:p>
          <a:p>
            <a:r>
              <a:rPr lang="en-US" sz="1000" kern="1200" dirty="0">
                <a:solidFill>
                  <a:schemeClr val="tx1"/>
                </a:solidFill>
                <a:effectLst/>
                <a:latin typeface="Times"/>
                <a:ea typeface="MS PGothic" pitchFamily="34" charset="-128"/>
                <a:cs typeface="ＭＳ Ｐゴシック" pitchFamily="96" charset="-128"/>
              </a:rPr>
              <a:t>Waller</a:t>
            </a:r>
          </a:p>
          <a:p>
            <a:r>
              <a:rPr lang="en-US" sz="1000" kern="1200" dirty="0">
                <a:solidFill>
                  <a:schemeClr val="tx1"/>
                </a:solidFill>
                <a:effectLst/>
                <a:latin typeface="Times"/>
                <a:ea typeface="MS PGothic" pitchFamily="34" charset="-128"/>
                <a:cs typeface="ＭＳ Ｐゴシック" pitchFamily="96" charset="-128"/>
              </a:rPr>
              <a:t>Wharton </a:t>
            </a:r>
          </a:p>
          <a:p>
            <a:br>
              <a:rPr lang="en-US" sz="1000" kern="1200" dirty="0">
                <a:solidFill>
                  <a:schemeClr val="tx1"/>
                </a:solidFill>
                <a:effectLst/>
                <a:latin typeface="Times"/>
                <a:ea typeface="MS PGothic" pitchFamily="34" charset="-128"/>
                <a:cs typeface="ＭＳ Ｐゴシック" pitchFamily="96" charset="-128"/>
              </a:rPr>
            </a:br>
            <a:r>
              <a:rPr lang="en-US" sz="1000" kern="1200" dirty="0">
                <a:solidFill>
                  <a:schemeClr val="tx1"/>
                </a:solidFill>
                <a:effectLst/>
                <a:latin typeface="Times"/>
                <a:ea typeface="MS PGothic" pitchFamily="34" charset="-128"/>
                <a:cs typeface="ＭＳ Ｐゴシック" pitchFamily="96" charset="-128"/>
              </a:rPr>
              <a:t> </a:t>
            </a:r>
          </a:p>
          <a:p>
            <a:r>
              <a:rPr lang="en-US" sz="1000" kern="1200" dirty="0">
                <a:solidFill>
                  <a:schemeClr val="tx1"/>
                </a:solidFill>
                <a:effectLst/>
                <a:latin typeface="Times"/>
                <a:ea typeface="MS PGothic" pitchFamily="34" charset="-128"/>
                <a:cs typeface="ＭＳ Ｐゴシック" pitchFamily="96" charset="-128"/>
              </a:rPr>
              <a:t> </a:t>
            </a:r>
          </a:p>
          <a:p>
            <a:br>
              <a:rPr lang="en-US" sz="1000" b="1" kern="1200" dirty="0">
                <a:solidFill>
                  <a:schemeClr val="tx1"/>
                </a:solidFill>
                <a:effectLst/>
                <a:latin typeface="Times"/>
                <a:ea typeface="MS PGothic" pitchFamily="34" charset="-128"/>
                <a:cs typeface="ＭＳ Ｐゴシック" pitchFamily="96" charset="-128"/>
              </a:rPr>
            </a:br>
            <a:r>
              <a:rPr lang="en-US" sz="1000" b="1" kern="1200" dirty="0">
                <a:solidFill>
                  <a:schemeClr val="tx1"/>
                </a:solidFill>
                <a:effectLst/>
                <a:latin typeface="Times"/>
                <a:ea typeface="MS PGothic" pitchFamily="34" charset="-128"/>
                <a:cs typeface="ＭＳ Ｐゴシック" pitchFamily="96" charset="-128"/>
              </a:rPr>
              <a:t> </a:t>
            </a:r>
            <a:endParaRPr lang="en-US" sz="1000" kern="1200" dirty="0">
              <a:solidFill>
                <a:schemeClr val="tx1"/>
              </a:solidFill>
              <a:effectLst/>
              <a:latin typeface="Times"/>
              <a:ea typeface="MS PGothic" pitchFamily="34" charset="-128"/>
              <a:cs typeface="ＭＳ Ｐゴシック" pitchFamily="96" charset="-128"/>
            </a:endParaRPr>
          </a:p>
          <a:p>
            <a:r>
              <a:rPr lang="en-US" sz="1000" b="1" kern="1200" dirty="0">
                <a:solidFill>
                  <a:schemeClr val="tx1"/>
                </a:solidFill>
                <a:effectLst/>
                <a:latin typeface="Times"/>
                <a:ea typeface="MS PGothic" pitchFamily="34" charset="-128"/>
                <a:cs typeface="ＭＳ Ｐゴシック" pitchFamily="96" charset="-128"/>
              </a:rPr>
              <a:t>2016 service figures</a:t>
            </a:r>
            <a:endParaRPr lang="en-US" sz="1000" kern="1200" dirty="0">
              <a:solidFill>
                <a:schemeClr val="tx1"/>
              </a:solidFill>
              <a:effectLst/>
              <a:latin typeface="Times"/>
              <a:ea typeface="MS PGothic" pitchFamily="34" charset="-128"/>
              <a:cs typeface="ＭＳ Ｐゴシック" pitchFamily="96" charset="-128"/>
            </a:endParaRPr>
          </a:p>
          <a:p>
            <a:r>
              <a:rPr lang="en-US" sz="1000" kern="1200" dirty="0">
                <a:solidFill>
                  <a:schemeClr val="tx1"/>
                </a:solidFill>
                <a:effectLst/>
                <a:latin typeface="Times"/>
                <a:ea typeface="MS PGothic" pitchFamily="34" charset="-128"/>
                <a:cs typeface="ＭＳ Ｐゴシック" pitchFamily="96" charset="-128"/>
              </a:rPr>
              <a:t>_During 2016, we served more than 400,000 people and look forward to serving more in the coming year.</a:t>
            </a:r>
          </a:p>
          <a:p>
            <a:r>
              <a:rPr lang="en-US" sz="1000" kern="1200" dirty="0">
                <a:solidFill>
                  <a:schemeClr val="tx1"/>
                </a:solidFill>
                <a:effectLst/>
                <a:latin typeface="Times"/>
                <a:ea typeface="MS PGothic" pitchFamily="34" charset="-128"/>
                <a:cs typeface="ＭＳ Ｐゴシック" pitchFamily="96" charset="-128"/>
              </a:rPr>
              <a:t>_Our Employer Service team helped more than 25,000 employers:</a:t>
            </a:r>
          </a:p>
          <a:p>
            <a:r>
              <a:rPr lang="en-US" sz="1000" kern="1200" dirty="0">
                <a:solidFill>
                  <a:schemeClr val="tx1"/>
                </a:solidFill>
                <a:effectLst/>
                <a:latin typeface="Times"/>
                <a:ea typeface="MS PGothic" pitchFamily="34" charset="-128"/>
                <a:cs typeface="ＭＳ Ｐゴシック" pitchFamily="96" charset="-128"/>
              </a:rPr>
              <a:t>• find candidates to fill close to 200,000 openings;</a:t>
            </a:r>
          </a:p>
          <a:p>
            <a:r>
              <a:rPr lang="en-US" sz="1000" kern="1200" dirty="0">
                <a:solidFill>
                  <a:schemeClr val="tx1"/>
                </a:solidFill>
                <a:effectLst/>
                <a:latin typeface="Times"/>
                <a:ea typeface="MS PGothic" pitchFamily="34" charset="-128"/>
                <a:cs typeface="ＭＳ Ｐゴシック" pitchFamily="96" charset="-128"/>
              </a:rPr>
              <a:t>• outplace more than 11,000 workers; and</a:t>
            </a:r>
          </a:p>
          <a:p>
            <a:r>
              <a:rPr lang="en-US" sz="1000" kern="1200" dirty="0">
                <a:solidFill>
                  <a:schemeClr val="tx1"/>
                </a:solidFill>
                <a:effectLst/>
                <a:latin typeface="Times"/>
                <a:ea typeface="MS PGothic" pitchFamily="34" charset="-128"/>
                <a:cs typeface="ＭＳ Ｐゴシック" pitchFamily="96" charset="-128"/>
              </a:rPr>
              <a:t>• get advice on human resource issues and concerns</a:t>
            </a:r>
          </a:p>
          <a:p>
            <a:r>
              <a:rPr lang="en-US" sz="1000" kern="1200" dirty="0">
                <a:solidFill>
                  <a:schemeClr val="tx1"/>
                </a:solidFill>
                <a:effectLst/>
                <a:latin typeface="Times"/>
                <a:ea typeface="MS PGothic" pitchFamily="34" charset="-128"/>
                <a:cs typeface="ＭＳ Ｐゴシック" pitchFamily="96" charset="-128"/>
              </a:rPr>
              <a:t> </a:t>
            </a:r>
          </a:p>
          <a:p>
            <a:r>
              <a:rPr lang="en-US" sz="1000" kern="1200" dirty="0">
                <a:solidFill>
                  <a:schemeClr val="tx1"/>
                </a:solidFill>
                <a:effectLst/>
                <a:latin typeface="Times"/>
                <a:ea typeface="MS PGothic" pitchFamily="34" charset="-128"/>
                <a:cs typeface="ＭＳ Ｐゴシック" pitchFamily="96" charset="-128"/>
              </a:rPr>
              <a:t>_Our career offices, information centers and adult education providers helped:</a:t>
            </a:r>
          </a:p>
          <a:p>
            <a:r>
              <a:rPr lang="en-US" sz="1000" kern="1200" dirty="0">
                <a:solidFill>
                  <a:schemeClr val="tx1"/>
                </a:solidFill>
                <a:effectLst/>
                <a:latin typeface="Times"/>
                <a:ea typeface="MS PGothic" pitchFamily="34" charset="-128"/>
                <a:cs typeface="ＭＳ Ｐゴシック" pitchFamily="96" charset="-128"/>
              </a:rPr>
              <a:t>• about 242,000 go to work;</a:t>
            </a:r>
          </a:p>
          <a:p>
            <a:r>
              <a:rPr lang="en-US" sz="1000" kern="1200" dirty="0">
                <a:solidFill>
                  <a:schemeClr val="tx1"/>
                </a:solidFill>
                <a:effectLst/>
                <a:latin typeface="Times"/>
                <a:ea typeface="MS PGothic" pitchFamily="34" charset="-128"/>
                <a:cs typeface="ＭＳ Ｐゴシック" pitchFamily="96" charset="-128"/>
              </a:rPr>
              <a:t>• more than 26,000 improve their basic education skills; and</a:t>
            </a:r>
          </a:p>
          <a:p>
            <a:r>
              <a:rPr lang="en-US" sz="1000" kern="1200" dirty="0">
                <a:solidFill>
                  <a:schemeClr val="tx1"/>
                </a:solidFill>
                <a:effectLst/>
                <a:latin typeface="Times"/>
                <a:ea typeface="MS PGothic" pitchFamily="34" charset="-128"/>
                <a:cs typeface="ＭＳ Ｐゴシック" pitchFamily="96" charset="-128"/>
              </a:rPr>
              <a:t>• more than 41,000 use $129 million in financial aid to get a job, keep a job or get a better job.</a:t>
            </a:r>
          </a:p>
          <a:p>
            <a:endParaRPr lang="en-US" dirty="0">
              <a:latin typeface="Times"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Times"/>
                <a:ea typeface="MS PGothic" pitchFamily="34" charset="-128"/>
                <a:cs typeface="ＭＳ Ｐゴシック" pitchFamily="96" charset="-128"/>
              </a:rPr>
              <a:t>The Workforce Solutions System (Slide #4 – each system component fades in as we start to talk about it)</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_Workforce Solutions includes several related, interlocking parts.  We contract with both non-profit and for-profit organizations and agencies to operate those parts and deliver our service.</a:t>
            </a:r>
          </a:p>
          <a:p>
            <a:r>
              <a:rPr lang="en-US" sz="1200" kern="1200" dirty="0">
                <a:solidFill>
                  <a:schemeClr val="tx1"/>
                </a:solidFill>
                <a:effectLst/>
                <a:latin typeface="Times"/>
                <a:ea typeface="MS PGothic" pitchFamily="34" charset="-128"/>
                <a:cs typeface="ＭＳ Ｐゴシック" pitchFamily="96" charset="-128"/>
              </a:rPr>
              <a:t>_Contractors operate as Workforce Solutions – using the Workforce Solutions name and logo – and under a set of franchise requirements that specify staffing and service delivery.</a:t>
            </a:r>
          </a:p>
          <a:p>
            <a:r>
              <a:rPr lang="en-US" sz="1200" kern="1200" dirty="0">
                <a:solidFill>
                  <a:schemeClr val="tx1"/>
                </a:solidFill>
                <a:effectLst/>
                <a:latin typeface="Times"/>
                <a:ea typeface="MS PGothic" pitchFamily="34" charset="-128"/>
                <a:cs typeface="ＭＳ Ｐゴシック" pitchFamily="96" charset="-128"/>
              </a:rPr>
              <a:t> </a:t>
            </a:r>
          </a:p>
          <a:p>
            <a:r>
              <a:rPr lang="en-US" sz="1200" b="1" kern="1200" dirty="0">
                <a:solidFill>
                  <a:schemeClr val="tx1"/>
                </a:solidFill>
                <a:effectLst/>
                <a:latin typeface="Times"/>
                <a:ea typeface="MS PGothic" pitchFamily="34" charset="-128"/>
                <a:cs typeface="ＭＳ Ｐゴシック" pitchFamily="96" charset="-128"/>
              </a:rPr>
              <a:t>Employer Service</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_Employer Service is the marketing and sales arm of Workforce Solutions, dedicated to getting employers what they want and need to find, develop, and support their workforces.  </a:t>
            </a:r>
          </a:p>
          <a:p>
            <a:r>
              <a:rPr lang="en-US" sz="1200" kern="1200" dirty="0">
                <a:solidFill>
                  <a:schemeClr val="tx1"/>
                </a:solidFill>
                <a:effectLst/>
                <a:latin typeface="Times"/>
                <a:ea typeface="MS PGothic" pitchFamily="34" charset="-128"/>
                <a:cs typeface="ＭＳ Ｐゴシック" pitchFamily="96" charset="-128"/>
              </a:rPr>
              <a:t>_Our Employer Service team provides individualized service that helps employers find qualified applicants for specific jobs and develop custom solutions to strengthen their current workforce.    </a:t>
            </a:r>
          </a:p>
          <a:p>
            <a:r>
              <a:rPr lang="en-US" sz="1200" kern="1200" dirty="0">
                <a:solidFill>
                  <a:schemeClr val="tx1"/>
                </a:solidFill>
                <a:effectLst/>
                <a:latin typeface="Times"/>
                <a:ea typeface="MS PGothic" pitchFamily="34" charset="-128"/>
                <a:cs typeface="ＭＳ Ｐゴシック" pitchFamily="96" charset="-128"/>
              </a:rPr>
              <a:t>_Additionally, Employer Service team provides human resources consulting and technical assistance, outplacement advice and assistance, and labor market information for customers.</a:t>
            </a:r>
          </a:p>
          <a:p>
            <a:r>
              <a:rPr lang="en-US" sz="1200" kern="1200" dirty="0">
                <a:solidFill>
                  <a:schemeClr val="tx1"/>
                </a:solidFill>
                <a:effectLst/>
                <a:latin typeface="Times"/>
                <a:ea typeface="MS PGothic" pitchFamily="34" charset="-128"/>
                <a:cs typeface="ＭＳ Ｐゴシック" pitchFamily="96" charset="-128"/>
              </a:rPr>
              <a:t>_Workforce Solutions Employer Service is intimately connected to our network of local career offices – Employer Service staff are located in many of those offices and work with career office staff to provide local employers with candidates for open jobs.</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Current contractor: Employment and Training Centers, Inc.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Career Offices – Call Center – Payment Office</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_Our career office network is Workforce Solutions visible presence in the community with 24 offices and 10 information centers to help individuals get a job, keep a job or get a better job.</a:t>
            </a:r>
          </a:p>
          <a:p>
            <a:r>
              <a:rPr lang="en-US" sz="1200" kern="1200" dirty="0">
                <a:solidFill>
                  <a:schemeClr val="tx1"/>
                </a:solidFill>
                <a:effectLst/>
                <a:latin typeface="Times"/>
                <a:ea typeface="MS PGothic" pitchFamily="34" charset="-128"/>
                <a:cs typeface="ＭＳ Ｐゴシック" pitchFamily="96" charset="-128"/>
              </a:rPr>
              <a:t>_Our financial aid call center and payment office support the network by serving as central points for customers who request financial assistance from us to go to school, take a job or continue working.</a:t>
            </a:r>
          </a:p>
          <a:p>
            <a:r>
              <a:rPr lang="en-US" sz="1200" kern="1200" dirty="0">
                <a:solidFill>
                  <a:schemeClr val="tx1"/>
                </a:solidFill>
                <a:effectLst/>
                <a:latin typeface="Times"/>
                <a:ea typeface="MS PGothic" pitchFamily="34" charset="-128"/>
                <a:cs typeface="ＭＳ Ｐゴシック" pitchFamily="96" charset="-128"/>
              </a:rPr>
              <a:t>_Modeled after the public library, we design our career offices to be open and inviting for the general public – and to have on hand professional staff to offer advice and assistance in getting a job and building a career.</a:t>
            </a:r>
          </a:p>
          <a:p>
            <a:r>
              <a:rPr lang="en-US" sz="1200" kern="1200" dirty="0">
                <a:solidFill>
                  <a:schemeClr val="tx1"/>
                </a:solidFill>
                <a:effectLst/>
                <a:latin typeface="Times"/>
                <a:ea typeface="MS PGothic" pitchFamily="34" charset="-128"/>
                <a:cs typeface="ＭＳ Ｐゴシック" pitchFamily="96" charset="-128"/>
              </a:rPr>
              <a:t>_Career offices:</a:t>
            </a:r>
          </a:p>
          <a:p>
            <a:pPr lvl="0"/>
            <a:r>
              <a:rPr lang="en-US" sz="1200" kern="1200" dirty="0">
                <a:solidFill>
                  <a:schemeClr val="tx1"/>
                </a:solidFill>
                <a:effectLst/>
                <a:latin typeface="Times"/>
                <a:ea typeface="MS PGothic" pitchFamily="34" charset="-128"/>
                <a:cs typeface="ＭＳ Ｐゴシック" pitchFamily="96" charset="-128"/>
              </a:rPr>
              <a:t>Help customers use resource centers in the office to look for work and apply for jobs</a:t>
            </a:r>
          </a:p>
          <a:p>
            <a:pPr lvl="0"/>
            <a:r>
              <a:rPr lang="en-US" sz="1200" kern="1200" dirty="0">
                <a:solidFill>
                  <a:schemeClr val="tx1"/>
                </a:solidFill>
                <a:effectLst/>
                <a:latin typeface="Times"/>
                <a:ea typeface="MS PGothic" pitchFamily="34" charset="-128"/>
                <a:cs typeface="ＭＳ Ｐゴシック" pitchFamily="96" charset="-128"/>
              </a:rPr>
              <a:t>Recruit, screen, and refer individuals to open jobs listed with Workforce Solutions</a:t>
            </a:r>
          </a:p>
          <a:p>
            <a:pPr lvl="0"/>
            <a:r>
              <a:rPr lang="en-US" sz="1200" kern="1200" dirty="0">
                <a:solidFill>
                  <a:schemeClr val="tx1"/>
                </a:solidFill>
                <a:effectLst/>
                <a:latin typeface="Times"/>
                <a:ea typeface="MS PGothic" pitchFamily="34" charset="-128"/>
                <a:cs typeface="ＭＳ Ｐゴシック" pitchFamily="96" charset="-128"/>
              </a:rPr>
              <a:t>Offer professional advice, assistance, and seminars for job search, including resumes, interviewing, and applications for work</a:t>
            </a:r>
          </a:p>
          <a:p>
            <a:pPr lvl="0"/>
            <a:r>
              <a:rPr lang="en-US" sz="1200" kern="1200" dirty="0">
                <a:solidFill>
                  <a:schemeClr val="tx1"/>
                </a:solidFill>
                <a:effectLst/>
                <a:latin typeface="Times"/>
                <a:ea typeface="MS PGothic" pitchFamily="34" charset="-128"/>
                <a:cs typeface="ＭＳ Ｐゴシック" pitchFamily="96" charset="-128"/>
              </a:rPr>
              <a:t>Assist customers with career planning and career education – including identifying and resolving challenges that get in the way of finding and keeping a job</a:t>
            </a:r>
          </a:p>
          <a:p>
            <a:pPr lvl="0"/>
            <a:r>
              <a:rPr lang="en-US" sz="1200" kern="1200" dirty="0">
                <a:solidFill>
                  <a:schemeClr val="tx1"/>
                </a:solidFill>
                <a:effectLst/>
                <a:latin typeface="Times"/>
                <a:ea typeface="MS PGothic" pitchFamily="34" charset="-128"/>
                <a:cs typeface="ＭＳ Ｐゴシック" pitchFamily="96" charset="-128"/>
              </a:rPr>
              <a:t>Help customers access financial assistance to go to school, go to work, or continue working</a:t>
            </a:r>
          </a:p>
          <a:p>
            <a:pPr lvl="0"/>
            <a:r>
              <a:rPr lang="en-US" sz="1200" kern="1200" dirty="0">
                <a:solidFill>
                  <a:schemeClr val="tx1"/>
                </a:solidFill>
                <a:effectLst/>
                <a:latin typeface="Times"/>
                <a:ea typeface="MS PGothic" pitchFamily="34" charset="-128"/>
                <a:cs typeface="ＭＳ Ｐゴシック" pitchFamily="96" charset="-128"/>
              </a:rPr>
              <a:t>Provide information about the regional labor market, careers, and good jobs of the future</a:t>
            </a: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_The financial aid call center supports the work of the offices by:</a:t>
            </a:r>
          </a:p>
          <a:p>
            <a:pPr lvl="0"/>
            <a:r>
              <a:rPr lang="en-US" sz="1200" kern="1200" dirty="0">
                <a:solidFill>
                  <a:schemeClr val="tx1"/>
                </a:solidFill>
                <a:effectLst/>
                <a:latin typeface="Times"/>
                <a:ea typeface="MS PGothic" pitchFamily="34" charset="-128"/>
                <a:cs typeface="ＭＳ Ｐゴシック" pitchFamily="96" charset="-128"/>
              </a:rPr>
              <a:t>Determining customers eligible for financial assistance</a:t>
            </a:r>
          </a:p>
          <a:p>
            <a:pPr lvl="0"/>
            <a:r>
              <a:rPr lang="en-US" sz="1200" kern="1200" dirty="0">
                <a:solidFill>
                  <a:schemeClr val="tx1"/>
                </a:solidFill>
                <a:effectLst/>
                <a:latin typeface="Times"/>
                <a:ea typeface="MS PGothic" pitchFamily="34" charset="-128"/>
                <a:cs typeface="ＭＳ Ｐゴシック" pitchFamily="96" charset="-128"/>
              </a:rPr>
              <a:t>Making arrangements for eligible customers to receive and use our financial assistance</a:t>
            </a:r>
          </a:p>
          <a:p>
            <a:pPr lvl="0"/>
            <a:r>
              <a:rPr lang="en-US" sz="1200" kern="1200" dirty="0">
                <a:solidFill>
                  <a:schemeClr val="tx1"/>
                </a:solidFill>
                <a:effectLst/>
                <a:latin typeface="Times"/>
                <a:ea typeface="MS PGothic" pitchFamily="34" charset="-128"/>
                <a:cs typeface="ＭＳ Ｐゴシック" pitchFamily="96" charset="-128"/>
              </a:rPr>
              <a:t>Answering customer inquiries about their financial assistance</a:t>
            </a: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_The payment office supports both the call center and the career offices by:</a:t>
            </a:r>
          </a:p>
          <a:p>
            <a:pPr lvl="0"/>
            <a:r>
              <a:rPr lang="en-US" sz="1200" kern="1200" dirty="0">
                <a:solidFill>
                  <a:schemeClr val="tx1"/>
                </a:solidFill>
                <a:effectLst/>
                <a:latin typeface="Times"/>
                <a:ea typeface="MS PGothic" pitchFamily="34" charset="-128"/>
                <a:cs typeface="ＭＳ Ｐゴシック" pitchFamily="96" charset="-128"/>
              </a:rPr>
              <a:t>Ensuring a robust network of vendors is available to provide education, training and services for customers</a:t>
            </a:r>
          </a:p>
          <a:p>
            <a:pPr lvl="0"/>
            <a:r>
              <a:rPr lang="en-US" sz="1200" kern="1200" dirty="0">
                <a:solidFill>
                  <a:schemeClr val="tx1"/>
                </a:solidFill>
                <a:effectLst/>
                <a:latin typeface="Times"/>
                <a:ea typeface="MS PGothic" pitchFamily="34" charset="-128"/>
                <a:cs typeface="ＭＳ Ｐゴシック" pitchFamily="96" charset="-128"/>
              </a:rPr>
              <a:t>Paying vendors for services delivered</a:t>
            </a:r>
          </a:p>
          <a:p>
            <a:pPr lvl="0"/>
            <a:r>
              <a:rPr lang="en-US" sz="1200" kern="1200" dirty="0">
                <a:solidFill>
                  <a:schemeClr val="tx1"/>
                </a:solidFill>
                <a:effectLst/>
                <a:latin typeface="Times"/>
                <a:ea typeface="MS PGothic" pitchFamily="34" charset="-128"/>
                <a:cs typeface="ＭＳ Ｐゴシック" pitchFamily="96" charset="-128"/>
              </a:rPr>
              <a:t>Reviewing and monitoring vendors</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Current contractors: Interfaith of the Woodlands and Neighborhood Centers (Baker Ripley)</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 </a:t>
            </a:r>
          </a:p>
          <a:p>
            <a:br>
              <a:rPr lang="en-US" sz="1200" b="1" kern="1200" dirty="0">
                <a:solidFill>
                  <a:schemeClr val="tx1"/>
                </a:solidFill>
                <a:effectLst/>
                <a:latin typeface="Times"/>
                <a:ea typeface="MS PGothic" pitchFamily="34" charset="-128"/>
                <a:cs typeface="ＭＳ Ｐゴシック" pitchFamily="96" charset="-128"/>
              </a:rPr>
            </a:br>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Adult Education</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_The Gulf Coast adult education consortium is connected to, supported by, and supportive of the other parts of the region’s workforce system.  _The providers and staff in the consortium deliver literacy instruction, English language and civics classes, adult basic and adult secondary education, preparation for the high school equivalency exam, integrated basic and occupational skills classes, and transition into post-secondary skills training across the region.  </a:t>
            </a:r>
          </a:p>
          <a:p>
            <a:r>
              <a:rPr lang="en-US" sz="1200" kern="1200" dirty="0">
                <a:solidFill>
                  <a:schemeClr val="tx1"/>
                </a:solidFill>
                <a:effectLst/>
                <a:latin typeface="Times"/>
                <a:ea typeface="MS PGothic" pitchFamily="34" charset="-128"/>
                <a:cs typeface="ＭＳ Ｐゴシック" pitchFamily="96" charset="-128"/>
              </a:rPr>
              <a:t>_Providers deliver service through 175+ different sites throughout the region, including their own campuses and locations, community organizations, and some Workforce Solutions offices.  </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Current contractors:  </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err="1">
                <a:solidFill>
                  <a:schemeClr val="tx1"/>
                </a:solidFill>
                <a:effectLst/>
                <a:latin typeface="Times"/>
                <a:ea typeface="MS PGothic" pitchFamily="34" charset="-128"/>
                <a:cs typeface="ＭＳ Ｐゴシック" pitchFamily="96" charset="-128"/>
              </a:rPr>
              <a:t>Brazosport</a:t>
            </a:r>
            <a:r>
              <a:rPr lang="en-US" sz="1200" i="1" kern="1200" dirty="0">
                <a:solidFill>
                  <a:schemeClr val="tx1"/>
                </a:solidFill>
                <a:effectLst/>
                <a:latin typeface="Times"/>
                <a:ea typeface="MS PGothic" pitchFamily="34" charset="-128"/>
                <a:cs typeface="ＭＳ Ｐゴシック" pitchFamily="96" charset="-128"/>
              </a:rPr>
              <a:t> College</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College of the Mainland</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Harris County Department of Education</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Houston Community College System</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Lone Star College</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San Jacinto College</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Wharton County Junior College</a:t>
            </a:r>
            <a:endParaRPr lang="en-US" sz="1200" kern="1200" dirty="0">
              <a:solidFill>
                <a:schemeClr val="tx1"/>
              </a:solidFill>
              <a:effectLst/>
              <a:latin typeface="Times"/>
              <a:ea typeface="MS PGothic" pitchFamily="34" charset="-128"/>
              <a:cs typeface="ＭＳ Ｐゴシック" pitchFamily="96" charset="-128"/>
            </a:endParaRPr>
          </a:p>
          <a:p>
            <a:pPr lvl="0"/>
            <a:r>
              <a:rPr lang="en-US" sz="1200" i="1" kern="1200" dirty="0">
                <a:solidFill>
                  <a:schemeClr val="tx1"/>
                </a:solidFill>
                <a:effectLst/>
                <a:latin typeface="Times"/>
                <a:ea typeface="MS PGothic" pitchFamily="34" charset="-128"/>
                <a:cs typeface="ＭＳ Ｐゴシック" pitchFamily="96" charset="-128"/>
              </a:rPr>
              <a:t>Region 6 Education Service Center</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 </a:t>
            </a:r>
          </a:p>
          <a:p>
            <a:br>
              <a:rPr lang="en-US" sz="1200" b="1" kern="1200" dirty="0">
                <a:solidFill>
                  <a:schemeClr val="tx1"/>
                </a:solidFill>
                <a:effectLst/>
                <a:latin typeface="Times"/>
                <a:ea typeface="MS PGothic" pitchFamily="34" charset="-128"/>
                <a:cs typeface="ＭＳ Ｐゴシック" pitchFamily="96" charset="-128"/>
              </a:rPr>
            </a:br>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Community and Youth </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_Our community and youth efforts include a variety of projects directed to specific areas or customers around the region.  </a:t>
            </a:r>
          </a:p>
          <a:p>
            <a:r>
              <a:rPr lang="en-US" sz="1200" kern="1200" dirty="0">
                <a:solidFill>
                  <a:schemeClr val="tx1"/>
                </a:solidFill>
                <a:effectLst/>
                <a:latin typeface="Times"/>
                <a:ea typeface="MS PGothic" pitchFamily="34" charset="-128"/>
                <a:cs typeface="ＭＳ Ｐゴシック" pitchFamily="96" charset="-128"/>
              </a:rPr>
              <a:t>_These projects provide a range a service including work-based learning and access to education and training to help community residents and young people go to work.</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Current contractors:  SER Jobs for Progress, Dynamic Educational Systems, Gulf Coast Trades Center</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 </a:t>
            </a:r>
          </a:p>
          <a:p>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br>
              <a:rPr lang="en-US" sz="1200" b="1" kern="1200" dirty="0">
                <a:solidFill>
                  <a:schemeClr val="tx1"/>
                </a:solidFill>
                <a:effectLst/>
                <a:latin typeface="Times"/>
                <a:ea typeface="MS PGothic" pitchFamily="34" charset="-128"/>
                <a:cs typeface="ＭＳ Ｐゴシック" pitchFamily="96" charset="-128"/>
              </a:rPr>
            </a:br>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Early Education Quality Improvement</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_The Board has, from its inception, has been concerned with improving the quality of early education in the region and supporting the upskilling of workers in the industry.  </a:t>
            </a:r>
          </a:p>
          <a:p>
            <a:r>
              <a:rPr lang="en-US" sz="1200" kern="1200" dirty="0">
                <a:solidFill>
                  <a:schemeClr val="tx1"/>
                </a:solidFill>
                <a:effectLst/>
                <a:latin typeface="Times"/>
                <a:ea typeface="MS PGothic" pitchFamily="34" charset="-128"/>
                <a:cs typeface="ＭＳ Ｐゴシック" pitchFamily="96" charset="-128"/>
              </a:rPr>
              <a:t>_Workforce Solutions is the largest single payer for early education and care in the region, and we are committed to helping providers deliver high-quality service.  </a:t>
            </a:r>
          </a:p>
          <a:p>
            <a:r>
              <a:rPr lang="en-US" sz="1200" kern="1200" dirty="0">
                <a:solidFill>
                  <a:schemeClr val="tx1"/>
                </a:solidFill>
                <a:effectLst/>
                <a:latin typeface="Times"/>
                <a:ea typeface="MS PGothic" pitchFamily="34" charset="-128"/>
                <a:cs typeface="ＭＳ Ｐゴシック" pitchFamily="96" charset="-128"/>
              </a:rPr>
              <a:t>_Early Education Quality Improvement works with early education/child care providers to improve the quality of the educational experience and care they offer our region’s young children.  </a:t>
            </a:r>
          </a:p>
          <a:p>
            <a:r>
              <a:rPr lang="en-US" sz="1200" kern="1200" dirty="0">
                <a:solidFill>
                  <a:schemeClr val="tx1"/>
                </a:solidFill>
                <a:effectLst/>
                <a:latin typeface="Times"/>
                <a:ea typeface="MS PGothic" pitchFamily="34" charset="-128"/>
                <a:cs typeface="ＭＳ Ｐゴシック" pitchFamily="96" charset="-128"/>
              </a:rPr>
              <a:t>_Quality Improvement efforts include assessment, mentoring, technical assistance and support to providers interested in achieving a Texas Rising Star designation for quality.    </a:t>
            </a:r>
          </a:p>
          <a:p>
            <a:r>
              <a:rPr lang="en-US" sz="1200" kern="1200" dirty="0">
                <a:solidFill>
                  <a:schemeClr val="tx1"/>
                </a:solidFill>
                <a:effectLst/>
                <a:latin typeface="Times"/>
                <a:ea typeface="MS PGothic" pitchFamily="34" charset="-128"/>
                <a:cs typeface="ＭＳ Ｐゴシック" pitchFamily="96" charset="-128"/>
              </a:rPr>
              <a:t>_It also includes providing technical assistance and support to improve the quality of care with providers in our network through scholarships and equipment grants, education for parents, and help in securing matching resources for our system to fully draw federal funds for early education.</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Current contractors: Collaborative for Children and the Texas Association for the Education of Young Children </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 </a:t>
            </a:r>
          </a:p>
          <a:p>
            <a:br>
              <a:rPr lang="en-US" sz="1200" b="1" kern="1200" dirty="0">
                <a:solidFill>
                  <a:schemeClr val="tx1"/>
                </a:solidFill>
                <a:effectLst/>
                <a:latin typeface="Times"/>
                <a:ea typeface="MS PGothic" pitchFamily="34" charset="-128"/>
                <a:cs typeface="ＭＳ Ｐゴシック" pitchFamily="96" charset="-128"/>
              </a:rPr>
            </a:br>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Staff Training and Development</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_Our staff training and development contractor is responsible for the professional development of all Workforce Solutions staff.  </a:t>
            </a:r>
          </a:p>
          <a:p>
            <a:r>
              <a:rPr lang="en-US" sz="1200" kern="1200" dirty="0">
                <a:solidFill>
                  <a:schemeClr val="tx1"/>
                </a:solidFill>
                <a:effectLst/>
                <a:latin typeface="Times"/>
                <a:ea typeface="MS PGothic" pitchFamily="34" charset="-128"/>
                <a:cs typeface="ＭＳ Ｐゴシック" pitchFamily="96" charset="-128"/>
              </a:rPr>
              <a:t>_This contractor provides training, coaching, technical assistance and performance support to all parts of the Gulf Coast workforce system – including powering a system-wide, online learning management system to help staff plan, enroll in, and keep track of classes and certifications.</a:t>
            </a:r>
          </a:p>
          <a:p>
            <a:r>
              <a:rPr lang="en-US" sz="1200" kern="1200" dirty="0">
                <a:solidFill>
                  <a:schemeClr val="tx1"/>
                </a:solidFill>
                <a:effectLst/>
                <a:latin typeface="Times"/>
                <a:ea typeface="MS PGothic" pitchFamily="34" charset="-128"/>
                <a:cs typeface="ＭＳ Ｐゴシック" pitchFamily="96" charset="-128"/>
              </a:rPr>
              <a:t>_We require contractors in the rest of the system to participate in our training and professional development activities and to obtain a level of certification in the National Workforce Institute’s credentialing process.  </a:t>
            </a:r>
          </a:p>
          <a:p>
            <a:r>
              <a:rPr lang="en-US" sz="1200" kern="1200" dirty="0">
                <a:solidFill>
                  <a:schemeClr val="tx1"/>
                </a:solidFill>
                <a:effectLst/>
                <a:latin typeface="Times"/>
                <a:ea typeface="MS PGothic" pitchFamily="34" charset="-128"/>
                <a:cs typeface="ＭＳ Ｐゴシック" pitchFamily="96" charset="-128"/>
              </a:rPr>
              <a:t> </a:t>
            </a:r>
          </a:p>
          <a:p>
            <a:r>
              <a:rPr lang="en-US" sz="1200" i="1" kern="1200" dirty="0">
                <a:solidFill>
                  <a:schemeClr val="tx1"/>
                </a:solidFill>
                <a:effectLst/>
                <a:latin typeface="Times"/>
                <a:ea typeface="MS PGothic" pitchFamily="34" charset="-128"/>
                <a:cs typeface="ＭＳ Ｐゴシック" pitchFamily="96" charset="-128"/>
              </a:rPr>
              <a:t>Current contractor: Learning Designs, Inc.</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 </a:t>
            </a:r>
          </a:p>
          <a:p>
            <a:r>
              <a:rPr lang="en-US" sz="1200" b="1" kern="1200" dirty="0">
                <a:solidFill>
                  <a:schemeClr val="tx1"/>
                </a:solidFill>
                <a:effectLst/>
                <a:latin typeface="Times"/>
                <a:ea typeface="MS PGothic" pitchFamily="34" charset="-128"/>
                <a:cs typeface="ＭＳ Ｐゴシック" pitchFamily="96" charset="-128"/>
              </a:rPr>
              <a:t>Vendor Networks</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_We maintain several networks of providers – including our education/career training network, early education and care network, public transportation, and foreign language translation and interpreter services.</a:t>
            </a:r>
          </a:p>
          <a:p>
            <a:r>
              <a:rPr lang="en-US" sz="1200" kern="1200" dirty="0">
                <a:solidFill>
                  <a:schemeClr val="tx1"/>
                </a:solidFill>
                <a:effectLst/>
                <a:latin typeface="Times"/>
                <a:ea typeface="MS PGothic" pitchFamily="34" charset="-128"/>
                <a:cs typeface="ＭＳ Ｐゴシック" pitchFamily="96" charset="-128"/>
              </a:rPr>
              <a:t>_Although solicitations for our vendor networks will not be part of our upcoming Request for Proposals, we want to make sure that if you are interested in providing these kinds of services, we will have your contract information.   </a:t>
            </a:r>
          </a:p>
          <a:p>
            <a:r>
              <a:rPr lang="en-US" sz="1200" kern="1200" dirty="0">
                <a:solidFill>
                  <a:schemeClr val="tx1"/>
                </a:solidFill>
                <a:effectLst/>
                <a:latin typeface="Times"/>
                <a:ea typeface="MS PGothic" pitchFamily="34" charset="-128"/>
                <a:cs typeface="ＭＳ Ｐゴシック" pitchFamily="96" charset="-128"/>
              </a:rPr>
              <a:t>_We will be able to notify you right away when we are soliciting for network providers.</a:t>
            </a: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 </a:t>
            </a:r>
          </a:p>
          <a:p>
            <a:r>
              <a:rPr lang="en-US" sz="1200" b="1" kern="1200" dirty="0">
                <a:solidFill>
                  <a:schemeClr val="tx1"/>
                </a:solidFill>
                <a:effectLst/>
                <a:latin typeface="Times"/>
                <a:ea typeface="MS PGothic" pitchFamily="34" charset="-128"/>
                <a:cs typeface="ＭＳ Ｐゴシック" pitchFamily="96" charset="-128"/>
              </a:rPr>
              <a:t> </a:t>
            </a:r>
            <a:endParaRPr lang="en-US" sz="1200" kern="1200" dirty="0">
              <a:solidFill>
                <a:schemeClr val="tx1"/>
              </a:solidFill>
              <a:effectLst/>
              <a:latin typeface="Times"/>
              <a:ea typeface="MS PGothic" pitchFamily="34" charset="-128"/>
              <a:cs typeface="ＭＳ Ｐゴシック" pitchFamily="96" charset="-128"/>
            </a:endParaRPr>
          </a:p>
          <a:p>
            <a:r>
              <a:rPr lang="en-US" sz="1200" b="1" kern="1200" dirty="0">
                <a:solidFill>
                  <a:schemeClr val="tx1"/>
                </a:solidFill>
                <a:effectLst/>
                <a:latin typeface="Times"/>
                <a:ea typeface="MS PGothic" pitchFamily="34" charset="-128"/>
                <a:cs typeface="ＭＳ Ｐゴシック" pitchFamily="96" charset="-128"/>
              </a:rPr>
              <a:t>The Franchise Model</a:t>
            </a:r>
            <a:endParaRPr lang="en-US" sz="1200" kern="1200" dirty="0">
              <a:solidFill>
                <a:schemeClr val="tx1"/>
              </a:solidFill>
              <a:effectLst/>
              <a:latin typeface="Times"/>
              <a:ea typeface="MS PGothic" pitchFamily="34" charset="-128"/>
              <a:cs typeface="ＭＳ Ｐゴシック" pitchFamily="96" charset="-128"/>
            </a:endParaRPr>
          </a:p>
          <a:p>
            <a:r>
              <a:rPr lang="en-US" sz="1200" kern="1200" dirty="0">
                <a:solidFill>
                  <a:schemeClr val="tx1"/>
                </a:solidFill>
                <a:effectLst/>
                <a:latin typeface="Times"/>
                <a:ea typeface="MS PGothic" pitchFamily="34" charset="-128"/>
                <a:cs typeface="ＭＳ Ｐゴシック" pitchFamily="96" charset="-128"/>
              </a:rPr>
              <a:t>_The Workforce Board’s staff establish the franchise requirements which govern how all contractors operate and deliver service under Workforce Solutions name.  </a:t>
            </a:r>
          </a:p>
          <a:p>
            <a:r>
              <a:rPr lang="en-US" sz="1200" kern="1200" dirty="0">
                <a:solidFill>
                  <a:schemeClr val="tx1"/>
                </a:solidFill>
                <a:effectLst/>
                <a:latin typeface="Times"/>
                <a:ea typeface="MS PGothic" pitchFamily="34" charset="-128"/>
                <a:cs typeface="ＭＳ Ｐゴシック" pitchFamily="96" charset="-128"/>
              </a:rPr>
              <a:t>_The franchise requirements:</a:t>
            </a:r>
          </a:p>
          <a:p>
            <a:r>
              <a:rPr lang="en-US" sz="1200" kern="1200" dirty="0">
                <a:solidFill>
                  <a:schemeClr val="tx1"/>
                </a:solidFill>
                <a:effectLst/>
                <a:latin typeface="Times"/>
                <a:ea typeface="MS PGothic" pitchFamily="34" charset="-128"/>
                <a:cs typeface="ＭＳ Ｐゴシック" pitchFamily="96" charset="-128"/>
              </a:rPr>
              <a:t>(1) describe how contractors will staff and operate the various divisions and relate to one another and the Board staff, </a:t>
            </a:r>
          </a:p>
          <a:p>
            <a:r>
              <a:rPr lang="en-US" sz="1200" kern="1200" dirty="0">
                <a:solidFill>
                  <a:schemeClr val="tx1"/>
                </a:solidFill>
                <a:effectLst/>
                <a:latin typeface="Times"/>
                <a:ea typeface="MS PGothic" pitchFamily="34" charset="-128"/>
                <a:cs typeface="ＭＳ Ｐゴシック" pitchFamily="96" charset="-128"/>
              </a:rPr>
              <a:t>(2) establish system policies and operating procedures, and </a:t>
            </a:r>
          </a:p>
          <a:p>
            <a:r>
              <a:rPr lang="en-US" sz="1200" kern="1200" dirty="0">
                <a:solidFill>
                  <a:schemeClr val="tx1"/>
                </a:solidFill>
                <a:effectLst/>
                <a:latin typeface="Times"/>
                <a:ea typeface="MS PGothic" pitchFamily="34" charset="-128"/>
                <a:cs typeface="ＭＳ Ｐゴシック" pitchFamily="96" charset="-128"/>
              </a:rPr>
              <a:t>(3) set performance expectations.</a:t>
            </a: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We appreciate your attention today, and we invite you to sign up for our bidder’s list.  </a:t>
            </a:r>
          </a:p>
          <a:p>
            <a:r>
              <a:rPr lang="en-US" sz="1200" kern="1200" dirty="0">
                <a:solidFill>
                  <a:schemeClr val="tx1"/>
                </a:solidFill>
                <a:effectLst/>
                <a:latin typeface="Times"/>
                <a:ea typeface="MS PGothic" pitchFamily="34" charset="-128"/>
                <a:cs typeface="ＭＳ Ｐゴシック" pitchFamily="96" charset="-128"/>
              </a:rPr>
              <a:t> </a:t>
            </a:r>
          </a:p>
          <a:p>
            <a:r>
              <a:rPr lang="en-US" sz="1200" kern="1200" dirty="0">
                <a:solidFill>
                  <a:schemeClr val="tx1"/>
                </a:solidFill>
                <a:effectLst/>
                <a:latin typeface="Times"/>
                <a:ea typeface="MS PGothic" pitchFamily="34" charset="-128"/>
                <a:cs typeface="ＭＳ Ｐゴシック" pitchFamily="96" charset="-128"/>
              </a:rPr>
              <a:t>Being on our bidder’s list means you will be able to receive immediate notice of and access to our Request for Proposals when we issue it.</a:t>
            </a:r>
          </a:p>
          <a:p>
            <a:endParaRPr lang="en-US" dirty="0"/>
          </a:p>
        </p:txBody>
      </p:sp>
      <p:sp>
        <p:nvSpPr>
          <p:cNvPr id="4" name="Slide Number Placeholder 3"/>
          <p:cNvSpPr>
            <a:spLocks noGrp="1"/>
          </p:cNvSpPr>
          <p:nvPr>
            <p:ph type="sldNum" sz="quarter" idx="10"/>
          </p:nvPr>
        </p:nvSpPr>
        <p:spPr/>
        <p:txBody>
          <a:bodyPr/>
          <a:lstStyle/>
          <a:p>
            <a:pPr>
              <a:defRPr/>
            </a:pPr>
            <a:fld id="{29E51B60-E98D-4092-A87D-0E0857BE7C55}" type="slidenum">
              <a:rPr lang="en-US" smtClean="0"/>
              <a:pPr>
                <a:defRPr/>
              </a:pPr>
              <a:t>4</a:t>
            </a:fld>
            <a:endParaRPr lang="en-US"/>
          </a:p>
        </p:txBody>
      </p:sp>
    </p:spTree>
    <p:extLst>
      <p:ext uri="{BB962C8B-B14F-4D97-AF65-F5344CB8AC3E}">
        <p14:creationId xmlns:p14="http://schemas.microsoft.com/office/powerpoint/2010/main" val="19131351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1"/>
            <a:ext cx="7772400" cy="1143000"/>
          </a:xfrm>
        </p:spPr>
        <p:txBody>
          <a:bodyPr anchor="b" anchorCtr="0"/>
          <a:lstStyle>
            <a:lvl1pPr algn="l">
              <a:defRPr sz="3600">
                <a:latin typeface="Arial Narrow"/>
              </a:defRPr>
            </a:lvl1pPr>
          </a:lstStyle>
          <a:p>
            <a:r>
              <a:rPr lang="en-US"/>
              <a:t>Click to edit Master title style</a:t>
            </a:r>
            <a:endParaRPr lang="en-US" dirty="0"/>
          </a:p>
        </p:txBody>
      </p:sp>
      <p:sp>
        <p:nvSpPr>
          <p:cNvPr id="3" name="Subtitle 2"/>
          <p:cNvSpPr>
            <a:spLocks noGrp="1"/>
          </p:cNvSpPr>
          <p:nvPr>
            <p:ph type="subTitle" idx="1"/>
          </p:nvPr>
        </p:nvSpPr>
        <p:spPr>
          <a:xfrm>
            <a:off x="609600" y="1600200"/>
            <a:ext cx="7772400" cy="990600"/>
          </a:xfrm>
        </p:spPr>
        <p:txBody>
          <a:bodyPr/>
          <a:lstStyle>
            <a:lvl1pPr marL="0" indent="0" algn="l">
              <a:buNone/>
              <a:defRPr sz="2400" b="0" i="1">
                <a:solidFill>
                  <a:srgbClr val="C97D31"/>
                </a:solidFill>
                <a:latin typeface="Arial Narrow"/>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FEA342-EB07-4CFC-93DA-11A4C9876E64}" type="slidenum">
              <a:rPr lang="en-US"/>
              <a:pPr>
                <a:defRPr/>
              </a:pPr>
              <a:t>‹#›</a:t>
            </a:fld>
            <a:endParaRPr lang="en-US"/>
          </a:p>
        </p:txBody>
      </p:sp>
      <p:pic>
        <p:nvPicPr>
          <p:cNvPr id="7" name="Picture 6" descr="AJC_tagline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0" y="5105400"/>
            <a:ext cx="4572000" cy="255634"/>
          </a:xfrm>
          <a:prstGeom prst="rect">
            <a:avLst/>
          </a:prstGeom>
        </p:spPr>
      </p:pic>
      <p:pic>
        <p:nvPicPr>
          <p:cNvPr id="9" name="Picture 8" descr="WS-logo-color.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66318" y="3124200"/>
            <a:ext cx="5091882" cy="1160949"/>
          </a:xfrm>
          <a:prstGeom prst="rect">
            <a:avLst/>
          </a:prstGeom>
        </p:spPr>
      </p:pic>
      <p:sp>
        <p:nvSpPr>
          <p:cNvPr id="10" name="Rectangle 10"/>
          <p:cNvSpPr>
            <a:spLocks noChangeArrowheads="1"/>
          </p:cNvSpPr>
          <p:nvPr userDrawn="1"/>
        </p:nvSpPr>
        <p:spPr bwMode="auto">
          <a:xfrm>
            <a:off x="609600" y="5638800"/>
            <a:ext cx="5257800" cy="461665"/>
          </a:xfrm>
          <a:prstGeom prst="rect">
            <a:avLst/>
          </a:prstGeom>
          <a:noFill/>
          <a:ln w="9525">
            <a:noFill/>
            <a:miter lim="800000"/>
            <a:headEnd/>
            <a:tailEnd/>
          </a:ln>
        </p:spPr>
        <p:txBody>
          <a:bodyPr wrap="square">
            <a:spAutoFit/>
          </a:bodyPr>
          <a:lstStyle/>
          <a:p>
            <a:r>
              <a:rPr lang="en-US" sz="800" dirty="0"/>
              <a:t>Workforce Solutions is an equal opportunity employer/program. </a:t>
            </a:r>
            <a:br>
              <a:rPr lang="en-US" sz="800" dirty="0"/>
            </a:br>
            <a:r>
              <a:rPr lang="en-US" sz="800" dirty="0"/>
              <a:t>Auxiliary aids and services are available upon request to individuals with disabilities. </a:t>
            </a:r>
            <a:br>
              <a:rPr lang="en-US" sz="800" dirty="0"/>
            </a:br>
            <a:r>
              <a:rPr lang="en-US" sz="800" dirty="0"/>
              <a:t>Relay Texas Numbers: 1.800.735.2989 (TDD) 1.800.735.2988 (voice) or 711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68D285-FB12-4B34-A88B-A4174E683033}" type="slidenum">
              <a:rPr lang="en-US"/>
              <a:pPr>
                <a:defRPr/>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EEB9B9-2199-4325-8263-27AEB1585662}" type="slidenum">
              <a:rPr lang="en-US"/>
              <a:pPr>
                <a:defRPr/>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747045-BD7B-4A52-A9C0-5F59E33FEB30}" type="slidenum">
              <a:rPr lang="en-US"/>
              <a:pPr>
                <a:defRPr/>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196E0A-A46A-4DC2-81BB-587EE16EB784}" type="slidenum">
              <a:rPr lang="en-US"/>
              <a:pPr>
                <a:defRPr/>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05D0D3-9DAA-4685-AF70-D3DE784E1DCB}" type="slidenum">
              <a:rPr lang="en-US"/>
              <a:pPr>
                <a:defRPr/>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F9A7718-E25B-4062-85B3-4643DE6AB518}" type="slidenum">
              <a:rPr lang="en-US"/>
              <a:pPr>
                <a:defRPr/>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566AF7C-D898-4458-A251-CAE3880D194C}" type="slidenum">
              <a:rPr lang="en-US"/>
              <a:pPr>
                <a:defRPr/>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78B1529-D263-4F2B-A74A-36C49CA6DEF3}" type="slidenum">
              <a:rPr lang="en-US"/>
              <a:pPr>
                <a:defRPr/>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511EA8-6FA0-424E-A71C-2CF371DEE594}" type="slidenum">
              <a:rPr lang="en-US"/>
              <a:pPr>
                <a:defRPr/>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29C39A-22A5-4FF2-8BDC-C7B14148129E}" type="slidenum">
              <a:rPr lang="en-US"/>
              <a:pPr>
                <a:defRPr/>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Geneva" charset="0"/>
                <a:cs typeface="Geneva"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Geneva" charset="0"/>
                <a:cs typeface="Geneva"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2F3366A5-869C-41A0-81CD-E8E4D303B6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rtl="0" eaLnBrk="1" fontAlgn="base" hangingPunct="1">
        <a:spcBef>
          <a:spcPct val="0"/>
        </a:spcBef>
        <a:spcAft>
          <a:spcPct val="0"/>
        </a:spcAft>
        <a:defRPr sz="4400">
          <a:solidFill>
            <a:schemeClr val="tx2"/>
          </a:solidFill>
          <a:latin typeface="+mj-lt"/>
          <a:ea typeface="MS PGothic" pitchFamily="34" charset="-128"/>
          <a:cs typeface="ＭＳ Ｐゴシック" pitchFamily="96" charset="-128"/>
        </a:defRPr>
      </a:lvl1pPr>
      <a:lvl2pPr algn="ctr" rtl="0" eaLnBrk="1" fontAlgn="base" hangingPunct="1">
        <a:spcBef>
          <a:spcPct val="0"/>
        </a:spcBef>
        <a:spcAft>
          <a:spcPct val="0"/>
        </a:spcAft>
        <a:defRPr sz="4400">
          <a:solidFill>
            <a:schemeClr val="tx2"/>
          </a:solidFill>
          <a:latin typeface="Times"/>
          <a:ea typeface="MS PGothic" pitchFamily="34" charset="-128"/>
          <a:cs typeface="ＭＳ Ｐゴシック" pitchFamily="96" charset="-128"/>
        </a:defRPr>
      </a:lvl2pPr>
      <a:lvl3pPr algn="ctr" rtl="0" eaLnBrk="1" fontAlgn="base" hangingPunct="1">
        <a:spcBef>
          <a:spcPct val="0"/>
        </a:spcBef>
        <a:spcAft>
          <a:spcPct val="0"/>
        </a:spcAft>
        <a:defRPr sz="4400">
          <a:solidFill>
            <a:schemeClr val="tx2"/>
          </a:solidFill>
          <a:latin typeface="Times"/>
          <a:ea typeface="MS PGothic" pitchFamily="34" charset="-128"/>
          <a:cs typeface="ＭＳ Ｐゴシック" pitchFamily="96" charset="-128"/>
        </a:defRPr>
      </a:lvl3pPr>
      <a:lvl4pPr algn="ctr" rtl="0" eaLnBrk="1" fontAlgn="base" hangingPunct="1">
        <a:spcBef>
          <a:spcPct val="0"/>
        </a:spcBef>
        <a:spcAft>
          <a:spcPct val="0"/>
        </a:spcAft>
        <a:defRPr sz="4400">
          <a:solidFill>
            <a:schemeClr val="tx2"/>
          </a:solidFill>
          <a:latin typeface="Times"/>
          <a:ea typeface="MS PGothic" pitchFamily="34" charset="-128"/>
          <a:cs typeface="ＭＳ Ｐゴシック" pitchFamily="96" charset="-128"/>
        </a:defRPr>
      </a:lvl4pPr>
      <a:lvl5pPr algn="ctr" rtl="0" eaLnBrk="1" fontAlgn="base" hangingPunct="1">
        <a:spcBef>
          <a:spcPct val="0"/>
        </a:spcBef>
        <a:spcAft>
          <a:spcPct val="0"/>
        </a:spcAft>
        <a:defRPr sz="4400">
          <a:solidFill>
            <a:schemeClr val="tx2"/>
          </a:solidFill>
          <a:latin typeface="Times"/>
          <a:ea typeface="MS PGothic" pitchFamily="34" charset="-128"/>
          <a:cs typeface="ＭＳ Ｐゴシック" pitchFamily="96" charset="-128"/>
        </a:defRPr>
      </a:lvl5pPr>
      <a:lvl6pPr marL="457200" algn="ctr" rtl="0" eaLnBrk="1" fontAlgn="base" hangingPunct="1">
        <a:spcBef>
          <a:spcPct val="0"/>
        </a:spcBef>
        <a:spcAft>
          <a:spcPct val="0"/>
        </a:spcAft>
        <a:defRPr sz="4400">
          <a:solidFill>
            <a:schemeClr val="tx2"/>
          </a:solidFill>
          <a:latin typeface="Times"/>
        </a:defRPr>
      </a:lvl6pPr>
      <a:lvl7pPr marL="914400" algn="ctr" rtl="0" eaLnBrk="1" fontAlgn="base" hangingPunct="1">
        <a:spcBef>
          <a:spcPct val="0"/>
        </a:spcBef>
        <a:spcAft>
          <a:spcPct val="0"/>
        </a:spcAft>
        <a:defRPr sz="4400">
          <a:solidFill>
            <a:schemeClr val="tx2"/>
          </a:solidFill>
          <a:latin typeface="Times"/>
        </a:defRPr>
      </a:lvl7pPr>
      <a:lvl8pPr marL="1371600" algn="ctr" rtl="0" eaLnBrk="1" fontAlgn="base" hangingPunct="1">
        <a:spcBef>
          <a:spcPct val="0"/>
        </a:spcBef>
        <a:spcAft>
          <a:spcPct val="0"/>
        </a:spcAft>
        <a:defRPr sz="4400">
          <a:solidFill>
            <a:schemeClr val="tx2"/>
          </a:solidFill>
          <a:latin typeface="Times"/>
        </a:defRPr>
      </a:lvl8pPr>
      <a:lvl9pPr marL="1828800" algn="ctr" rtl="0" eaLnBrk="1" fontAlgn="base" hangingPunct="1">
        <a:spcBef>
          <a:spcPct val="0"/>
        </a:spcBef>
        <a:spcAft>
          <a:spcPct val="0"/>
        </a:spcAft>
        <a:defRPr sz="4400">
          <a:solidFill>
            <a:schemeClr val="tx2"/>
          </a:solidFill>
          <a:latin typeface="Times"/>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S PGothic" pitchFamily="34" charset="-128"/>
          <a:cs typeface="ＭＳ Ｐゴシック" pitchFamily="96" charset="-128"/>
        </a:defRPr>
      </a:lvl1pPr>
      <a:lvl2pPr marL="742950" indent="-285750" algn="l" rtl="0" eaLnBrk="1" fontAlgn="base" hangingPunct="1">
        <a:spcBef>
          <a:spcPct val="20000"/>
        </a:spcBef>
        <a:spcAft>
          <a:spcPct val="0"/>
        </a:spcAft>
        <a:buChar char="–"/>
        <a:defRPr sz="2800">
          <a:solidFill>
            <a:schemeClr val="tx1"/>
          </a:solidFill>
          <a:latin typeface="+mn-lt"/>
          <a:ea typeface="MS PGothic" pitchFamily="34" charset="-128"/>
          <a:cs typeface="ＭＳ Ｐゴシック" pitchFamily="96"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itchFamily="34" charset="-128"/>
          <a:cs typeface="ＭＳ Ｐゴシック" pitchFamily="96"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itchFamily="34" charset="-128"/>
          <a:cs typeface="ＭＳ Ｐゴシック" pitchFamily="96"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itchFamily="34" charset="-128"/>
          <a:cs typeface="ＭＳ Ｐゴシック" pitchFamily="96"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219200"/>
            <a:ext cx="9144000" cy="1066800"/>
          </a:xfrm>
        </p:spPr>
        <p:txBody>
          <a:bodyPr/>
          <a:lstStyle/>
          <a:p>
            <a:r>
              <a:rPr lang="en-US" sz="3600" b="1" i="0" dirty="0">
                <a:effectLst>
                  <a:outerShdw blurRad="38100" dist="38100" dir="2700000" algn="tl">
                    <a:srgbClr val="000000">
                      <a:alpha val="43137"/>
                    </a:srgbClr>
                  </a:outerShdw>
                </a:effectLst>
              </a:rPr>
              <a:t>Information Sessions for Prospective Bidders</a:t>
            </a:r>
          </a:p>
        </p:txBody>
      </p:sp>
    </p:spTree>
    <p:extLst>
      <p:ext uri="{BB962C8B-B14F-4D97-AF65-F5344CB8AC3E}">
        <p14:creationId xmlns:p14="http://schemas.microsoft.com/office/powerpoint/2010/main" val="1595130695"/>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514600"/>
            <a:ext cx="7772400" cy="1143000"/>
          </a:xfrm>
        </p:spPr>
        <p:txBody>
          <a:bodyPr/>
          <a:lstStyle/>
          <a:p>
            <a:pPr lvl="0" eaLnBrk="0" hangingPunct="0">
              <a:spcBef>
                <a:spcPct val="50000"/>
              </a:spcBef>
            </a:pPr>
            <a:r>
              <a:rPr lang="en-US" sz="8000" kern="1200" dirty="0">
                <a:solidFill>
                  <a:srgbClr val="C97D31"/>
                </a:solidFill>
                <a:latin typeface="Arial Narrow Bold" charset="0"/>
                <a:cs typeface="+mn-cs"/>
              </a:rPr>
              <a:t>WELCOME!</a:t>
            </a:r>
            <a:br>
              <a:rPr lang="en-US" sz="2800" kern="1200" dirty="0">
                <a:solidFill>
                  <a:srgbClr val="000000"/>
                </a:solidFill>
                <a:latin typeface="Times" charset="0"/>
                <a:cs typeface="+mn-cs"/>
              </a:rPr>
            </a:br>
            <a:endParaRPr lang="en-US" dirty="0"/>
          </a:p>
        </p:txBody>
      </p:sp>
    </p:spTree>
    <p:extLst>
      <p:ext uri="{BB962C8B-B14F-4D97-AF65-F5344CB8AC3E}">
        <p14:creationId xmlns:p14="http://schemas.microsoft.com/office/powerpoint/2010/main" val="1534446719"/>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alphaModFix amt="71000"/>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9793" y="838098"/>
            <a:ext cx="7819863" cy="5867502"/>
          </a:xfrm>
          <a:prstGeom prst="rect">
            <a:avLst/>
          </a:prstGeom>
        </p:spPr>
      </p:pic>
      <p:sp>
        <p:nvSpPr>
          <p:cNvPr id="3074" name="Text Box 5"/>
          <p:cNvSpPr txBox="1">
            <a:spLocks noChangeArrowheads="1"/>
          </p:cNvSpPr>
          <p:nvPr/>
        </p:nvSpPr>
        <p:spPr bwMode="auto">
          <a:xfrm>
            <a:off x="1066800" y="152400"/>
            <a:ext cx="8042856" cy="646331"/>
          </a:xfrm>
          <a:prstGeom prst="rect">
            <a:avLst/>
          </a:prstGeom>
          <a:noFill/>
          <a:ln w="9525">
            <a:noFill/>
            <a:miter lim="800000"/>
            <a:headEnd/>
            <a:tailEnd/>
          </a:ln>
        </p:spPr>
        <p:txBody>
          <a:bodyPr wrap="square">
            <a:spAutoFit/>
          </a:bodyPr>
          <a:lstStyle/>
          <a:p>
            <a:pPr algn="ctr">
              <a:spcBef>
                <a:spcPct val="50000"/>
              </a:spcBef>
            </a:pPr>
            <a:r>
              <a:rPr lang="en-US" sz="3600" dirty="0">
                <a:solidFill>
                  <a:srgbClr val="C97D31"/>
                </a:solidFill>
                <a:latin typeface="Arial Narrow Bold" charset="0"/>
              </a:rPr>
              <a:t>THE WORKFORCE SOLUTIONS SYSTEM</a:t>
            </a:r>
            <a:endParaRPr lang="en-US" sz="3600" dirty="0"/>
          </a:p>
        </p:txBody>
      </p:sp>
      <p:sp>
        <p:nvSpPr>
          <p:cNvPr id="6" name="TextBox 5"/>
          <p:cNvSpPr txBox="1"/>
          <p:nvPr/>
        </p:nvSpPr>
        <p:spPr>
          <a:xfrm>
            <a:off x="4419600" y="1219200"/>
            <a:ext cx="782330" cy="338554"/>
          </a:xfrm>
          <a:prstGeom prst="rect">
            <a:avLst/>
          </a:prstGeom>
          <a:noFill/>
        </p:spPr>
        <p:txBody>
          <a:bodyPr wrap="none" rtlCol="0">
            <a:spAutoFit/>
          </a:bodyPr>
          <a:lstStyle/>
          <a:p>
            <a:pPr algn="ctr"/>
            <a:r>
              <a:rPr lang="en-US" sz="1600" b="1" dirty="0">
                <a:solidFill>
                  <a:schemeClr val="tx2"/>
                </a:solidFill>
              </a:rPr>
              <a:t>Walker</a:t>
            </a:r>
          </a:p>
        </p:txBody>
      </p:sp>
      <p:sp>
        <p:nvSpPr>
          <p:cNvPr id="7" name="TextBox 6"/>
          <p:cNvSpPr txBox="1"/>
          <p:nvPr/>
        </p:nvSpPr>
        <p:spPr>
          <a:xfrm>
            <a:off x="3146318" y="2057400"/>
            <a:ext cx="739882" cy="338554"/>
          </a:xfrm>
          <a:prstGeom prst="rect">
            <a:avLst/>
          </a:prstGeom>
          <a:noFill/>
        </p:spPr>
        <p:txBody>
          <a:bodyPr wrap="none" rtlCol="0">
            <a:spAutoFit/>
          </a:bodyPr>
          <a:lstStyle/>
          <a:p>
            <a:pPr algn="ctr"/>
            <a:r>
              <a:rPr lang="en-US" sz="1600" b="1" dirty="0">
                <a:solidFill>
                  <a:schemeClr val="tx2"/>
                </a:solidFill>
              </a:rPr>
              <a:t>Waller</a:t>
            </a:r>
          </a:p>
        </p:txBody>
      </p:sp>
      <p:cxnSp>
        <p:nvCxnSpPr>
          <p:cNvPr id="8" name="Straight Connector 7"/>
          <p:cNvCxnSpPr/>
          <p:nvPr/>
        </p:nvCxnSpPr>
        <p:spPr>
          <a:xfrm flipH="1" flipV="1">
            <a:off x="3712536" y="2344479"/>
            <a:ext cx="326064" cy="474921"/>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412849" y="2286000"/>
            <a:ext cx="1302151" cy="338554"/>
          </a:xfrm>
          <a:prstGeom prst="rect">
            <a:avLst/>
          </a:prstGeom>
          <a:noFill/>
        </p:spPr>
        <p:txBody>
          <a:bodyPr wrap="none" rtlCol="0">
            <a:spAutoFit/>
          </a:bodyPr>
          <a:lstStyle/>
          <a:p>
            <a:pPr algn="ctr"/>
            <a:r>
              <a:rPr lang="en-US" sz="1600" b="1" dirty="0">
                <a:solidFill>
                  <a:schemeClr val="tx2"/>
                </a:solidFill>
              </a:rPr>
              <a:t>Montgomery</a:t>
            </a:r>
          </a:p>
        </p:txBody>
      </p:sp>
      <p:sp>
        <p:nvSpPr>
          <p:cNvPr id="11" name="TextBox 10"/>
          <p:cNvSpPr txBox="1"/>
          <p:nvPr/>
        </p:nvSpPr>
        <p:spPr>
          <a:xfrm>
            <a:off x="5777025" y="2404646"/>
            <a:ext cx="776175" cy="338554"/>
          </a:xfrm>
          <a:prstGeom prst="rect">
            <a:avLst/>
          </a:prstGeom>
          <a:noFill/>
        </p:spPr>
        <p:txBody>
          <a:bodyPr wrap="none" rtlCol="0">
            <a:spAutoFit/>
          </a:bodyPr>
          <a:lstStyle/>
          <a:p>
            <a:pPr algn="ctr"/>
            <a:r>
              <a:rPr lang="en-US" sz="1600" b="1" dirty="0">
                <a:solidFill>
                  <a:schemeClr val="tx2"/>
                </a:solidFill>
              </a:rPr>
              <a:t>Liberty</a:t>
            </a:r>
          </a:p>
        </p:txBody>
      </p:sp>
      <p:sp>
        <p:nvSpPr>
          <p:cNvPr id="12" name="TextBox 11"/>
          <p:cNvSpPr txBox="1"/>
          <p:nvPr/>
        </p:nvSpPr>
        <p:spPr>
          <a:xfrm>
            <a:off x="4800600" y="3014246"/>
            <a:ext cx="694421" cy="338554"/>
          </a:xfrm>
          <a:prstGeom prst="rect">
            <a:avLst/>
          </a:prstGeom>
          <a:noFill/>
        </p:spPr>
        <p:txBody>
          <a:bodyPr wrap="none" rtlCol="0">
            <a:spAutoFit/>
          </a:bodyPr>
          <a:lstStyle/>
          <a:p>
            <a:pPr algn="ctr"/>
            <a:r>
              <a:rPr lang="en-US" sz="1600" b="1" dirty="0">
                <a:solidFill>
                  <a:schemeClr val="tx2"/>
                </a:solidFill>
              </a:rPr>
              <a:t>Harris</a:t>
            </a:r>
          </a:p>
        </p:txBody>
      </p:sp>
      <p:sp>
        <p:nvSpPr>
          <p:cNvPr id="13" name="TextBox 12"/>
          <p:cNvSpPr txBox="1"/>
          <p:nvPr/>
        </p:nvSpPr>
        <p:spPr>
          <a:xfrm>
            <a:off x="6034734" y="3225969"/>
            <a:ext cx="1128066" cy="507831"/>
          </a:xfrm>
          <a:prstGeom prst="rect">
            <a:avLst/>
          </a:prstGeom>
          <a:noFill/>
        </p:spPr>
        <p:txBody>
          <a:bodyPr wrap="square" rtlCol="0">
            <a:spAutoFit/>
          </a:bodyPr>
          <a:lstStyle/>
          <a:p>
            <a:pPr algn="ctr"/>
            <a:r>
              <a:rPr lang="en-US" sz="1600" b="1" dirty="0">
                <a:solidFill>
                  <a:schemeClr val="tx2"/>
                </a:solidFill>
              </a:rPr>
              <a:t>Chambers</a:t>
            </a:r>
          </a:p>
          <a:p>
            <a:pPr algn="ctr"/>
            <a:r>
              <a:rPr lang="en-US" sz="1100" b="1" dirty="0">
                <a:solidFill>
                  <a:schemeClr val="tx2"/>
                </a:solidFill>
              </a:rPr>
              <a:t>    </a:t>
            </a:r>
            <a:endParaRPr lang="en-US" sz="1200" b="1" dirty="0">
              <a:solidFill>
                <a:schemeClr val="tx2"/>
              </a:solidFill>
            </a:endParaRPr>
          </a:p>
        </p:txBody>
      </p:sp>
      <p:sp>
        <p:nvSpPr>
          <p:cNvPr id="14" name="TextBox 13"/>
          <p:cNvSpPr txBox="1"/>
          <p:nvPr/>
        </p:nvSpPr>
        <p:spPr>
          <a:xfrm>
            <a:off x="5943600" y="4690646"/>
            <a:ext cx="1034449" cy="338554"/>
          </a:xfrm>
          <a:prstGeom prst="rect">
            <a:avLst/>
          </a:prstGeom>
          <a:noFill/>
        </p:spPr>
        <p:txBody>
          <a:bodyPr wrap="none" rtlCol="0">
            <a:spAutoFit/>
          </a:bodyPr>
          <a:lstStyle/>
          <a:p>
            <a:pPr algn="ctr"/>
            <a:r>
              <a:rPr lang="en-US" sz="1600" b="1" dirty="0">
                <a:solidFill>
                  <a:schemeClr val="tx2"/>
                </a:solidFill>
              </a:rPr>
              <a:t>Galveston</a:t>
            </a:r>
          </a:p>
        </p:txBody>
      </p:sp>
      <p:cxnSp>
        <p:nvCxnSpPr>
          <p:cNvPr id="15" name="Straight Connector 14"/>
          <p:cNvCxnSpPr/>
          <p:nvPr/>
        </p:nvCxnSpPr>
        <p:spPr>
          <a:xfrm flipH="1" flipV="1">
            <a:off x="5867400" y="4426688"/>
            <a:ext cx="531628" cy="29771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679025" y="4614446"/>
            <a:ext cx="883575" cy="338554"/>
          </a:xfrm>
          <a:prstGeom prst="rect">
            <a:avLst/>
          </a:prstGeom>
          <a:noFill/>
        </p:spPr>
        <p:txBody>
          <a:bodyPr wrap="none" rtlCol="0">
            <a:spAutoFit/>
          </a:bodyPr>
          <a:lstStyle/>
          <a:p>
            <a:pPr algn="ctr"/>
            <a:r>
              <a:rPr lang="en-US" sz="1600" b="1" dirty="0">
                <a:solidFill>
                  <a:schemeClr val="tx2"/>
                </a:solidFill>
              </a:rPr>
              <a:t>Brazoria</a:t>
            </a:r>
          </a:p>
        </p:txBody>
      </p:sp>
      <p:sp>
        <p:nvSpPr>
          <p:cNvPr id="17" name="TextBox 16"/>
          <p:cNvSpPr txBox="1"/>
          <p:nvPr/>
        </p:nvSpPr>
        <p:spPr>
          <a:xfrm>
            <a:off x="3581400" y="5376446"/>
            <a:ext cx="1122038" cy="338554"/>
          </a:xfrm>
          <a:prstGeom prst="rect">
            <a:avLst/>
          </a:prstGeom>
          <a:noFill/>
        </p:spPr>
        <p:txBody>
          <a:bodyPr wrap="none" rtlCol="0">
            <a:spAutoFit/>
          </a:bodyPr>
          <a:lstStyle/>
          <a:p>
            <a:pPr algn="ctr"/>
            <a:r>
              <a:rPr lang="en-US" sz="1600" b="1" dirty="0">
                <a:solidFill>
                  <a:schemeClr val="tx2"/>
                </a:solidFill>
              </a:rPr>
              <a:t>Matagorda</a:t>
            </a:r>
          </a:p>
        </p:txBody>
      </p:sp>
      <p:sp>
        <p:nvSpPr>
          <p:cNvPr id="18" name="TextBox 17"/>
          <p:cNvSpPr txBox="1"/>
          <p:nvPr/>
        </p:nvSpPr>
        <p:spPr>
          <a:xfrm>
            <a:off x="3200400" y="4462046"/>
            <a:ext cx="945707" cy="338554"/>
          </a:xfrm>
          <a:prstGeom prst="rect">
            <a:avLst/>
          </a:prstGeom>
          <a:noFill/>
        </p:spPr>
        <p:txBody>
          <a:bodyPr wrap="none" rtlCol="0">
            <a:spAutoFit/>
          </a:bodyPr>
          <a:lstStyle/>
          <a:p>
            <a:pPr algn="ctr"/>
            <a:r>
              <a:rPr lang="en-US" sz="1600" b="1" dirty="0">
                <a:solidFill>
                  <a:schemeClr val="tx2"/>
                </a:solidFill>
              </a:rPr>
              <a:t>Wharton</a:t>
            </a:r>
          </a:p>
        </p:txBody>
      </p:sp>
      <p:sp>
        <p:nvSpPr>
          <p:cNvPr id="19" name="TextBox 18"/>
          <p:cNvSpPr txBox="1"/>
          <p:nvPr/>
        </p:nvSpPr>
        <p:spPr>
          <a:xfrm>
            <a:off x="4011870" y="3733800"/>
            <a:ext cx="1017330" cy="338554"/>
          </a:xfrm>
          <a:prstGeom prst="rect">
            <a:avLst/>
          </a:prstGeom>
          <a:noFill/>
        </p:spPr>
        <p:txBody>
          <a:bodyPr wrap="none" rtlCol="0">
            <a:spAutoFit/>
          </a:bodyPr>
          <a:lstStyle/>
          <a:p>
            <a:pPr algn="ctr"/>
            <a:r>
              <a:rPr lang="en-US" sz="1600" b="1" dirty="0">
                <a:solidFill>
                  <a:schemeClr val="tx2"/>
                </a:solidFill>
              </a:rPr>
              <a:t>Fort Bend</a:t>
            </a:r>
          </a:p>
        </p:txBody>
      </p:sp>
      <p:sp>
        <p:nvSpPr>
          <p:cNvPr id="20" name="TextBox 19"/>
          <p:cNvSpPr txBox="1"/>
          <p:nvPr/>
        </p:nvSpPr>
        <p:spPr>
          <a:xfrm>
            <a:off x="2701569" y="3547646"/>
            <a:ext cx="956031" cy="338554"/>
          </a:xfrm>
          <a:prstGeom prst="rect">
            <a:avLst/>
          </a:prstGeom>
          <a:noFill/>
        </p:spPr>
        <p:txBody>
          <a:bodyPr wrap="none" rtlCol="0">
            <a:spAutoFit/>
          </a:bodyPr>
          <a:lstStyle/>
          <a:p>
            <a:pPr algn="ctr"/>
            <a:r>
              <a:rPr lang="en-US" sz="1600" b="1" dirty="0">
                <a:solidFill>
                  <a:schemeClr val="tx2"/>
                </a:solidFill>
              </a:rPr>
              <a:t>Colorado</a:t>
            </a:r>
          </a:p>
        </p:txBody>
      </p:sp>
      <p:sp>
        <p:nvSpPr>
          <p:cNvPr id="21" name="TextBox 20"/>
          <p:cNvSpPr txBox="1"/>
          <p:nvPr/>
        </p:nvSpPr>
        <p:spPr>
          <a:xfrm>
            <a:off x="3155615" y="2895600"/>
            <a:ext cx="730585" cy="338554"/>
          </a:xfrm>
          <a:prstGeom prst="rect">
            <a:avLst/>
          </a:prstGeom>
          <a:noFill/>
        </p:spPr>
        <p:txBody>
          <a:bodyPr wrap="none" rtlCol="0">
            <a:spAutoFit/>
          </a:bodyPr>
          <a:lstStyle/>
          <a:p>
            <a:pPr algn="ctr"/>
            <a:r>
              <a:rPr lang="en-US" sz="1600" b="1" dirty="0">
                <a:solidFill>
                  <a:schemeClr val="tx2"/>
                </a:solidFill>
              </a:rPr>
              <a:t>Austin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219200" y="304800"/>
            <a:ext cx="7543800" cy="646331"/>
          </a:xfrm>
          <a:prstGeom prst="rect">
            <a:avLst/>
          </a:prstGeom>
          <a:noFill/>
          <a:ln w="9525">
            <a:noFill/>
            <a:miter lim="800000"/>
            <a:headEnd/>
            <a:tailEnd/>
          </a:ln>
        </p:spPr>
        <p:txBody>
          <a:bodyPr wrap="square">
            <a:spAutoFit/>
          </a:bodyPr>
          <a:lstStyle/>
          <a:p>
            <a:pPr algn="ctr">
              <a:spcBef>
                <a:spcPct val="50000"/>
              </a:spcBef>
            </a:pPr>
            <a:r>
              <a:rPr lang="en-US" sz="3600" dirty="0">
                <a:solidFill>
                  <a:srgbClr val="C97D31"/>
                </a:solidFill>
                <a:latin typeface="Arial Narrow Bold" charset="0"/>
              </a:rPr>
              <a:t>WORKFORCE SOLUTIONS</a:t>
            </a:r>
            <a:endParaRPr lang="en-US" dirty="0"/>
          </a:p>
        </p:txBody>
      </p:sp>
      <p:sp>
        <p:nvSpPr>
          <p:cNvPr id="3" name="TextBox 2"/>
          <p:cNvSpPr txBox="1"/>
          <p:nvPr/>
        </p:nvSpPr>
        <p:spPr>
          <a:xfrm>
            <a:off x="1524000" y="1219200"/>
            <a:ext cx="6705600" cy="584775"/>
          </a:xfrm>
          <a:prstGeom prst="rect">
            <a:avLst/>
          </a:prstGeom>
          <a:noFill/>
        </p:spPr>
        <p:txBody>
          <a:bodyPr wrap="square" rtlCol="0">
            <a:spAutoFit/>
          </a:bodyPr>
          <a:lstStyle/>
          <a:p>
            <a:pPr algn="ctr"/>
            <a:r>
              <a:rPr lang="en-US" sz="3200" b="1" dirty="0">
                <a:latin typeface="Arial Narrow" panose="020B0606020202030204" pitchFamily="34" charset="0"/>
              </a:rPr>
              <a:t>Employer Service</a:t>
            </a:r>
          </a:p>
        </p:txBody>
      </p:sp>
      <p:sp>
        <p:nvSpPr>
          <p:cNvPr id="4" name="TextBox 3"/>
          <p:cNvSpPr txBox="1"/>
          <p:nvPr/>
        </p:nvSpPr>
        <p:spPr>
          <a:xfrm>
            <a:off x="1219200" y="1752600"/>
            <a:ext cx="7696200" cy="584775"/>
          </a:xfrm>
          <a:prstGeom prst="rect">
            <a:avLst/>
          </a:prstGeom>
          <a:noFill/>
        </p:spPr>
        <p:txBody>
          <a:bodyPr wrap="square" rtlCol="0">
            <a:spAutoFit/>
          </a:bodyPr>
          <a:lstStyle/>
          <a:p>
            <a:pPr algn="ctr"/>
            <a:r>
              <a:rPr lang="en-US" sz="3200" b="1" dirty="0">
                <a:latin typeface="Arial Narrow" panose="020B0606020202030204" pitchFamily="34" charset="0"/>
              </a:rPr>
              <a:t>Career Offices – Call Center – Payment Office</a:t>
            </a:r>
          </a:p>
        </p:txBody>
      </p:sp>
      <p:sp>
        <p:nvSpPr>
          <p:cNvPr id="5" name="TextBox 4"/>
          <p:cNvSpPr txBox="1"/>
          <p:nvPr/>
        </p:nvSpPr>
        <p:spPr>
          <a:xfrm>
            <a:off x="1524000" y="2286000"/>
            <a:ext cx="6705600" cy="584775"/>
          </a:xfrm>
          <a:prstGeom prst="rect">
            <a:avLst/>
          </a:prstGeom>
          <a:noFill/>
        </p:spPr>
        <p:txBody>
          <a:bodyPr wrap="square" rtlCol="0">
            <a:spAutoFit/>
          </a:bodyPr>
          <a:lstStyle/>
          <a:p>
            <a:pPr algn="ctr"/>
            <a:r>
              <a:rPr lang="en-US" sz="3200" b="1" dirty="0">
                <a:latin typeface="Arial Narrow" panose="020B0606020202030204" pitchFamily="34" charset="0"/>
              </a:rPr>
              <a:t>Adult Education</a:t>
            </a:r>
          </a:p>
        </p:txBody>
      </p:sp>
      <p:sp>
        <p:nvSpPr>
          <p:cNvPr id="6" name="TextBox 5"/>
          <p:cNvSpPr txBox="1"/>
          <p:nvPr/>
        </p:nvSpPr>
        <p:spPr>
          <a:xfrm>
            <a:off x="1524000" y="2768025"/>
            <a:ext cx="6705600" cy="584775"/>
          </a:xfrm>
          <a:prstGeom prst="rect">
            <a:avLst/>
          </a:prstGeom>
          <a:noFill/>
        </p:spPr>
        <p:txBody>
          <a:bodyPr wrap="square" rtlCol="0">
            <a:spAutoFit/>
          </a:bodyPr>
          <a:lstStyle/>
          <a:p>
            <a:pPr algn="ctr"/>
            <a:r>
              <a:rPr lang="en-US" sz="3200" b="1" dirty="0">
                <a:latin typeface="Arial Narrow" panose="020B0606020202030204" pitchFamily="34" charset="0"/>
              </a:rPr>
              <a:t>Community and Youth Projects</a:t>
            </a:r>
          </a:p>
        </p:txBody>
      </p:sp>
      <p:sp>
        <p:nvSpPr>
          <p:cNvPr id="7" name="TextBox 6"/>
          <p:cNvSpPr txBox="1"/>
          <p:nvPr/>
        </p:nvSpPr>
        <p:spPr>
          <a:xfrm>
            <a:off x="1524000" y="3276600"/>
            <a:ext cx="6705600" cy="584775"/>
          </a:xfrm>
          <a:prstGeom prst="rect">
            <a:avLst/>
          </a:prstGeom>
          <a:noFill/>
        </p:spPr>
        <p:txBody>
          <a:bodyPr wrap="square" rtlCol="0">
            <a:spAutoFit/>
          </a:bodyPr>
          <a:lstStyle/>
          <a:p>
            <a:pPr algn="ctr"/>
            <a:r>
              <a:rPr lang="en-US" sz="3200" b="1" dirty="0">
                <a:latin typeface="Arial Narrow" panose="020B0606020202030204" pitchFamily="34" charset="0"/>
              </a:rPr>
              <a:t>Early Education Quality</a:t>
            </a:r>
          </a:p>
        </p:txBody>
      </p:sp>
      <p:sp>
        <p:nvSpPr>
          <p:cNvPr id="8" name="TextBox 7"/>
          <p:cNvSpPr txBox="1"/>
          <p:nvPr/>
        </p:nvSpPr>
        <p:spPr>
          <a:xfrm>
            <a:off x="1524000" y="3810000"/>
            <a:ext cx="6705600" cy="584775"/>
          </a:xfrm>
          <a:prstGeom prst="rect">
            <a:avLst/>
          </a:prstGeom>
          <a:noFill/>
        </p:spPr>
        <p:txBody>
          <a:bodyPr wrap="square" rtlCol="0">
            <a:spAutoFit/>
          </a:bodyPr>
          <a:lstStyle/>
          <a:p>
            <a:pPr algn="ctr"/>
            <a:r>
              <a:rPr lang="en-US" sz="3200" b="1" dirty="0">
                <a:latin typeface="Arial Narrow" panose="020B0606020202030204" pitchFamily="34" charset="0"/>
              </a:rPr>
              <a:t>Staff Training and Development</a:t>
            </a:r>
          </a:p>
        </p:txBody>
      </p:sp>
      <p:sp>
        <p:nvSpPr>
          <p:cNvPr id="9" name="TextBox 8"/>
          <p:cNvSpPr txBox="1"/>
          <p:nvPr/>
        </p:nvSpPr>
        <p:spPr>
          <a:xfrm>
            <a:off x="1524000" y="4343400"/>
            <a:ext cx="6705600" cy="584775"/>
          </a:xfrm>
          <a:prstGeom prst="rect">
            <a:avLst/>
          </a:prstGeom>
          <a:noFill/>
        </p:spPr>
        <p:txBody>
          <a:bodyPr wrap="square" rtlCol="0">
            <a:spAutoFit/>
          </a:bodyPr>
          <a:lstStyle/>
          <a:p>
            <a:pPr algn="ctr"/>
            <a:r>
              <a:rPr lang="en-US" sz="3200" b="1" dirty="0">
                <a:latin typeface="Arial Narrow" panose="020B0606020202030204" pitchFamily="34" charset="0"/>
              </a:rPr>
              <a:t>Vendor Networks</a:t>
            </a:r>
          </a:p>
        </p:txBody>
      </p:sp>
    </p:spTree>
    <p:extLst>
      <p:ext uri="{BB962C8B-B14F-4D97-AF65-F5344CB8AC3E}">
        <p14:creationId xmlns:p14="http://schemas.microsoft.com/office/powerpoint/2010/main" val="332965978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494735587"/>
              </p:ext>
            </p:extLst>
          </p:nvPr>
        </p:nvGraphicFramePr>
        <p:xfrm>
          <a:off x="762000" y="152400"/>
          <a:ext cx="8077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Box 5"/>
          <p:cNvSpPr txBox="1">
            <a:spLocks noChangeArrowheads="1"/>
          </p:cNvSpPr>
          <p:nvPr/>
        </p:nvSpPr>
        <p:spPr bwMode="auto">
          <a:xfrm>
            <a:off x="1066800" y="2362200"/>
            <a:ext cx="7467600" cy="1323439"/>
          </a:xfrm>
          <a:prstGeom prst="rect">
            <a:avLst/>
          </a:prstGeom>
          <a:noFill/>
          <a:ln w="9525">
            <a:noFill/>
            <a:miter lim="800000"/>
            <a:headEnd/>
            <a:tailEnd/>
          </a:ln>
        </p:spPr>
        <p:txBody>
          <a:bodyPr wrap="square">
            <a:spAutoFit/>
          </a:bodyPr>
          <a:lstStyle/>
          <a:p>
            <a:pPr algn="ctr">
              <a:spcBef>
                <a:spcPct val="50000"/>
              </a:spcBef>
            </a:pPr>
            <a:r>
              <a:rPr lang="en-US" sz="4000" dirty="0">
                <a:solidFill>
                  <a:srgbClr val="C97D31"/>
                </a:solidFill>
                <a:latin typeface="Arial Narrow Bold" charset="0"/>
              </a:rPr>
              <a:t>PROCUREMENT</a:t>
            </a:r>
            <a:br>
              <a:rPr lang="en-US" sz="4000" dirty="0">
                <a:solidFill>
                  <a:srgbClr val="C97D31"/>
                </a:solidFill>
                <a:latin typeface="Arial Narrow Bold" charset="0"/>
              </a:rPr>
            </a:br>
            <a:r>
              <a:rPr lang="en-US" sz="4000" dirty="0">
                <a:solidFill>
                  <a:srgbClr val="C97D31"/>
                </a:solidFill>
                <a:latin typeface="Arial Narrow Bold" charset="0"/>
              </a:rPr>
              <a:t>PROCESS</a:t>
            </a:r>
            <a:endParaRPr lang="en-US" sz="2800" dirty="0"/>
          </a:p>
        </p:txBody>
      </p:sp>
    </p:spTree>
    <p:extLst>
      <p:ext uri="{BB962C8B-B14F-4D97-AF65-F5344CB8AC3E}">
        <p14:creationId xmlns:p14="http://schemas.microsoft.com/office/powerpoint/2010/main" val="367811070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1029BAD2-F76B-49CE-8735-2DB0F4E6416B}"/>
                                            </p:graphicEl>
                                          </p:spTgt>
                                        </p:tgtEl>
                                        <p:attrNameLst>
                                          <p:attrName>style.visibility</p:attrName>
                                        </p:attrNameLst>
                                      </p:cBhvr>
                                      <p:to>
                                        <p:strVal val="visible"/>
                                      </p:to>
                                    </p:set>
                                    <p:animEffect transition="in" filter="fade">
                                      <p:cBhvr>
                                        <p:cTn id="7" dur="1000"/>
                                        <p:tgtEl>
                                          <p:spTgt spid="2">
                                            <p:graphicEl>
                                              <a:dgm id="{1029BAD2-F76B-49CE-8735-2DB0F4E6416B}"/>
                                            </p:graphicEl>
                                          </p:spTgt>
                                        </p:tgtEl>
                                      </p:cBhvr>
                                    </p:animEffect>
                                    <p:anim calcmode="lin" valueType="num">
                                      <p:cBhvr>
                                        <p:cTn id="8" dur="1000" fill="hold"/>
                                        <p:tgtEl>
                                          <p:spTgt spid="2">
                                            <p:graphicEl>
                                              <a:dgm id="{1029BAD2-F76B-49CE-8735-2DB0F4E6416B}"/>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1029BAD2-F76B-49CE-8735-2DB0F4E6416B}"/>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2E06AE79-28D2-4143-926A-9E6B8AA9C50F}"/>
                                            </p:graphicEl>
                                          </p:spTgt>
                                        </p:tgtEl>
                                        <p:attrNameLst>
                                          <p:attrName>style.visibility</p:attrName>
                                        </p:attrNameLst>
                                      </p:cBhvr>
                                      <p:to>
                                        <p:strVal val="visible"/>
                                      </p:to>
                                    </p:set>
                                    <p:animEffect transition="in" filter="fade">
                                      <p:cBhvr>
                                        <p:cTn id="14" dur="1000"/>
                                        <p:tgtEl>
                                          <p:spTgt spid="2">
                                            <p:graphicEl>
                                              <a:dgm id="{2E06AE79-28D2-4143-926A-9E6B8AA9C50F}"/>
                                            </p:graphicEl>
                                          </p:spTgt>
                                        </p:tgtEl>
                                      </p:cBhvr>
                                    </p:animEffect>
                                    <p:anim calcmode="lin" valueType="num">
                                      <p:cBhvr>
                                        <p:cTn id="15" dur="1000" fill="hold"/>
                                        <p:tgtEl>
                                          <p:spTgt spid="2">
                                            <p:graphicEl>
                                              <a:dgm id="{2E06AE79-28D2-4143-926A-9E6B8AA9C50F}"/>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2E06AE79-28D2-4143-926A-9E6B8AA9C50F}"/>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59EF0AAC-001C-41FE-B6B3-C53898428E52}"/>
                                            </p:graphicEl>
                                          </p:spTgt>
                                        </p:tgtEl>
                                        <p:attrNameLst>
                                          <p:attrName>style.visibility</p:attrName>
                                        </p:attrNameLst>
                                      </p:cBhvr>
                                      <p:to>
                                        <p:strVal val="visible"/>
                                      </p:to>
                                    </p:set>
                                    <p:animEffect transition="in" filter="fade">
                                      <p:cBhvr>
                                        <p:cTn id="19" dur="1000"/>
                                        <p:tgtEl>
                                          <p:spTgt spid="2">
                                            <p:graphicEl>
                                              <a:dgm id="{59EF0AAC-001C-41FE-B6B3-C53898428E52}"/>
                                            </p:graphicEl>
                                          </p:spTgt>
                                        </p:tgtEl>
                                      </p:cBhvr>
                                    </p:animEffect>
                                    <p:anim calcmode="lin" valueType="num">
                                      <p:cBhvr>
                                        <p:cTn id="20" dur="1000" fill="hold"/>
                                        <p:tgtEl>
                                          <p:spTgt spid="2">
                                            <p:graphicEl>
                                              <a:dgm id="{59EF0AAC-001C-41FE-B6B3-C53898428E52}"/>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59EF0AAC-001C-41FE-B6B3-C53898428E52}"/>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A0B0D9D7-F59B-4FB9-9995-89F0D4283C7E}"/>
                                            </p:graphicEl>
                                          </p:spTgt>
                                        </p:tgtEl>
                                        <p:attrNameLst>
                                          <p:attrName>style.visibility</p:attrName>
                                        </p:attrNameLst>
                                      </p:cBhvr>
                                      <p:to>
                                        <p:strVal val="visible"/>
                                      </p:to>
                                    </p:set>
                                    <p:animEffect transition="in" filter="fade">
                                      <p:cBhvr>
                                        <p:cTn id="26" dur="1000"/>
                                        <p:tgtEl>
                                          <p:spTgt spid="2">
                                            <p:graphicEl>
                                              <a:dgm id="{A0B0D9D7-F59B-4FB9-9995-89F0D4283C7E}"/>
                                            </p:graphicEl>
                                          </p:spTgt>
                                        </p:tgtEl>
                                      </p:cBhvr>
                                    </p:animEffect>
                                    <p:anim calcmode="lin" valueType="num">
                                      <p:cBhvr>
                                        <p:cTn id="27" dur="1000" fill="hold"/>
                                        <p:tgtEl>
                                          <p:spTgt spid="2">
                                            <p:graphicEl>
                                              <a:dgm id="{A0B0D9D7-F59B-4FB9-9995-89F0D4283C7E}"/>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A0B0D9D7-F59B-4FB9-9995-89F0D4283C7E}"/>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7BA95FCA-1462-4F4C-A3ED-52FC9145D201}"/>
                                            </p:graphicEl>
                                          </p:spTgt>
                                        </p:tgtEl>
                                        <p:attrNameLst>
                                          <p:attrName>style.visibility</p:attrName>
                                        </p:attrNameLst>
                                      </p:cBhvr>
                                      <p:to>
                                        <p:strVal val="visible"/>
                                      </p:to>
                                    </p:set>
                                    <p:animEffect transition="in" filter="fade">
                                      <p:cBhvr>
                                        <p:cTn id="31" dur="1000"/>
                                        <p:tgtEl>
                                          <p:spTgt spid="2">
                                            <p:graphicEl>
                                              <a:dgm id="{7BA95FCA-1462-4F4C-A3ED-52FC9145D201}"/>
                                            </p:graphicEl>
                                          </p:spTgt>
                                        </p:tgtEl>
                                      </p:cBhvr>
                                    </p:animEffect>
                                    <p:anim calcmode="lin" valueType="num">
                                      <p:cBhvr>
                                        <p:cTn id="32" dur="1000" fill="hold"/>
                                        <p:tgtEl>
                                          <p:spTgt spid="2">
                                            <p:graphicEl>
                                              <a:dgm id="{7BA95FCA-1462-4F4C-A3ED-52FC9145D201}"/>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7BA95FCA-1462-4F4C-A3ED-52FC9145D201}"/>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FE373AEF-9539-4420-BCF8-3496BAB59789}"/>
                                            </p:graphicEl>
                                          </p:spTgt>
                                        </p:tgtEl>
                                        <p:attrNameLst>
                                          <p:attrName>style.visibility</p:attrName>
                                        </p:attrNameLst>
                                      </p:cBhvr>
                                      <p:to>
                                        <p:strVal val="visible"/>
                                      </p:to>
                                    </p:set>
                                    <p:animEffect transition="in" filter="fade">
                                      <p:cBhvr>
                                        <p:cTn id="38" dur="1000"/>
                                        <p:tgtEl>
                                          <p:spTgt spid="2">
                                            <p:graphicEl>
                                              <a:dgm id="{FE373AEF-9539-4420-BCF8-3496BAB59789}"/>
                                            </p:graphicEl>
                                          </p:spTgt>
                                        </p:tgtEl>
                                      </p:cBhvr>
                                    </p:animEffect>
                                    <p:anim calcmode="lin" valueType="num">
                                      <p:cBhvr>
                                        <p:cTn id="39" dur="1000" fill="hold"/>
                                        <p:tgtEl>
                                          <p:spTgt spid="2">
                                            <p:graphicEl>
                                              <a:dgm id="{FE373AEF-9539-4420-BCF8-3496BAB59789}"/>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FE373AEF-9539-4420-BCF8-3496BAB59789}"/>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8A21F9E6-F9C0-4E74-BD9C-F0549074EF94}"/>
                                            </p:graphicEl>
                                          </p:spTgt>
                                        </p:tgtEl>
                                        <p:attrNameLst>
                                          <p:attrName>style.visibility</p:attrName>
                                        </p:attrNameLst>
                                      </p:cBhvr>
                                      <p:to>
                                        <p:strVal val="visible"/>
                                      </p:to>
                                    </p:set>
                                    <p:animEffect transition="in" filter="fade">
                                      <p:cBhvr>
                                        <p:cTn id="43" dur="1000"/>
                                        <p:tgtEl>
                                          <p:spTgt spid="2">
                                            <p:graphicEl>
                                              <a:dgm id="{8A21F9E6-F9C0-4E74-BD9C-F0549074EF94}"/>
                                            </p:graphicEl>
                                          </p:spTgt>
                                        </p:tgtEl>
                                      </p:cBhvr>
                                    </p:animEffect>
                                    <p:anim calcmode="lin" valueType="num">
                                      <p:cBhvr>
                                        <p:cTn id="44" dur="1000" fill="hold"/>
                                        <p:tgtEl>
                                          <p:spTgt spid="2">
                                            <p:graphicEl>
                                              <a:dgm id="{8A21F9E6-F9C0-4E74-BD9C-F0549074EF94}"/>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8A21F9E6-F9C0-4E74-BD9C-F0549074EF94}"/>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317F7C27-6013-41B9-A72D-22F8B1C45228}"/>
                                            </p:graphicEl>
                                          </p:spTgt>
                                        </p:tgtEl>
                                        <p:attrNameLst>
                                          <p:attrName>style.visibility</p:attrName>
                                        </p:attrNameLst>
                                      </p:cBhvr>
                                      <p:to>
                                        <p:strVal val="visible"/>
                                      </p:to>
                                    </p:set>
                                    <p:animEffect transition="in" filter="fade">
                                      <p:cBhvr>
                                        <p:cTn id="50" dur="1000"/>
                                        <p:tgtEl>
                                          <p:spTgt spid="2">
                                            <p:graphicEl>
                                              <a:dgm id="{317F7C27-6013-41B9-A72D-22F8B1C45228}"/>
                                            </p:graphicEl>
                                          </p:spTgt>
                                        </p:tgtEl>
                                      </p:cBhvr>
                                    </p:animEffect>
                                    <p:anim calcmode="lin" valueType="num">
                                      <p:cBhvr>
                                        <p:cTn id="51" dur="1000" fill="hold"/>
                                        <p:tgtEl>
                                          <p:spTgt spid="2">
                                            <p:graphicEl>
                                              <a:dgm id="{317F7C27-6013-41B9-A72D-22F8B1C45228}"/>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317F7C27-6013-41B9-A72D-22F8B1C45228}"/>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745D62F1-F0AE-4EE0-B14A-9E4BA83AFB8D}"/>
                                            </p:graphicEl>
                                          </p:spTgt>
                                        </p:tgtEl>
                                        <p:attrNameLst>
                                          <p:attrName>style.visibility</p:attrName>
                                        </p:attrNameLst>
                                      </p:cBhvr>
                                      <p:to>
                                        <p:strVal val="visible"/>
                                      </p:to>
                                    </p:set>
                                    <p:animEffect transition="in" filter="fade">
                                      <p:cBhvr>
                                        <p:cTn id="55" dur="1000"/>
                                        <p:tgtEl>
                                          <p:spTgt spid="2">
                                            <p:graphicEl>
                                              <a:dgm id="{745D62F1-F0AE-4EE0-B14A-9E4BA83AFB8D}"/>
                                            </p:graphicEl>
                                          </p:spTgt>
                                        </p:tgtEl>
                                      </p:cBhvr>
                                    </p:animEffect>
                                    <p:anim calcmode="lin" valueType="num">
                                      <p:cBhvr>
                                        <p:cTn id="56" dur="1000" fill="hold"/>
                                        <p:tgtEl>
                                          <p:spTgt spid="2">
                                            <p:graphicEl>
                                              <a:dgm id="{745D62F1-F0AE-4EE0-B14A-9E4BA83AFB8D}"/>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745D62F1-F0AE-4EE0-B14A-9E4BA83AFB8D}"/>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93FDBD52-0ACC-48CE-9AEF-7F1986790122}"/>
                                            </p:graphicEl>
                                          </p:spTgt>
                                        </p:tgtEl>
                                        <p:attrNameLst>
                                          <p:attrName>style.visibility</p:attrName>
                                        </p:attrNameLst>
                                      </p:cBhvr>
                                      <p:to>
                                        <p:strVal val="visible"/>
                                      </p:to>
                                    </p:set>
                                    <p:animEffect transition="in" filter="fade">
                                      <p:cBhvr>
                                        <p:cTn id="62" dur="1000"/>
                                        <p:tgtEl>
                                          <p:spTgt spid="2">
                                            <p:graphicEl>
                                              <a:dgm id="{93FDBD52-0ACC-48CE-9AEF-7F1986790122}"/>
                                            </p:graphicEl>
                                          </p:spTgt>
                                        </p:tgtEl>
                                      </p:cBhvr>
                                    </p:animEffect>
                                    <p:anim calcmode="lin" valueType="num">
                                      <p:cBhvr>
                                        <p:cTn id="63" dur="1000" fill="hold"/>
                                        <p:tgtEl>
                                          <p:spTgt spid="2">
                                            <p:graphicEl>
                                              <a:dgm id="{93FDBD52-0ACC-48CE-9AEF-7F1986790122}"/>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93FDBD52-0ACC-48CE-9AEF-7F1986790122}"/>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C5F3FB9F-4E69-4298-894C-1E43CE87C18C}"/>
                                            </p:graphicEl>
                                          </p:spTgt>
                                        </p:tgtEl>
                                        <p:attrNameLst>
                                          <p:attrName>style.visibility</p:attrName>
                                        </p:attrNameLst>
                                      </p:cBhvr>
                                      <p:to>
                                        <p:strVal val="visible"/>
                                      </p:to>
                                    </p:set>
                                    <p:animEffect transition="in" filter="fade">
                                      <p:cBhvr>
                                        <p:cTn id="67" dur="1000"/>
                                        <p:tgtEl>
                                          <p:spTgt spid="2">
                                            <p:graphicEl>
                                              <a:dgm id="{C5F3FB9F-4E69-4298-894C-1E43CE87C18C}"/>
                                            </p:graphicEl>
                                          </p:spTgt>
                                        </p:tgtEl>
                                      </p:cBhvr>
                                    </p:animEffect>
                                    <p:anim calcmode="lin" valueType="num">
                                      <p:cBhvr>
                                        <p:cTn id="68" dur="1000" fill="hold"/>
                                        <p:tgtEl>
                                          <p:spTgt spid="2">
                                            <p:graphicEl>
                                              <a:dgm id="{C5F3FB9F-4E69-4298-894C-1E43CE87C18C}"/>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C5F3FB9F-4E69-4298-894C-1E43CE87C18C}"/>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EC1D2875-B24D-4E5C-8E33-490304469FB9}"/>
                                            </p:graphicEl>
                                          </p:spTgt>
                                        </p:tgtEl>
                                        <p:attrNameLst>
                                          <p:attrName>style.visibility</p:attrName>
                                        </p:attrNameLst>
                                      </p:cBhvr>
                                      <p:to>
                                        <p:strVal val="visible"/>
                                      </p:to>
                                    </p:set>
                                    <p:animEffect transition="in" filter="fade">
                                      <p:cBhvr>
                                        <p:cTn id="74" dur="1000"/>
                                        <p:tgtEl>
                                          <p:spTgt spid="2">
                                            <p:graphicEl>
                                              <a:dgm id="{EC1D2875-B24D-4E5C-8E33-490304469FB9}"/>
                                            </p:graphicEl>
                                          </p:spTgt>
                                        </p:tgtEl>
                                      </p:cBhvr>
                                    </p:animEffect>
                                    <p:anim calcmode="lin" valueType="num">
                                      <p:cBhvr>
                                        <p:cTn id="75" dur="1000" fill="hold"/>
                                        <p:tgtEl>
                                          <p:spTgt spid="2">
                                            <p:graphicEl>
                                              <a:dgm id="{EC1D2875-B24D-4E5C-8E33-490304469FB9}"/>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EC1D2875-B24D-4E5C-8E33-490304469FB9}"/>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
                                            <p:graphicEl>
                                              <a:dgm id="{5FE0BC5D-9F35-4237-8B95-407D1924AE8B}"/>
                                            </p:graphicEl>
                                          </p:spTgt>
                                        </p:tgtEl>
                                        <p:attrNameLst>
                                          <p:attrName>style.visibility</p:attrName>
                                        </p:attrNameLst>
                                      </p:cBhvr>
                                      <p:to>
                                        <p:strVal val="visible"/>
                                      </p:to>
                                    </p:set>
                                    <p:animEffect transition="in" filter="fade">
                                      <p:cBhvr>
                                        <p:cTn id="79" dur="1000"/>
                                        <p:tgtEl>
                                          <p:spTgt spid="2">
                                            <p:graphicEl>
                                              <a:dgm id="{5FE0BC5D-9F35-4237-8B95-407D1924AE8B}"/>
                                            </p:graphicEl>
                                          </p:spTgt>
                                        </p:tgtEl>
                                      </p:cBhvr>
                                    </p:animEffect>
                                    <p:anim calcmode="lin" valueType="num">
                                      <p:cBhvr>
                                        <p:cTn id="80" dur="1000" fill="hold"/>
                                        <p:tgtEl>
                                          <p:spTgt spid="2">
                                            <p:graphicEl>
                                              <a:dgm id="{5FE0BC5D-9F35-4237-8B95-407D1924AE8B}"/>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5FE0BC5D-9F35-4237-8B95-407D1924AE8B}"/>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graphicEl>
                                              <a:dgm id="{927F05AB-03A3-48FB-99E2-619277D9EADB}"/>
                                            </p:graphicEl>
                                          </p:spTgt>
                                        </p:tgtEl>
                                        <p:attrNameLst>
                                          <p:attrName>style.visibility</p:attrName>
                                        </p:attrNameLst>
                                      </p:cBhvr>
                                      <p:to>
                                        <p:strVal val="visible"/>
                                      </p:to>
                                    </p:set>
                                    <p:animEffect transition="in" filter="fade">
                                      <p:cBhvr>
                                        <p:cTn id="86" dur="1000"/>
                                        <p:tgtEl>
                                          <p:spTgt spid="2">
                                            <p:graphicEl>
                                              <a:dgm id="{927F05AB-03A3-48FB-99E2-619277D9EADB}"/>
                                            </p:graphicEl>
                                          </p:spTgt>
                                        </p:tgtEl>
                                      </p:cBhvr>
                                    </p:animEffect>
                                    <p:anim calcmode="lin" valueType="num">
                                      <p:cBhvr>
                                        <p:cTn id="87" dur="1000" fill="hold"/>
                                        <p:tgtEl>
                                          <p:spTgt spid="2">
                                            <p:graphicEl>
                                              <a:dgm id="{927F05AB-03A3-48FB-99E2-619277D9EADB}"/>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927F05AB-03A3-48FB-99E2-619277D9EADB}"/>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2">
                                            <p:graphicEl>
                                              <a:dgm id="{2F70BE40-F5E8-462B-BD71-BFB10E55BDFD}"/>
                                            </p:graphicEl>
                                          </p:spTgt>
                                        </p:tgtEl>
                                        <p:attrNameLst>
                                          <p:attrName>style.visibility</p:attrName>
                                        </p:attrNameLst>
                                      </p:cBhvr>
                                      <p:to>
                                        <p:strVal val="visible"/>
                                      </p:to>
                                    </p:set>
                                    <p:animEffect transition="in" filter="fade">
                                      <p:cBhvr>
                                        <p:cTn id="91" dur="1000"/>
                                        <p:tgtEl>
                                          <p:spTgt spid="2">
                                            <p:graphicEl>
                                              <a:dgm id="{2F70BE40-F5E8-462B-BD71-BFB10E55BDFD}"/>
                                            </p:graphicEl>
                                          </p:spTgt>
                                        </p:tgtEl>
                                      </p:cBhvr>
                                    </p:animEffect>
                                    <p:anim calcmode="lin" valueType="num">
                                      <p:cBhvr>
                                        <p:cTn id="92" dur="1000" fill="hold"/>
                                        <p:tgtEl>
                                          <p:spTgt spid="2">
                                            <p:graphicEl>
                                              <a:dgm id="{2F70BE40-F5E8-462B-BD71-BFB10E55BDFD}"/>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2F70BE40-F5E8-462B-BD71-BFB10E55BDFD}"/>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graphicEl>
                                              <a:dgm id="{1A0AD2B8-CF71-4FFB-9E70-B58F86709886}"/>
                                            </p:graphicEl>
                                          </p:spTgt>
                                        </p:tgtEl>
                                        <p:attrNameLst>
                                          <p:attrName>style.visibility</p:attrName>
                                        </p:attrNameLst>
                                      </p:cBhvr>
                                      <p:to>
                                        <p:strVal val="visible"/>
                                      </p:to>
                                    </p:set>
                                    <p:animEffect transition="in" filter="fade">
                                      <p:cBhvr>
                                        <p:cTn id="98" dur="1000"/>
                                        <p:tgtEl>
                                          <p:spTgt spid="2">
                                            <p:graphicEl>
                                              <a:dgm id="{1A0AD2B8-CF71-4FFB-9E70-B58F86709886}"/>
                                            </p:graphicEl>
                                          </p:spTgt>
                                        </p:tgtEl>
                                      </p:cBhvr>
                                    </p:animEffect>
                                    <p:anim calcmode="lin" valueType="num">
                                      <p:cBhvr>
                                        <p:cTn id="99" dur="1000" fill="hold"/>
                                        <p:tgtEl>
                                          <p:spTgt spid="2">
                                            <p:graphicEl>
                                              <a:dgm id="{1A0AD2B8-CF71-4FFB-9E70-B58F86709886}"/>
                                            </p:graphicEl>
                                          </p:spTgt>
                                        </p:tgtEl>
                                        <p:attrNameLst>
                                          <p:attrName>ppt_x</p:attrName>
                                        </p:attrNameLst>
                                      </p:cBhvr>
                                      <p:tavLst>
                                        <p:tav tm="0">
                                          <p:val>
                                            <p:strVal val="#ppt_x"/>
                                          </p:val>
                                        </p:tav>
                                        <p:tav tm="100000">
                                          <p:val>
                                            <p:strVal val="#ppt_x"/>
                                          </p:val>
                                        </p:tav>
                                      </p:tavLst>
                                    </p:anim>
                                    <p:anim calcmode="lin" valueType="num">
                                      <p:cBhvr>
                                        <p:cTn id="100" dur="1000" fill="hold"/>
                                        <p:tgtEl>
                                          <p:spTgt spid="2">
                                            <p:graphicEl>
                                              <a:dgm id="{1A0AD2B8-CF71-4FFB-9E70-B58F86709886}"/>
                                            </p:graphicEl>
                                          </p:spTgt>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2">
                                            <p:graphicEl>
                                              <a:dgm id="{12A15672-A894-40BA-961E-FD7A45D9C3C3}"/>
                                            </p:graphicEl>
                                          </p:spTgt>
                                        </p:tgtEl>
                                        <p:attrNameLst>
                                          <p:attrName>style.visibility</p:attrName>
                                        </p:attrNameLst>
                                      </p:cBhvr>
                                      <p:to>
                                        <p:strVal val="visible"/>
                                      </p:to>
                                    </p:set>
                                    <p:animEffect transition="in" filter="fade">
                                      <p:cBhvr>
                                        <p:cTn id="103" dur="1000"/>
                                        <p:tgtEl>
                                          <p:spTgt spid="2">
                                            <p:graphicEl>
                                              <a:dgm id="{12A15672-A894-40BA-961E-FD7A45D9C3C3}"/>
                                            </p:graphicEl>
                                          </p:spTgt>
                                        </p:tgtEl>
                                      </p:cBhvr>
                                    </p:animEffect>
                                    <p:anim calcmode="lin" valueType="num">
                                      <p:cBhvr>
                                        <p:cTn id="104" dur="1000" fill="hold"/>
                                        <p:tgtEl>
                                          <p:spTgt spid="2">
                                            <p:graphicEl>
                                              <a:dgm id="{12A15672-A894-40BA-961E-FD7A45D9C3C3}"/>
                                            </p:graphicEl>
                                          </p:spTgt>
                                        </p:tgtEl>
                                        <p:attrNameLst>
                                          <p:attrName>ppt_x</p:attrName>
                                        </p:attrNameLst>
                                      </p:cBhvr>
                                      <p:tavLst>
                                        <p:tav tm="0">
                                          <p:val>
                                            <p:strVal val="#ppt_x"/>
                                          </p:val>
                                        </p:tav>
                                        <p:tav tm="100000">
                                          <p:val>
                                            <p:strVal val="#ppt_x"/>
                                          </p:val>
                                        </p:tav>
                                      </p:tavLst>
                                    </p:anim>
                                    <p:anim calcmode="lin" valueType="num">
                                      <p:cBhvr>
                                        <p:cTn id="105" dur="1000" fill="hold"/>
                                        <p:tgtEl>
                                          <p:spTgt spid="2">
                                            <p:graphicEl>
                                              <a:dgm id="{12A15672-A894-40BA-961E-FD7A45D9C3C3}"/>
                                            </p:graphicEl>
                                          </p:spTgt>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2">
                                            <p:graphicEl>
                                              <a:dgm id="{C9523D86-5C7A-4DD4-843B-876AB27EF705}"/>
                                            </p:graphicEl>
                                          </p:spTgt>
                                        </p:tgtEl>
                                        <p:attrNameLst>
                                          <p:attrName>style.visibility</p:attrName>
                                        </p:attrNameLst>
                                      </p:cBhvr>
                                      <p:to>
                                        <p:strVal val="visible"/>
                                      </p:to>
                                    </p:set>
                                    <p:animEffect transition="in" filter="fade">
                                      <p:cBhvr>
                                        <p:cTn id="108" dur="1000"/>
                                        <p:tgtEl>
                                          <p:spTgt spid="2">
                                            <p:graphicEl>
                                              <a:dgm id="{C9523D86-5C7A-4DD4-843B-876AB27EF705}"/>
                                            </p:graphicEl>
                                          </p:spTgt>
                                        </p:tgtEl>
                                      </p:cBhvr>
                                    </p:animEffect>
                                    <p:anim calcmode="lin" valueType="num">
                                      <p:cBhvr>
                                        <p:cTn id="109" dur="1000" fill="hold"/>
                                        <p:tgtEl>
                                          <p:spTgt spid="2">
                                            <p:graphicEl>
                                              <a:dgm id="{C9523D86-5C7A-4DD4-843B-876AB27EF705}"/>
                                            </p:graphicEl>
                                          </p:spTgt>
                                        </p:tgtEl>
                                        <p:attrNameLst>
                                          <p:attrName>ppt_x</p:attrName>
                                        </p:attrNameLst>
                                      </p:cBhvr>
                                      <p:tavLst>
                                        <p:tav tm="0">
                                          <p:val>
                                            <p:strVal val="#ppt_x"/>
                                          </p:val>
                                        </p:tav>
                                        <p:tav tm="100000">
                                          <p:val>
                                            <p:strVal val="#ppt_x"/>
                                          </p:val>
                                        </p:tav>
                                      </p:tavLst>
                                    </p:anim>
                                    <p:anim calcmode="lin" valueType="num">
                                      <p:cBhvr>
                                        <p:cTn id="110" dur="1000" fill="hold"/>
                                        <p:tgtEl>
                                          <p:spTgt spid="2">
                                            <p:graphicEl>
                                              <a:dgm id="{C9523D86-5C7A-4DD4-843B-876AB27EF70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914400" y="304800"/>
            <a:ext cx="8077200" cy="646331"/>
          </a:xfrm>
          <a:prstGeom prst="rect">
            <a:avLst/>
          </a:prstGeom>
          <a:noFill/>
          <a:ln w="9525">
            <a:noFill/>
            <a:miter lim="800000"/>
            <a:headEnd/>
            <a:tailEnd/>
          </a:ln>
        </p:spPr>
        <p:txBody>
          <a:bodyPr wrap="square">
            <a:spAutoFit/>
          </a:bodyPr>
          <a:lstStyle/>
          <a:p>
            <a:pPr algn="ctr">
              <a:spcBef>
                <a:spcPct val="50000"/>
              </a:spcBef>
            </a:pPr>
            <a:r>
              <a:rPr lang="en-US" sz="3600" dirty="0">
                <a:solidFill>
                  <a:srgbClr val="C97D31"/>
                </a:solidFill>
                <a:latin typeface="Arial Narrow Bold" charset="0"/>
              </a:rPr>
              <a:t>NOTIFICATION OF RELEASE</a:t>
            </a:r>
            <a:endParaRPr lang="en-US" dirty="0"/>
          </a:p>
        </p:txBody>
      </p:sp>
      <p:sp>
        <p:nvSpPr>
          <p:cNvPr id="3" name="TextBox 2"/>
          <p:cNvSpPr txBox="1"/>
          <p:nvPr/>
        </p:nvSpPr>
        <p:spPr>
          <a:xfrm>
            <a:off x="1676400" y="1524000"/>
            <a:ext cx="6781800" cy="2246769"/>
          </a:xfrm>
          <a:prstGeom prst="rect">
            <a:avLst/>
          </a:prstGeom>
          <a:noFill/>
        </p:spPr>
        <p:txBody>
          <a:bodyPr wrap="square" rtlCol="0">
            <a:spAutoFit/>
          </a:bodyPr>
          <a:lstStyle/>
          <a:p>
            <a:pPr algn="ctr"/>
            <a:r>
              <a:rPr lang="en-US" sz="2800" b="1" u="sng" dirty="0"/>
              <a:t>comments@wrksolutions.com</a:t>
            </a:r>
          </a:p>
          <a:p>
            <a:pPr algn="ctr"/>
            <a:endParaRPr lang="en-US" sz="2800" b="1" dirty="0">
              <a:solidFill>
                <a:schemeClr val="accent6">
                  <a:lumMod val="75000"/>
                </a:schemeClr>
              </a:solidFill>
            </a:endParaRPr>
          </a:p>
          <a:p>
            <a:pPr algn="ctr"/>
            <a:r>
              <a:rPr lang="en-US" sz="2800" b="1" u="sng" dirty="0"/>
              <a:t>www.wrksolutions.com/rfp</a:t>
            </a:r>
          </a:p>
          <a:p>
            <a:pPr algn="ctr"/>
            <a:endParaRPr lang="en-US" sz="2800" dirty="0"/>
          </a:p>
          <a:p>
            <a:pPr algn="ctr"/>
            <a:r>
              <a:rPr lang="en-US" sz="2800" b="1" u="sng" dirty="0"/>
              <a:t>www.h-gac.com/purchasing</a:t>
            </a:r>
          </a:p>
        </p:txBody>
      </p:sp>
    </p:spTree>
    <p:extLst>
      <p:ext uri="{BB962C8B-B14F-4D97-AF65-F5344CB8AC3E}">
        <p14:creationId xmlns:p14="http://schemas.microsoft.com/office/powerpoint/2010/main" val="3078131417"/>
      </p:ext>
    </p:extLst>
  </p:cSld>
  <p:clrMapOvr>
    <a:masterClrMapping/>
  </p:clrMapOvr>
  <p:transition>
    <p:dissolve/>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WFS-Powerpoint-rvsd-021417</Template>
  <TotalTime>2957</TotalTime>
  <Words>337</Words>
  <Application>Microsoft Office PowerPoint</Application>
  <PresentationFormat>On-screen Show (4:3)</PresentationFormat>
  <Paragraphs>201</Paragraphs>
  <Slides>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MS PGothic</vt:lpstr>
      <vt:lpstr>MS PGothic</vt:lpstr>
      <vt:lpstr>Arial Narrow</vt:lpstr>
      <vt:lpstr>Arial Narrow Bold</vt:lpstr>
      <vt:lpstr>Geneva</vt:lpstr>
      <vt:lpstr>Times</vt:lpstr>
      <vt:lpstr>Default Design</vt:lpstr>
      <vt:lpstr>PowerPoint Presentation</vt:lpstr>
      <vt:lpstr>WELCOME! </vt:lpstr>
      <vt:lpstr>PowerPoint Presentation</vt:lpstr>
      <vt:lpstr>PowerPoint Presentation</vt:lpstr>
      <vt:lpstr>PowerPoint Presentation</vt:lpstr>
      <vt:lpstr>PowerPoint Presentation</vt:lpstr>
    </vt:vector>
  </TitlesOfParts>
  <Company>Gilbreath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Solutions System Operations</dc:title>
  <dc:subject>Who Are We - Honeycomb Template</dc:subject>
  <dc:creator>Seals, Ashley</dc:creator>
  <cp:keywords>Who Are We - Honeycomb Template</cp:keywords>
  <cp:lastModifiedBy>Ramirez, Michelle</cp:lastModifiedBy>
  <cp:revision>25</cp:revision>
  <cp:lastPrinted>2017-02-23T20:43:25Z</cp:lastPrinted>
  <dcterms:created xsi:type="dcterms:W3CDTF">2017-02-21T21:07:45Z</dcterms:created>
  <dcterms:modified xsi:type="dcterms:W3CDTF">2017-02-28T18:16:14Z</dcterms:modified>
  <cp:category>Outreach Resource</cp:category>
</cp:coreProperties>
</file>