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17"/>
  </p:notesMasterIdLst>
  <p:handoutMasterIdLst>
    <p:handoutMasterId r:id="rId18"/>
  </p:handoutMasterIdLst>
  <p:sldIdLst>
    <p:sldId id="261" r:id="rId5"/>
    <p:sldId id="270" r:id="rId6"/>
    <p:sldId id="297" r:id="rId7"/>
    <p:sldId id="285" r:id="rId8"/>
    <p:sldId id="296" r:id="rId9"/>
    <p:sldId id="293" r:id="rId10"/>
    <p:sldId id="286" r:id="rId11"/>
    <p:sldId id="291" r:id="rId12"/>
    <p:sldId id="295" r:id="rId13"/>
    <p:sldId id="288" r:id="rId14"/>
    <p:sldId id="287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ma Burns" initials="I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C1E"/>
    <a:srgbClr val="BEBEBE"/>
    <a:srgbClr val="54266D"/>
    <a:srgbClr val="ED1C24"/>
    <a:srgbClr val="F1B51C"/>
    <a:srgbClr val="8FAD15"/>
    <a:srgbClr val="007BB9"/>
    <a:srgbClr val="6E6E6E"/>
    <a:srgbClr val="E97B00"/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5" autoAdjust="0"/>
    <p:restoredTop sz="86376" autoAdjust="0"/>
  </p:normalViewPr>
  <p:slideViewPr>
    <p:cSldViewPr snapToGrid="0">
      <p:cViewPr varScale="1">
        <p:scale>
          <a:sx n="58" d="100"/>
          <a:sy n="58" d="100"/>
        </p:scale>
        <p:origin x="112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8C31-5321-E64C-A8D9-FAB2843059C8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9F7-9D24-E64D-90F1-A57DA2CD9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5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AA65-98F6-6F42-8C97-866162AECD52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E642-38DC-844C-B05A-8BDBFAE8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6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ster.co.uk/career-advice/article/what-are-the-most-common-job-interview-question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E:  Flash</a:t>
            </a:r>
            <a:r>
              <a:rPr lang="en-US" baseline="0" dirty="0"/>
              <a:t> Resumes</a:t>
            </a:r>
            <a:endParaRPr lang="en-US" dirty="0"/>
          </a:p>
          <a:p>
            <a:r>
              <a:rPr lang="en-US" dirty="0"/>
              <a:t>Page</a:t>
            </a:r>
            <a:r>
              <a:rPr lang="en-US" baseline="0" dirty="0"/>
              <a:t> </a:t>
            </a:r>
            <a:r>
              <a:rPr lang="en-US" dirty="0"/>
              <a:t>32 facilitator’s manual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Here is a list developed by "Monster.com" as the top 10 questions employers ask at interviews.</a:t>
            </a:r>
          </a:p>
          <a:p>
            <a:endParaRPr lang="en-US" dirty="0"/>
          </a:p>
          <a:p>
            <a:r>
              <a:rPr lang="en-US" dirty="0"/>
              <a:t>If we look at #1, the most common interview question is: “What can you tell me about yourself?”</a:t>
            </a:r>
            <a:endParaRPr lang="en-US" dirty="0">
              <a:cs typeface="Calibri"/>
            </a:endParaRPr>
          </a:p>
          <a:p>
            <a:r>
              <a:rPr lang="en-US" dirty="0"/>
              <a:t>The answer lies within the “30-Second Commercial.”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https://www.monster.co.uk/career-advice/article/what-are-the-most-common-job-interview-questions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D:  Your Online Job Search</a:t>
            </a:r>
          </a:p>
          <a:p>
            <a:r>
              <a:rPr lang="en-US" dirty="0"/>
              <a:t>Page 29 facilitator’s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7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sz="1200" dirty="0">
                <a:cs typeface="Arial"/>
              </a:rPr>
              <a:t>My name is Dale Cooper and I have over 5 years of experience in the business services industry. I hold a Bachelor's degree in management from the University of Houston. I have received training in customer service, conflict resolution, and team building. I am skilled in enterprise software, Office 365, and Google applications. I have received many awards for meeting performance goals for myself and teams I've previously worked with. I truly believe that all this will help you meet your goals at XYZ Co.</a:t>
            </a:r>
          </a:p>
          <a:p>
            <a:pPr algn="ctr"/>
            <a:endParaRPr lang="en-US" dirty="0">
              <a:cs typeface="Arial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E642-38DC-844C-B05A-8BDBFAE864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0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773161"/>
            <a:ext cx="5177885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3554436"/>
            <a:ext cx="5177884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53FC8-213E-BC48-8436-9DE640CC41EE}"/>
              </a:ext>
            </a:extLst>
          </p:cNvPr>
          <p:cNvSpPr txBox="1"/>
          <p:nvPr userDrawn="1"/>
        </p:nvSpPr>
        <p:spPr>
          <a:xfrm>
            <a:off x="457200" y="6088253"/>
            <a:ext cx="5004770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</a:t>
            </a:r>
            <a:b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to individuals with disabilities. (Please request reasonable accommodations 48 hours in advance.)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D1A50-F476-564A-93FF-8F59B0CEE5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972" y="686566"/>
            <a:ext cx="2844800" cy="64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75935"/>
            <a:ext cx="4572000" cy="2743200"/>
          </a:xfrm>
        </p:spPr>
        <p:txBody>
          <a:bodyPr anchor="t"/>
          <a:lstStyle>
            <a:lvl1pPr>
              <a:lnSpc>
                <a:spcPts val="420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B29458-7DA9-3843-BE2E-34CF4C1A82E5}"/>
              </a:ext>
            </a:extLst>
          </p:cNvPr>
          <p:cNvCxnSpPr/>
          <p:nvPr userDrawn="1"/>
        </p:nvCxnSpPr>
        <p:spPr>
          <a:xfrm>
            <a:off x="685800" y="1800467"/>
            <a:ext cx="459606" cy="0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9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>
            <a:lvl1pPr>
              <a:defRPr lang="en-US"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94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5943600" cy="5029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DC10A5-E289-6549-AC6A-999916542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9900" y="131407"/>
            <a:ext cx="1054100" cy="195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64"/>
            <a:ext cx="8229600" cy="54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4293-8CE9-8F4F-8475-7733AF8F8A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7684" y="6280464"/>
            <a:ext cx="1600200" cy="35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77" r:id="rId3"/>
    <p:sldLayoutId id="2147483688" r:id="rId4"/>
    <p:sldLayoutId id="2147483689" r:id="rId5"/>
    <p:sldLayoutId id="2147483675" r:id="rId6"/>
  </p:sldLayoutIdLs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3200" b="1" i="0" kern="1200" cap="none" spc="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Arial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50" y="1773161"/>
            <a:ext cx="6037716" cy="1256218"/>
          </a:xfrm>
        </p:spPr>
        <p:txBody>
          <a:bodyPr/>
          <a:lstStyle/>
          <a:p>
            <a:r>
              <a:rPr lang="en-US" dirty="0"/>
              <a:t>Job readiness tool kit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3200" dirty="0"/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15470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FLASH RESUME</a:t>
            </a:r>
          </a:p>
        </p:txBody>
      </p:sp>
      <p:pic>
        <p:nvPicPr>
          <p:cNvPr id="3" name="Picture 2" descr="Several words with magnifying glass magnifying the word resu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05" y="1079186"/>
            <a:ext cx="6284204" cy="50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srgbClr val="DB5C1E"/>
                </a:solidFill>
              </a:rPr>
              <a:t>30 SECOND COMMERCIAL</a:t>
            </a:r>
          </a:p>
        </p:txBody>
      </p:sp>
      <p:pic>
        <p:nvPicPr>
          <p:cNvPr id="1026" name="Picture 2" descr="Stopwatc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305">
            <a:off x="2230705" y="1754473"/>
            <a:ext cx="3687931" cy="43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5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51" y="2049206"/>
            <a:ext cx="6037716" cy="1256218"/>
          </a:xfrm>
        </p:spPr>
        <p:txBody>
          <a:bodyPr/>
          <a:lstStyle/>
          <a:p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6239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DB5C1E"/>
                </a:solidFill>
              </a:rPr>
              <a:t>MODULE 2: JOB READINESS TOOLKIT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0379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purpose of this module is to:</a:t>
            </a:r>
          </a:p>
          <a:p>
            <a:pPr marL="342900" lvl="1" indent="-342900">
              <a:lnSpc>
                <a:spcPct val="200000"/>
              </a:lnSpc>
            </a:pPr>
            <a:r>
              <a:rPr lang="en-US" sz="2400" dirty="0"/>
              <a:t>Evaluate resumes and applications</a:t>
            </a:r>
          </a:p>
          <a:p>
            <a:pPr marL="342900" lvl="1" indent="-342900">
              <a:lnSpc>
                <a:spcPct val="200000"/>
              </a:lnSpc>
            </a:pPr>
            <a:r>
              <a:rPr lang="en-US" sz="2400" dirty="0"/>
              <a:t>Explore best practices for job interviews </a:t>
            </a:r>
          </a:p>
          <a:p>
            <a:pPr marL="342900" lvl="1" indent="-342900">
              <a:lnSpc>
                <a:spcPct val="200000"/>
              </a:lnSpc>
            </a:pPr>
            <a:r>
              <a:rPr lang="en-US" sz="2400" dirty="0"/>
              <a:t>See how to effectively introduce yourself</a:t>
            </a:r>
          </a:p>
          <a:p>
            <a:pPr marL="179070" lvl="1"/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7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rgbClr val="DB5C1E"/>
                </a:solidFill>
              </a:rPr>
              <a:t>LESS IS MORE</a:t>
            </a:r>
          </a:p>
        </p:txBody>
      </p:sp>
      <p:pic>
        <p:nvPicPr>
          <p:cNvPr id="3" name="Picture 2" descr="Quote by Albert Einstein: if you can't explain it simply, you don't understand it well enough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6" y="1342290"/>
            <a:ext cx="5791200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rgbClr val="DB5C1E"/>
                </a:solidFill>
              </a:rPr>
              <a:t>COMMUNICATING WITH LESS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4888"/>
            <a:ext cx="8229600" cy="2777158"/>
          </a:xfrm>
        </p:spPr>
        <p:txBody>
          <a:bodyPr/>
          <a:lstStyle/>
          <a:p>
            <a:pPr lvl="1"/>
            <a:r>
              <a:rPr lang="en-US" sz="2400" dirty="0"/>
              <a:t>Make it easy to read</a:t>
            </a:r>
          </a:p>
          <a:p>
            <a:pPr lvl="1"/>
            <a:r>
              <a:rPr lang="en-US" sz="2400" dirty="0"/>
              <a:t>Keep it short and clear</a:t>
            </a:r>
          </a:p>
          <a:p>
            <a:pPr lvl="1"/>
            <a:r>
              <a:rPr lang="en-US" sz="2400" dirty="0"/>
              <a:t>Quantify </a:t>
            </a:r>
          </a:p>
          <a:p>
            <a:pPr lvl="1"/>
            <a:r>
              <a:rPr lang="en-US" sz="2400" dirty="0"/>
              <a:t>Avoid personal pronouns</a:t>
            </a:r>
          </a:p>
          <a:p>
            <a:pPr lvl="1"/>
            <a:r>
              <a:rPr lang="en-US" sz="2400" dirty="0"/>
              <a:t>Use key words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1F5C3-CD28-4721-90CE-8BB3ABAE6CB2}"/>
              </a:ext>
            </a:extLst>
          </p:cNvPr>
          <p:cNvSpPr txBox="1"/>
          <p:nvPr/>
        </p:nvSpPr>
        <p:spPr>
          <a:xfrm>
            <a:off x="457200" y="4732622"/>
            <a:ext cx="7929716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Arial"/>
              </a:rPr>
              <a:t>Example:</a:t>
            </a:r>
          </a:p>
          <a:p>
            <a:r>
              <a:rPr lang="en-US" sz="2800" dirty="0">
                <a:solidFill>
                  <a:srgbClr val="FF0000"/>
                </a:solidFill>
                <a:cs typeface="Arial"/>
              </a:rPr>
              <a:t>Resolved 5-10 customer complaints on a daily basis.</a:t>
            </a:r>
          </a:p>
        </p:txBody>
      </p:sp>
    </p:spTree>
    <p:extLst>
      <p:ext uri="{BB962C8B-B14F-4D97-AF65-F5344CB8AC3E}">
        <p14:creationId xmlns:p14="http://schemas.microsoft.com/office/powerpoint/2010/main" val="341337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rgbClr val="DB5C1E"/>
                </a:solidFill>
              </a:rPr>
              <a:t>SIMILAR BUT DIFFERENT</a:t>
            </a:r>
          </a:p>
        </p:txBody>
      </p:sp>
      <p:pic>
        <p:nvPicPr>
          <p:cNvPr id="4" name="Picture 3" descr="Image of several similar but different word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3225"/>
            <a:ext cx="7720106" cy="41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rgbClr val="DB5C1E"/>
                </a:solidFill>
              </a:rPr>
              <a:t>SIMILAR BUT DIFFERENT (page 2)</a:t>
            </a:r>
            <a:endParaRPr lang="en-US" sz="4000" dirty="0">
              <a:solidFill>
                <a:srgbClr val="DB5C1E"/>
              </a:solidFill>
            </a:endParaRPr>
          </a:p>
        </p:txBody>
      </p:sp>
      <p:graphicFrame>
        <p:nvGraphicFramePr>
          <p:cNvPr id="6" name="Table 5" descr="&quot; 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18083"/>
              </p:ext>
            </p:extLst>
          </p:nvPr>
        </p:nvGraphicFramePr>
        <p:xfrm>
          <a:off x="653144" y="1676918"/>
          <a:ext cx="7651871" cy="4252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24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Applications</a:t>
                      </a:r>
                    </a:p>
                  </a:txBody>
                  <a:tcPr anchor="ctr">
                    <a:solidFill>
                      <a:srgbClr val="DB5C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Resumes</a:t>
                      </a:r>
                    </a:p>
                  </a:txBody>
                  <a:tcPr anchor="ctr">
                    <a:solidFill>
                      <a:srgbClr val="DB5C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Both</a:t>
                      </a:r>
                    </a:p>
                  </a:txBody>
                  <a:tcPr anchor="ctr">
                    <a:solidFill>
                      <a:srgbClr val="DB5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6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4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4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4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1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rgbClr val="DB5C1E"/>
                </a:solidFill>
              </a:rPr>
              <a:t>TELL ME ABOUT YOURSELF </a:t>
            </a:r>
          </a:p>
        </p:txBody>
      </p:sp>
      <p:pic>
        <p:nvPicPr>
          <p:cNvPr id="3" name="Picture 2" descr="Female interviewing another fema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56" y="1772728"/>
            <a:ext cx="6346887" cy="42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rgbClr val="DB5C1E"/>
                </a:solidFill>
              </a:rPr>
              <a:t>YOUR ONLINE JOB SEARCH</a:t>
            </a:r>
          </a:p>
        </p:txBody>
      </p:sp>
      <p:pic>
        <p:nvPicPr>
          <p:cNvPr id="1030" name="Picture 6" descr="Clipart of female looking at a personal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4" y="1368097"/>
            <a:ext cx="5202512" cy="497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1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rgbClr val="DB5C1E"/>
                </a:solidFill>
              </a:rPr>
              <a:t>YOUR ONLINE JOB SEARCH (page 2)</a:t>
            </a:r>
          </a:p>
        </p:txBody>
      </p:sp>
      <p:pic>
        <p:nvPicPr>
          <p:cNvPr id="2" name="Picture 1" descr="table with a laptop, cup of coffee, notebook paper and p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39572"/>
            <a:ext cx="7662953" cy="34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98698"/>
      </p:ext>
    </p:extLst>
  </p:cSld>
  <p:clrMapOvr>
    <a:masterClrMapping/>
  </p:clrMapOvr>
</p:sld>
</file>

<file path=ppt/theme/theme1.xml><?xml version="1.0" encoding="utf-8"?>
<a:theme xmlns:a="http://schemas.openxmlformats.org/drawingml/2006/main" name="HGAC_roundtable_template_0330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gac127_ppt3_standard_0411" id="{1A77669D-629B-E54E-A6E0-F91C3FAEEE15}" vid="{451113DE-457F-0B45-8C3D-213B9DE8E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ttendance xmlns="5486da64-a708-4d54-963a-9288850e916c" xsi:nil="true"/>
    <SharedWithUsers xmlns="7a21acaa-dae2-4871-ad2d-021252cd59fe">
      <UserInfo>
        <DisplayName>Lavergne, Thelisa</DisplayName>
        <AccountId>28</AccountId>
        <AccountType/>
      </UserInfo>
      <UserInfo>
        <DisplayName>Toth,  Josie</DisplayName>
        <AccountId>16</AccountId>
        <AccountType/>
      </UserInfo>
    </SharedWithUsers>
    <Purpose xmlns="5486da64-a708-4d54-963a-9288850e91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C2BDBD309F84B92B04DEA8D024BCA" ma:contentTypeVersion="10" ma:contentTypeDescription="Create a new document." ma:contentTypeScope="" ma:versionID="377845a7ad8a5460ae5a58c59342a22c">
  <xsd:schema xmlns:xsd="http://www.w3.org/2001/XMLSchema" xmlns:xs="http://www.w3.org/2001/XMLSchema" xmlns:p="http://schemas.microsoft.com/office/2006/metadata/properties" xmlns:ns2="5486da64-a708-4d54-963a-9288850e916c" xmlns:ns3="7a21acaa-dae2-4871-ad2d-021252cd59fe" targetNamespace="http://schemas.microsoft.com/office/2006/metadata/properties" ma:root="true" ma:fieldsID="cf6d5bc57e3fa73e6b1b14517cc1bafa" ns2:_="" ns3:_="">
    <xsd:import namespace="5486da64-a708-4d54-963a-9288850e916c"/>
    <xsd:import namespace="7a21acaa-dae2-4871-ad2d-021252cd59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Attendance" minOccurs="0"/>
                <xsd:element ref="ns2:MediaServiceEventHashCode" minOccurs="0"/>
                <xsd:element ref="ns2:MediaServiceGenerationTime" minOccurs="0"/>
                <xsd:element ref="ns2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6da64-a708-4d54-963a-9288850e9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Attendance" ma:index="14" nillable="true" ma:displayName="Attendance" ma:description="Number of people who attended" ma:internalName="Attendance" ma:percentage="FALSE">
      <xsd:simpleType>
        <xsd:restriction base="dms:Number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urpose" ma:index="17" nillable="true" ma:displayName="Purpose" ma:description="Topic discussed, training provided, etc." ma:internalName="Purpose">
      <xsd:simpleType>
        <xsd:restriction base="dms:Text">
          <xsd:maxLength value="5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acaa-dae2-4871-ad2d-021252cd59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EE72D-B5C8-499A-B0D0-2379F91D51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7A703-B438-493E-A4A4-8FA6796CBF55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5486da64-a708-4d54-963a-9288850e916c"/>
    <ds:schemaRef ds:uri="http://schemas.openxmlformats.org/package/2006/metadata/core-properties"/>
    <ds:schemaRef ds:uri="7a21acaa-dae2-4871-ad2d-021252cd59f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BDF9A1A-113A-45CD-99BA-83F7E8C72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6da64-a708-4d54-963a-9288850e916c"/>
    <ds:schemaRef ds:uri="7a21acaa-dae2-4871-ad2d-021252cd59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HGAC_roundtable_template_0330</Template>
  <TotalTime>1768</TotalTime>
  <Words>291</Words>
  <Application>Microsoft Office PowerPoint</Application>
  <PresentationFormat>On-screen Show (4:3)</PresentationFormat>
  <Paragraphs>44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.AppleSystemUIFont</vt:lpstr>
      <vt:lpstr>Arial</vt:lpstr>
      <vt:lpstr>Calibri</vt:lpstr>
      <vt:lpstr>HGAC_roundtable_template_0330</vt:lpstr>
      <vt:lpstr>Job readiness tool kit</vt:lpstr>
      <vt:lpstr>MODULE 2: JOB READINESS TOOLKIT</vt:lpstr>
      <vt:lpstr>LESS IS MORE</vt:lpstr>
      <vt:lpstr>COMMUNICATING WITH LESS</vt:lpstr>
      <vt:lpstr>SIMILAR BUT DIFFERENT</vt:lpstr>
      <vt:lpstr>SIMILAR BUT DIFFERENT (page 2)</vt:lpstr>
      <vt:lpstr>TELL ME ABOUT YOURSELF </vt:lpstr>
      <vt:lpstr>YOUR ONLINE JOB SEARCH</vt:lpstr>
      <vt:lpstr>YOUR ONLINE JOB SEARCH (page 2)</vt:lpstr>
      <vt:lpstr>FLASH RESUME</vt:lpstr>
      <vt:lpstr>30 SECOND COMMERCIAL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</dc:title>
  <dc:creator>Irma Burns</dc:creator>
  <cp:keywords>Module 2</cp:keywords>
  <cp:lastModifiedBy>Nguyen, Dat</cp:lastModifiedBy>
  <cp:revision>201</cp:revision>
  <dcterms:created xsi:type="dcterms:W3CDTF">2018-04-12T02:17:25Z</dcterms:created>
  <dcterms:modified xsi:type="dcterms:W3CDTF">2019-02-20T20:34:41Z</dcterms:modified>
  <cp:category>Module 2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0x0101000C2C2BDBD309F84B92B04DEA8D024BCA</vt:lpwstr>
  </property>
</Properties>
</file>