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4"/>
  </p:sldMasterIdLst>
  <p:notesMasterIdLst>
    <p:notesMasterId r:id="rId26"/>
  </p:notesMasterIdLst>
  <p:handoutMasterIdLst>
    <p:handoutMasterId r:id="rId27"/>
  </p:handoutMasterIdLst>
  <p:sldIdLst>
    <p:sldId id="476" r:id="rId5"/>
    <p:sldId id="970" r:id="rId6"/>
    <p:sldId id="971" r:id="rId7"/>
    <p:sldId id="972" r:id="rId8"/>
    <p:sldId id="586" r:id="rId9"/>
    <p:sldId id="587" r:id="rId10"/>
    <p:sldId id="482" r:id="rId11"/>
    <p:sldId id="538" r:id="rId12"/>
    <p:sldId id="544" r:id="rId13"/>
    <p:sldId id="588" r:id="rId14"/>
    <p:sldId id="543" r:id="rId15"/>
    <p:sldId id="498" r:id="rId16"/>
    <p:sldId id="499" r:id="rId17"/>
    <p:sldId id="589" r:id="rId18"/>
    <p:sldId id="967" r:id="rId19"/>
    <p:sldId id="968" r:id="rId20"/>
    <p:sldId id="969" r:id="rId21"/>
    <p:sldId id="590" r:id="rId22"/>
    <p:sldId id="539" r:id="rId23"/>
    <p:sldId id="540" r:id="rId24"/>
    <p:sldId id="599" r:id="rId25"/>
  </p:sldIdLst>
  <p:sldSz cx="9144000" cy="6858000" type="screen4x3"/>
  <p:notesSz cx="6858000" cy="27717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rma Burns" initials="IB"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6633"/>
    <a:srgbClr val="663300"/>
    <a:srgbClr val="996600"/>
    <a:srgbClr val="BEBEBE"/>
    <a:srgbClr val="54266D"/>
    <a:srgbClr val="ED1C24"/>
    <a:srgbClr val="F1B51C"/>
    <a:srgbClr val="8FAD15"/>
    <a:srgbClr val="007BB9"/>
    <a:srgbClr val="6E6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55542" autoAdjust="0"/>
  </p:normalViewPr>
  <p:slideViewPr>
    <p:cSldViewPr snapToGrid="0">
      <p:cViewPr varScale="1">
        <p:scale>
          <a:sx n="47" d="100"/>
          <a:sy n="47" d="100"/>
        </p:scale>
        <p:origin x="1901" y="53"/>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698C31-5321-E64C-A8D9-FAB2843059C8}" type="datetimeFigureOut">
              <a:rPr lang="en-US" smtClean="0"/>
              <a:pPr/>
              <a:t>4/13/2022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54D9F7-9D24-E64D-90F1-A57DA2CD9B40}" type="slidenum">
              <a:rPr lang="en-US" smtClean="0"/>
              <a:pPr/>
              <a:t>‹#›</a:t>
            </a:fld>
            <a:endParaRPr lang="en-US"/>
          </a:p>
        </p:txBody>
      </p:sp>
    </p:spTree>
    <p:extLst>
      <p:ext uri="{BB962C8B-B14F-4D97-AF65-F5344CB8AC3E}">
        <p14:creationId xmlns:p14="http://schemas.microsoft.com/office/powerpoint/2010/main" val="6773450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76AA65-98F6-6F42-8C97-866162AECD52}" type="datetimeFigureOut">
              <a:rPr lang="en-US" smtClean="0"/>
              <a:pPr/>
              <a:t>4/13/2022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13E642-38DC-844C-B05A-8BDBFAE8648D}" type="slidenum">
              <a:rPr lang="en-US" smtClean="0"/>
              <a:pPr/>
              <a:t>‹#›</a:t>
            </a:fld>
            <a:endParaRPr lang="en-US"/>
          </a:p>
        </p:txBody>
      </p:sp>
    </p:spTree>
    <p:extLst>
      <p:ext uri="{BB962C8B-B14F-4D97-AF65-F5344CB8AC3E}">
        <p14:creationId xmlns:p14="http://schemas.microsoft.com/office/powerpoint/2010/main" val="3615396482"/>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urveymonkey.com/r/YBGBN6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urveymonkey.com/r/YBGBN6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Smile </a:t>
            </a:r>
            <a:r>
              <a:rPr lang="en-US" dirty="0">
                <a:sym typeface="Wingdings" panose="05000000000000000000" pitchFamily="2" charset="2"/>
              </a:rPr>
              <a:t> Greet and welcome class. Introduce yourself and co-facilitator(s).</a:t>
            </a:r>
            <a:endParaRPr lang="en-US" dirty="0"/>
          </a:p>
          <a:p>
            <a:endParaRPr lang="en-US" dirty="0"/>
          </a:p>
          <a:p>
            <a:r>
              <a:rPr lang="en-US" dirty="0"/>
              <a:t>Some slides will have: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Page #(s)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Instructor’s guide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Page #(s)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Words in quotations are examples. Review, practice module so that you can teach in your own words.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Use white space on slide to annotate, if needed.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Provide email address(es) in Chat, if needed. </a:t>
            </a:r>
            <a:r>
              <a:rPr lang="en-US" b="0" dirty="0"/>
              <a:t>Copy/paste in Chat: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r>
              <a:rPr lang="en-US" sz="1200" kern="1200" dirty="0">
                <a:solidFill>
                  <a:schemeClr val="tx1"/>
                </a:solidFill>
                <a:effectLst/>
                <a:latin typeface="+mn-lt"/>
                <a:ea typeface="+mn-ea"/>
                <a:cs typeface="+mn-cs"/>
              </a:rPr>
              <a:t>https://www.wrksolutions.com/Documents/Individuals/Online-Training/Adult-Curriculum-Workbook-Module-2.pdf</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https://www.wrksolutions.com/for-individuals/online-learning</a:t>
            </a:r>
          </a:p>
          <a:p>
            <a:endParaRPr lang="en-US" sz="1200" kern="1200" dirty="0">
              <a:solidFill>
                <a:schemeClr val="tx1"/>
              </a:solidFill>
              <a:effectLst/>
              <a:latin typeface="+mn-lt"/>
              <a:ea typeface="+mn-ea"/>
              <a:cs typeface="+mn-cs"/>
            </a:endParaRPr>
          </a:p>
          <a:p>
            <a:pPr defTabSz="457200"/>
            <a:r>
              <a:rPr lang="en-US" dirty="0">
                <a:latin typeface="+mn-lt"/>
                <a:hlinkClick r:id="rId3"/>
              </a:rPr>
              <a:t>https://www.surveymonkey.com/r/YBGBN6V</a:t>
            </a:r>
            <a:r>
              <a:rPr lang="en-US" dirty="0">
                <a:latin typeface="+mn-lt"/>
              </a:rPr>
              <a:t> </a:t>
            </a:r>
            <a:endParaRPr lang="en-US" dirty="0">
              <a:solidFill>
                <a:srgbClr val="000000"/>
              </a:solidFill>
              <a:latin typeface="+mn-lt"/>
            </a:endParaRPr>
          </a:p>
        </p:txBody>
      </p:sp>
    </p:spTree>
    <p:extLst>
      <p:ext uri="{BB962C8B-B14F-4D97-AF65-F5344CB8AC3E}">
        <p14:creationId xmlns:p14="http://schemas.microsoft.com/office/powerpoint/2010/main" val="121223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3-6</a:t>
            </a:r>
          </a:p>
          <a:p>
            <a:endParaRPr lang="en-US" dirty="0">
              <a:cs typeface="Calibri"/>
            </a:endParaRPr>
          </a:p>
          <a:p>
            <a:pPr>
              <a:defRPr/>
            </a:pPr>
            <a:r>
              <a:rPr lang="en-US" dirty="0">
                <a:cs typeface="Calibri"/>
              </a:rPr>
              <a:t>Compare, discuss first page of application and resume:</a:t>
            </a:r>
          </a:p>
          <a:p>
            <a:pPr>
              <a:defRPr/>
            </a:pPr>
            <a:r>
              <a:rPr lang="en-US" dirty="0">
                <a:cs typeface="Calibri"/>
              </a:rPr>
              <a:t>What is only on an application</a:t>
            </a:r>
          </a:p>
          <a:p>
            <a:pPr>
              <a:defRPr/>
            </a:pPr>
            <a:r>
              <a:rPr lang="en-US" dirty="0">
                <a:cs typeface="Calibri"/>
              </a:rPr>
              <a:t>What is only on a resume</a:t>
            </a:r>
          </a:p>
          <a:p>
            <a:pPr>
              <a:defRPr/>
            </a:pPr>
            <a:r>
              <a:rPr lang="en-US" dirty="0">
                <a:cs typeface="Calibri"/>
              </a:rPr>
              <a:t>What is on both</a:t>
            </a:r>
          </a:p>
        </p:txBody>
      </p:sp>
    </p:spTree>
    <p:extLst>
      <p:ext uri="{BB962C8B-B14F-4D97-AF65-F5344CB8AC3E}">
        <p14:creationId xmlns:p14="http://schemas.microsoft.com/office/powerpoint/2010/main" val="4231256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3-6</a:t>
            </a:r>
          </a:p>
          <a:p>
            <a:endParaRPr lang="en-US" dirty="0">
              <a:cs typeface="Calibri"/>
            </a:endParaRPr>
          </a:p>
          <a:p>
            <a:pPr>
              <a:defRPr/>
            </a:pPr>
            <a:r>
              <a:rPr lang="en-US" dirty="0">
                <a:cs typeface="Calibri"/>
              </a:rPr>
              <a:t>Compare, discuss second page of application and resume:</a:t>
            </a:r>
          </a:p>
          <a:p>
            <a:pPr>
              <a:defRPr/>
            </a:pPr>
            <a:r>
              <a:rPr lang="en-US" dirty="0">
                <a:cs typeface="Calibri"/>
              </a:rPr>
              <a:t>What is only on an application</a:t>
            </a:r>
          </a:p>
          <a:p>
            <a:pPr>
              <a:defRPr/>
            </a:pPr>
            <a:r>
              <a:rPr lang="en-US" dirty="0">
                <a:cs typeface="Calibri"/>
              </a:rPr>
              <a:t>What is only on a resume</a:t>
            </a:r>
          </a:p>
          <a:p>
            <a:pPr>
              <a:defRPr/>
            </a:pPr>
            <a:r>
              <a:rPr lang="en-US" dirty="0">
                <a:cs typeface="Calibri"/>
              </a:rPr>
              <a:t>What is on both</a:t>
            </a:r>
          </a:p>
        </p:txBody>
      </p:sp>
    </p:spTree>
    <p:extLst>
      <p:ext uri="{BB962C8B-B14F-4D97-AF65-F5344CB8AC3E}">
        <p14:creationId xmlns:p14="http://schemas.microsoft.com/office/powerpoint/2010/main" val="4076989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3-6</a:t>
            </a:r>
          </a:p>
        </p:txBody>
      </p:sp>
    </p:spTree>
    <p:extLst>
      <p:ext uri="{BB962C8B-B14F-4D97-AF65-F5344CB8AC3E}">
        <p14:creationId xmlns:p14="http://schemas.microsoft.com/office/powerpoint/2010/main" val="3845679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8164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lumMod val="75000"/>
                    <a:lumOff val="25000"/>
                  </a:schemeClr>
                </a:solidFill>
              </a:rPr>
              <a:t>“For the next minute, review this example job listing. And remember, when comparing the resumes to the job listing, look to see how well each resume is customized to the job listing.”</a:t>
            </a:r>
          </a:p>
        </p:txBody>
      </p:sp>
      <p:sp>
        <p:nvSpPr>
          <p:cNvPr id="4" name="Slide Number Placeholder 3"/>
          <p:cNvSpPr>
            <a:spLocks noGrp="1"/>
          </p:cNvSpPr>
          <p:nvPr>
            <p:ph type="sldNum" sz="quarter" idx="5"/>
          </p:nvPr>
        </p:nvSpPr>
        <p:spPr/>
        <p:txBody>
          <a:bodyPr/>
          <a:lstStyle/>
          <a:p>
            <a:fld id="{8113E642-38DC-844C-B05A-8BDBFAE8648D}" type="slidenum">
              <a:rPr lang="en-US" smtClean="0"/>
              <a:pPr/>
              <a:t>15</a:t>
            </a:fld>
            <a:endParaRPr lang="en-US"/>
          </a:p>
        </p:txBody>
      </p:sp>
    </p:spTree>
    <p:extLst>
      <p:ext uri="{BB962C8B-B14F-4D97-AF65-F5344CB8AC3E}">
        <p14:creationId xmlns:p14="http://schemas.microsoft.com/office/powerpoint/2010/main" val="2266681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address not appropriate</a:t>
            </a:r>
          </a:p>
          <a:p>
            <a:r>
              <a:rPr lang="en-US" dirty="0"/>
              <a:t>Not enough description for each employer</a:t>
            </a:r>
          </a:p>
          <a:p>
            <a:r>
              <a:rPr lang="en-US" dirty="0"/>
              <a:t>Confusing dates and information</a:t>
            </a:r>
          </a:p>
        </p:txBody>
      </p:sp>
    </p:spTree>
    <p:extLst>
      <p:ext uri="{BB962C8B-B14F-4D97-AF65-F5344CB8AC3E}">
        <p14:creationId xmlns:p14="http://schemas.microsoft.com/office/powerpoint/2010/main" val="2603933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He has skills necessary to do job but is he a good candidate if he is looking for an accountant position?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 long would he stay at an admin assistant position?</a:t>
            </a:r>
          </a:p>
        </p:txBody>
      </p:sp>
    </p:spTree>
    <p:extLst>
      <p:ext uri="{BB962C8B-B14F-4D97-AF65-F5344CB8AC3E}">
        <p14:creationId xmlns:p14="http://schemas.microsoft.com/office/powerpoint/2010/main" val="1284530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1862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8-9</a:t>
            </a:r>
          </a:p>
          <a:p>
            <a:endParaRPr lang="en-US" dirty="0"/>
          </a:p>
        </p:txBody>
      </p:sp>
    </p:spTree>
    <p:extLst>
      <p:ext uri="{BB962C8B-B14F-4D97-AF65-F5344CB8AC3E}">
        <p14:creationId xmlns:p14="http://schemas.microsoft.com/office/powerpoint/2010/main" val="31563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015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“Including the work you are interested in will help me to customize examples relevant to your job search.”</a:t>
            </a:r>
          </a:p>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2</a:t>
            </a:fld>
            <a:endParaRPr lang="en-US"/>
          </a:p>
        </p:txBody>
      </p:sp>
    </p:spTree>
    <p:extLst>
      <p:ext uri="{BB962C8B-B14F-4D97-AF65-F5344CB8AC3E}">
        <p14:creationId xmlns:p14="http://schemas.microsoft.com/office/powerpoint/2010/main" val="2485354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lumMod val="75000"/>
                    <a:lumOff val="25000"/>
                  </a:schemeClr>
                </a:solidFill>
                <a:latin typeface="+mn-lt"/>
              </a:rPr>
              <a:t>Inform class to contact local WFS office for assistance.</a:t>
            </a:r>
          </a:p>
          <a:p>
            <a:r>
              <a:rPr lang="en-US" dirty="0">
                <a:solidFill>
                  <a:schemeClr val="tx1">
                    <a:lumMod val="75000"/>
                    <a:lumOff val="25000"/>
                  </a:schemeClr>
                </a:solidFill>
                <a:latin typeface="+mn-lt"/>
              </a:rPr>
              <a:t>Provide email address(es) in Chat, if needed.</a:t>
            </a:r>
          </a:p>
          <a:p>
            <a:endParaRPr lang="en-US" dirty="0">
              <a:latin typeface="+mn-lt"/>
            </a:endParaRPr>
          </a:p>
          <a:p>
            <a:pPr defTabSz="457200"/>
            <a:r>
              <a:rPr lang="en-US" dirty="0">
                <a:latin typeface="+mn-lt"/>
                <a:hlinkClick r:id="rId3"/>
              </a:rPr>
              <a:t>https://www.surveymonkey.com/r/YBGBN6V</a:t>
            </a:r>
            <a:r>
              <a:rPr lang="en-US" dirty="0">
                <a:latin typeface="+mn-lt"/>
              </a:rPr>
              <a:t> </a:t>
            </a:r>
            <a:endParaRPr lang="en-US" dirty="0">
              <a:solidFill>
                <a:srgbClr val="000000"/>
              </a:solidFill>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fld id="{8113E642-38DC-844C-B05A-8BDBFAE8648D}" type="slidenum">
              <a:rPr lang="en-US" smtClean="0"/>
              <a:pPr/>
              <a:t>21</a:t>
            </a:fld>
            <a:endParaRPr lang="en-US"/>
          </a:p>
        </p:txBody>
      </p:sp>
    </p:spTree>
    <p:extLst>
      <p:ext uri="{BB962C8B-B14F-4D97-AF65-F5344CB8AC3E}">
        <p14:creationId xmlns:p14="http://schemas.microsoft.com/office/powerpoint/2010/main" val="3742617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3E642-38DC-844C-B05A-8BDBFAE8648D}" type="slidenum">
              <a:rPr lang="en-US" smtClean="0"/>
              <a:pPr/>
              <a:t>4</a:t>
            </a:fld>
            <a:endParaRPr lang="en-US"/>
          </a:p>
        </p:txBody>
      </p:sp>
    </p:spTree>
    <p:extLst>
      <p:ext uri="{BB962C8B-B14F-4D97-AF65-F5344CB8AC3E}">
        <p14:creationId xmlns:p14="http://schemas.microsoft.com/office/powerpoint/2010/main" val="3755156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endParaRPr lang="en-US" b="0" i="0" dirty="0">
              <a:solidFill>
                <a:srgbClr val="0A0A0A"/>
              </a:solidFill>
              <a:effectLst/>
              <a:latin typeface="Helvetica Neue"/>
            </a:endParaRPr>
          </a:p>
        </p:txBody>
      </p:sp>
      <p:sp>
        <p:nvSpPr>
          <p:cNvPr id="4" name="Slide Number Placeholder 3"/>
          <p:cNvSpPr>
            <a:spLocks noGrp="1"/>
          </p:cNvSpPr>
          <p:nvPr>
            <p:ph type="sldNum" sz="quarter" idx="5"/>
          </p:nvPr>
        </p:nvSpPr>
        <p:spPr/>
        <p:txBody>
          <a:bodyPr/>
          <a:lstStyle/>
          <a:p>
            <a:fld id="{8113E642-38DC-844C-B05A-8BDBFAE8648D}" type="slidenum">
              <a:rPr lang="en-US" smtClean="0"/>
              <a:pPr/>
              <a:t>5</a:t>
            </a:fld>
            <a:endParaRPr lang="en-US"/>
          </a:p>
        </p:txBody>
      </p:sp>
    </p:spTree>
    <p:extLst>
      <p:ext uri="{BB962C8B-B14F-4D97-AF65-F5344CB8AC3E}">
        <p14:creationId xmlns:p14="http://schemas.microsoft.com/office/powerpoint/2010/main" val="1604033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3741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a:t>
            </a:r>
            <a:endParaRPr lang="en-US" dirty="0">
              <a:cs typeface="Calibri"/>
            </a:endParaRPr>
          </a:p>
          <a:p>
            <a:endParaRPr lang="en-US" dirty="0">
              <a:cs typeface="Calibri"/>
            </a:endParaRPr>
          </a:p>
        </p:txBody>
      </p:sp>
    </p:spTree>
    <p:extLst>
      <p:ext uri="{BB962C8B-B14F-4D97-AF65-F5344CB8AC3E}">
        <p14:creationId xmlns:p14="http://schemas.microsoft.com/office/powerpoint/2010/main" val="3128600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Workbook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a:t>
            </a:r>
            <a:endParaRPr lang="en-US" dirty="0">
              <a:cs typeface="Calibri"/>
            </a:endParaRPr>
          </a:p>
        </p:txBody>
      </p:sp>
    </p:spTree>
    <p:extLst>
      <p:ext uri="{BB962C8B-B14F-4D97-AF65-F5344CB8AC3E}">
        <p14:creationId xmlns:p14="http://schemas.microsoft.com/office/powerpoint/2010/main" val="299781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if anyone would like to volunteer a statement from their resume to improve. If no one has a resume, ask for an accomplishment related to their most recent job and discuss how to improve.</a:t>
            </a:r>
          </a:p>
          <a:p>
            <a:endParaRPr lang="en-US" dirty="0"/>
          </a:p>
          <a:p>
            <a:r>
              <a:rPr lang="en-US" dirty="0"/>
              <a:t>Use following to improve:</a:t>
            </a:r>
          </a:p>
          <a:p>
            <a:pPr>
              <a:lnSpc>
                <a:spcPct val="150000"/>
              </a:lnSpc>
            </a:pPr>
            <a:r>
              <a:rPr lang="en-US" dirty="0">
                <a:latin typeface="Avenir Next LT Pro Light" panose="020B0304020202020204" pitchFamily="34" charset="0"/>
              </a:rPr>
              <a:t>Use bulleted statements</a:t>
            </a:r>
          </a:p>
          <a:p>
            <a:pPr>
              <a:lnSpc>
                <a:spcPct val="150000"/>
              </a:lnSpc>
            </a:pPr>
            <a:r>
              <a:rPr lang="en-US" dirty="0">
                <a:latin typeface="Avenir Next LT Pro Light" panose="020B0304020202020204" pitchFamily="34" charset="0"/>
              </a:rPr>
              <a:t>Start with action verbs</a:t>
            </a:r>
          </a:p>
          <a:p>
            <a:pPr>
              <a:lnSpc>
                <a:spcPct val="150000"/>
              </a:lnSpc>
            </a:pPr>
            <a:r>
              <a:rPr lang="en-US" dirty="0">
                <a:latin typeface="Avenir Next LT Pro Light" panose="020B0304020202020204" pitchFamily="34" charset="0"/>
              </a:rPr>
              <a:t>Keep it short</a:t>
            </a:r>
          </a:p>
          <a:p>
            <a:pPr>
              <a:lnSpc>
                <a:spcPct val="150000"/>
              </a:lnSpc>
            </a:pPr>
            <a:r>
              <a:rPr lang="en-US" dirty="0">
                <a:latin typeface="Avenir Next LT Pro Light" panose="020B0304020202020204" pitchFamily="34" charset="0"/>
              </a:rPr>
              <a:t>Quantify (#, %, $)</a:t>
            </a:r>
          </a:p>
          <a:p>
            <a:pPr>
              <a:lnSpc>
                <a:spcPct val="150000"/>
              </a:lnSpc>
            </a:pPr>
            <a:r>
              <a:rPr lang="en-US" dirty="0">
                <a:latin typeface="Avenir Next LT Pro Light" panose="020B0304020202020204" pitchFamily="34" charset="0"/>
              </a:rPr>
              <a:t>Avoid personal pronouns (I, me, my, we)</a:t>
            </a:r>
          </a:p>
          <a:p>
            <a:pPr>
              <a:lnSpc>
                <a:spcPct val="150000"/>
              </a:lnSpc>
            </a:pPr>
            <a:r>
              <a:rPr lang="en-US" dirty="0">
                <a:latin typeface="Avenir Next LT Pro Light" panose="020B0304020202020204" pitchFamily="34" charset="0"/>
              </a:rPr>
              <a:t>Use keywords from job posting</a:t>
            </a:r>
            <a:endParaRPr lang="en-US" dirty="0"/>
          </a:p>
          <a:p>
            <a:endParaRPr lang="en-US" dirty="0"/>
          </a:p>
          <a:p>
            <a:endParaRPr lang="en-US" dirty="0"/>
          </a:p>
        </p:txBody>
      </p:sp>
    </p:spTree>
    <p:extLst>
      <p:ext uri="{BB962C8B-B14F-4D97-AF65-F5344CB8AC3E}">
        <p14:creationId xmlns:p14="http://schemas.microsoft.com/office/powerpoint/2010/main" val="3945399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85932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hot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9850" y="1773161"/>
            <a:ext cx="5177885" cy="1256218"/>
          </a:xfrm>
        </p:spPr>
        <p:txBody>
          <a:bodyPr anchor="b">
            <a:noAutofit/>
          </a:bodyPr>
          <a:lstStyle>
            <a:lvl1pPr algn="l">
              <a:lnSpc>
                <a:spcPts val="4200"/>
              </a:lnSpc>
              <a:defRPr sz="3600" b="1" cap="all"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669851" y="3554436"/>
            <a:ext cx="5177884" cy="921337"/>
          </a:xfrm>
        </p:spPr>
        <p:txBody>
          <a:bodyPr>
            <a:noAutofit/>
          </a:bodyPr>
          <a:lstStyle>
            <a:lvl1pPr marL="0" indent="0" algn="l">
              <a:lnSpc>
                <a:spcPts val="2800"/>
              </a:lnSpc>
              <a:spcBef>
                <a:spcPts val="0"/>
              </a:spcBef>
              <a:spcAft>
                <a:spcPts val="0"/>
              </a:spcAft>
              <a:buNone/>
              <a:defRPr sz="2400" b="0" cap="all" spc="0" baseline="0">
                <a:solidFill>
                  <a:schemeClr val="accent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a:extLst>
              <a:ext uri="{FF2B5EF4-FFF2-40B4-BE49-F238E27FC236}">
                <a16:creationId xmlns:a16="http://schemas.microsoft.com/office/drawing/2014/main" id="{BABAE8E1-C370-C847-B62F-DF2C2E7F87D8}"/>
              </a:ext>
            </a:extLst>
          </p:cNvPr>
          <p:cNvPicPr>
            <a:picLocks noChangeAspect="1"/>
          </p:cNvPicPr>
          <p:nvPr userDrawn="1"/>
        </p:nvPicPr>
        <p:blipFill>
          <a:blip r:embed="rId3"/>
          <a:stretch>
            <a:fillRect/>
          </a:stretch>
        </p:blipFill>
        <p:spPr>
          <a:xfrm>
            <a:off x="5730122" y="6102212"/>
            <a:ext cx="2959100" cy="165100"/>
          </a:xfrm>
          <a:prstGeom prst="rect">
            <a:avLst/>
          </a:prstGeom>
        </p:spPr>
      </p:pic>
      <p:sp>
        <p:nvSpPr>
          <p:cNvPr id="10" name="TextBox 9">
            <a:extLst>
              <a:ext uri="{FF2B5EF4-FFF2-40B4-BE49-F238E27FC236}">
                <a16:creationId xmlns:a16="http://schemas.microsoft.com/office/drawing/2014/main" id="{51153FC8-213E-BC48-8436-9DE640CC41EE}"/>
              </a:ext>
            </a:extLst>
          </p:cNvPr>
          <p:cNvSpPr txBox="1"/>
          <p:nvPr userDrawn="1"/>
        </p:nvSpPr>
        <p:spPr>
          <a:xfrm>
            <a:off x="457200" y="6088253"/>
            <a:ext cx="4881094" cy="769748"/>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lang="en-US" sz="1200" b="1" kern="1200" err="1">
                <a:solidFill>
                  <a:srgbClr val="6E6E6E"/>
                </a:solidFill>
                <a:effectLst/>
                <a:latin typeface="Arial" panose="020B0604020202020204" pitchFamily="34" charset="0"/>
                <a:ea typeface="+mn-ea"/>
                <a:cs typeface="Arial" panose="020B0604020202020204" pitchFamily="34" charset="0"/>
              </a:rPr>
              <a:t>www.wrksolutions.com</a:t>
            </a:r>
            <a:r>
              <a:rPr lang="en-US" sz="1200" b="0" kern="1200">
                <a:solidFill>
                  <a:srgbClr val="6E6E6E"/>
                </a:solidFill>
                <a:effectLst/>
                <a:latin typeface="Arial" panose="020B0604020202020204" pitchFamily="34" charset="0"/>
                <a:ea typeface="+mn-ea"/>
                <a:cs typeface="Arial" panose="020B0604020202020204" pitchFamily="34" charset="0"/>
              </a:rPr>
              <a:t>  1.888.469.JOBS (5627)</a:t>
            </a:r>
          </a:p>
          <a:p>
            <a:pPr marL="0" marR="0" lvl="0" indent="0" algn="l" defTabSz="457200" rtl="0" eaLnBrk="1" fontAlgn="auto" latinLnBrk="0" hangingPunct="1">
              <a:lnSpc>
                <a:spcPts val="850"/>
              </a:lnSpc>
              <a:spcBef>
                <a:spcPts val="0"/>
              </a:spcBef>
              <a:spcAft>
                <a:spcPts val="0"/>
              </a:spcAft>
              <a:buClrTx/>
              <a:buSzTx/>
              <a:buFontTx/>
              <a:buNone/>
              <a:tabLst/>
              <a:defRPr/>
            </a:pPr>
            <a:r>
              <a:rPr lang="en-US" sz="750" kern="1200">
                <a:solidFill>
                  <a:srgbClr val="777877"/>
                </a:solidFill>
                <a:effectLst/>
                <a:latin typeface="Arial" panose="020B0604020202020204" pitchFamily="34" charset="0"/>
                <a:ea typeface="+mn-ea"/>
                <a:cs typeface="Arial" panose="020B0604020202020204" pitchFamily="34" charset="0"/>
              </a:rPr>
              <a:t>Workforce Solutions is an equal opportunity employer/program. Auxiliary aids and services are available upon request to individuals with disabilities. (Please request reasonable accommodations a minimum of two business days in advance.) </a:t>
            </a:r>
            <a:r>
              <a:rPr lang="en-US" sz="750" b="1" kern="1200">
                <a:solidFill>
                  <a:srgbClr val="777877"/>
                </a:solidFill>
                <a:effectLst/>
                <a:latin typeface="Arial" panose="020B0604020202020204" pitchFamily="34" charset="0"/>
                <a:ea typeface="+mn-ea"/>
                <a:cs typeface="Arial" panose="020B0604020202020204" pitchFamily="34" charset="0"/>
              </a:rPr>
              <a:t>Relay Texas:</a:t>
            </a:r>
            <a:r>
              <a:rPr lang="en-US" sz="750" kern="1200">
                <a:solidFill>
                  <a:srgbClr val="777877"/>
                </a:solidFill>
                <a:effectLst/>
                <a:latin typeface="Arial" panose="020B0604020202020204" pitchFamily="34" charset="0"/>
                <a:ea typeface="+mn-ea"/>
                <a:cs typeface="Arial" panose="020B0604020202020204" pitchFamily="34" charset="0"/>
              </a:rPr>
              <a:t> 1.800.735.2989 (TDD) 1.800.735.2988 (voice) or 711</a:t>
            </a:r>
          </a:p>
          <a:p>
            <a:pPr marL="0" marR="0" lvl="0" indent="0" algn="l" defTabSz="457200" rtl="0" eaLnBrk="1" fontAlgn="auto" latinLnBrk="0" hangingPunct="1">
              <a:lnSpc>
                <a:spcPts val="900"/>
              </a:lnSpc>
              <a:spcBef>
                <a:spcPts val="0"/>
              </a:spcBef>
              <a:spcAft>
                <a:spcPts val="0"/>
              </a:spcAft>
              <a:buClrTx/>
              <a:buSzTx/>
              <a:buFontTx/>
              <a:buNone/>
              <a:tabLst/>
              <a:defRPr/>
            </a:pPr>
            <a:endParaRPr lang="en-US" sz="800" b="0" kern="1200">
              <a:solidFill>
                <a:srgbClr val="777877"/>
              </a:solidFill>
              <a:effectLst/>
              <a:latin typeface="Arial" panose="020B0604020202020204" pitchFamily="34" charset="0"/>
              <a:ea typeface="+mn-ea"/>
              <a:cs typeface="Arial" panose="020B0604020202020204" pitchFamily="34" charset="0"/>
            </a:endParaRPr>
          </a:p>
          <a:p>
            <a:endParaRPr lang="en-US" sz="1200" b="0">
              <a:solidFill>
                <a:srgbClr val="6E6E6E"/>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4AD1A50-F476-564A-93FF-8F59B0CEE546}"/>
              </a:ext>
            </a:extLst>
          </p:cNvPr>
          <p:cNvPicPr>
            <a:picLocks noChangeAspect="1"/>
          </p:cNvPicPr>
          <p:nvPr userDrawn="1"/>
        </p:nvPicPr>
        <p:blipFill>
          <a:blip r:embed="rId4"/>
          <a:stretch>
            <a:fillRect/>
          </a:stretch>
        </p:blipFill>
        <p:spPr>
          <a:xfrm>
            <a:off x="691972" y="686566"/>
            <a:ext cx="2844800" cy="6477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E48F-748D-1B40-AF86-648891E6E893}"/>
              </a:ext>
            </a:extLst>
          </p:cNvPr>
          <p:cNvSpPr>
            <a:spLocks noGrp="1"/>
          </p:cNvSpPr>
          <p:nvPr>
            <p:ph type="title"/>
          </p:nvPr>
        </p:nvSpPr>
        <p:spPr>
          <a:xfrm>
            <a:off x="685800" y="1975935"/>
            <a:ext cx="4572000" cy="2743200"/>
          </a:xfrm>
        </p:spPr>
        <p:txBody>
          <a:bodyPr anchor="t"/>
          <a:lstStyle>
            <a:lvl1pPr>
              <a:lnSpc>
                <a:spcPts val="4200"/>
              </a:lnSpc>
              <a:defRPr sz="3600" cap="all" baseline="0">
                <a:solidFill>
                  <a:schemeClr val="tx2"/>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E6B29458-7DA9-3843-BE2E-34CF4C1A82E5}"/>
              </a:ext>
            </a:extLst>
          </p:cNvPr>
          <p:cNvCxnSpPr/>
          <p:nvPr userDrawn="1"/>
        </p:nvCxnSpPr>
        <p:spPr>
          <a:xfrm>
            <a:off x="685800" y="1800467"/>
            <a:ext cx="459606" cy="0"/>
          </a:xfrm>
          <a:prstGeom prst="line">
            <a:avLst/>
          </a:prstGeom>
          <a:ln w="381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2293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1st 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179388" indent="-182880">
              <a:buClr>
                <a:schemeClr val="tx2"/>
              </a:buClr>
              <a:tabLst/>
              <a:defRPr/>
            </a:lvl2pPr>
            <a:lvl3pPr marL="365760" indent="-180975">
              <a:tabLst/>
              <a:defRPr/>
            </a:lvl3pPr>
            <a:lvl4pPr marL="576263" indent="-180975">
              <a:tabLst/>
              <a:defRPr/>
            </a:lvl4pPr>
            <a:lvl5pPr marL="746125" indent="-179388">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3F021D11-5260-FE48-AF0E-7B4135254FAD}"/>
              </a:ext>
            </a:extLst>
          </p:cNvPr>
          <p:cNvGrpSpPr/>
          <p:nvPr userDrawn="1"/>
        </p:nvGrpSpPr>
        <p:grpSpPr>
          <a:xfrm>
            <a:off x="0" y="7079811"/>
            <a:ext cx="5097100" cy="452673"/>
            <a:chOff x="443621" y="5576935"/>
            <a:chExt cx="5097100" cy="452673"/>
          </a:xfrm>
        </p:grpSpPr>
        <p:sp>
          <p:nvSpPr>
            <p:cNvPr id="5" name="Rectangle 4">
              <a:extLst>
                <a:ext uri="{FF2B5EF4-FFF2-40B4-BE49-F238E27FC236}">
                  <a16:creationId xmlns:a16="http://schemas.microsoft.com/office/drawing/2014/main" id="{E8A28D4E-9A9A-1B42-A0B5-5602B2F65E02}"/>
                </a:ext>
              </a:extLst>
            </p:cNvPr>
            <p:cNvSpPr/>
            <p:nvPr/>
          </p:nvSpPr>
          <p:spPr>
            <a:xfrm>
              <a:off x="443621" y="5576935"/>
              <a:ext cx="452673" cy="452673"/>
            </a:xfrm>
            <a:prstGeom prst="rect">
              <a:avLst/>
            </a:prstGeom>
            <a:solidFill>
              <a:srgbClr val="E97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2E7C850-7EC6-7445-B2B9-87B1F058CC9B}"/>
                </a:ext>
              </a:extLst>
            </p:cNvPr>
            <p:cNvSpPr/>
            <p:nvPr/>
          </p:nvSpPr>
          <p:spPr>
            <a:xfrm>
              <a:off x="1107111" y="5576935"/>
              <a:ext cx="452673" cy="452673"/>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F25A171-2712-0B45-8888-03D4AEB1EBE2}"/>
                </a:ext>
              </a:extLst>
            </p:cNvPr>
            <p:cNvSpPr/>
            <p:nvPr/>
          </p:nvSpPr>
          <p:spPr>
            <a:xfrm>
              <a:off x="1770601" y="5576935"/>
              <a:ext cx="452673" cy="452673"/>
            </a:xfrm>
            <a:prstGeom prst="rect">
              <a:avLst/>
            </a:prstGeom>
            <a:solidFill>
              <a:srgbClr val="007B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DDD19B8-4402-2842-886F-2C73A4F0970C}"/>
                </a:ext>
              </a:extLst>
            </p:cNvPr>
            <p:cNvSpPr/>
            <p:nvPr/>
          </p:nvSpPr>
          <p:spPr>
            <a:xfrm>
              <a:off x="2434091" y="5576935"/>
              <a:ext cx="452673" cy="452673"/>
            </a:xfrm>
            <a:prstGeom prst="rect">
              <a:avLst/>
            </a:prstGeom>
            <a:solidFill>
              <a:srgbClr val="8FAD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39A53F5-2A56-4942-AFA7-2D74699BBBFE}"/>
                </a:ext>
              </a:extLst>
            </p:cNvPr>
            <p:cNvSpPr/>
            <p:nvPr/>
          </p:nvSpPr>
          <p:spPr>
            <a:xfrm>
              <a:off x="3097581" y="5576935"/>
              <a:ext cx="452673" cy="452673"/>
            </a:xfrm>
            <a:prstGeom prst="rect">
              <a:avLst/>
            </a:prstGeom>
            <a:solidFill>
              <a:srgbClr val="F1B5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1D034DC-C023-0446-94F9-87C5EE92F9A9}"/>
                </a:ext>
              </a:extLst>
            </p:cNvPr>
            <p:cNvSpPr/>
            <p:nvPr/>
          </p:nvSpPr>
          <p:spPr>
            <a:xfrm>
              <a:off x="3761071" y="5576935"/>
              <a:ext cx="452673" cy="452673"/>
            </a:xfrm>
            <a:prstGeom prst="rect">
              <a:avLst/>
            </a:prstGeom>
            <a:solidFill>
              <a:srgbClr val="ED1C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47924F7-CA11-584C-B3FD-CED525BF2694}"/>
                </a:ext>
              </a:extLst>
            </p:cNvPr>
            <p:cNvSpPr/>
            <p:nvPr/>
          </p:nvSpPr>
          <p:spPr>
            <a:xfrm>
              <a:off x="4424561" y="5576935"/>
              <a:ext cx="452673" cy="452673"/>
            </a:xfrm>
            <a:prstGeom prst="rect">
              <a:avLst/>
            </a:prstGeom>
            <a:solidFill>
              <a:srgbClr val="5426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45127C-9B03-694C-8E33-C1B9CD5BF5B8}"/>
                </a:ext>
              </a:extLst>
            </p:cNvPr>
            <p:cNvSpPr/>
            <p:nvPr/>
          </p:nvSpPr>
          <p:spPr>
            <a:xfrm>
              <a:off x="5088048" y="5576935"/>
              <a:ext cx="452673" cy="452673"/>
            </a:xfrm>
            <a:prstGeom prst="rect">
              <a:avLst/>
            </a:prstGeom>
            <a:solidFill>
              <a:srgbClr val="BEBEB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945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07F4-ECD2-524F-BF9E-7F1F13F5D961}"/>
              </a:ext>
            </a:extLst>
          </p:cNvPr>
          <p:cNvSpPr>
            <a:spLocks noGrp="1"/>
          </p:cNvSpPr>
          <p:nvPr>
            <p:ph type="title"/>
          </p:nvPr>
        </p:nvSpPr>
        <p:spPr/>
        <p:txBody>
          <a:bodyPr/>
          <a:lstStyle/>
          <a:p>
            <a:r>
              <a:rPr lang="en-US"/>
              <a:t>Click to edit Master title style</a:t>
            </a:r>
          </a:p>
        </p:txBody>
      </p:sp>
      <p:sp>
        <p:nvSpPr>
          <p:cNvPr id="4" name="Chart Placeholder 3">
            <a:extLst>
              <a:ext uri="{FF2B5EF4-FFF2-40B4-BE49-F238E27FC236}">
                <a16:creationId xmlns:a16="http://schemas.microsoft.com/office/drawing/2014/main" id="{823B4071-2FCC-1B42-8581-FACBB39B0CB6}"/>
              </a:ext>
            </a:extLst>
          </p:cNvPr>
          <p:cNvSpPr>
            <a:spLocks noGrp="1"/>
          </p:cNvSpPr>
          <p:nvPr>
            <p:ph type="chart" sz="quarter" idx="10"/>
          </p:nvPr>
        </p:nvSpPr>
        <p:spPr>
          <a:xfrm>
            <a:off x="457200" y="1061064"/>
            <a:ext cx="5943600" cy="5029200"/>
          </a:xfrm>
        </p:spPr>
        <p:txBody>
          <a:bodyPr/>
          <a:lstStyle/>
          <a:p>
            <a:r>
              <a:rPr lang="en-US"/>
              <a:t>Click icon to add chart</a:t>
            </a:r>
          </a:p>
        </p:txBody>
      </p:sp>
    </p:spTree>
    <p:extLst>
      <p:ext uri="{BB962C8B-B14F-4D97-AF65-F5344CB8AC3E}">
        <p14:creationId xmlns:p14="http://schemas.microsoft.com/office/powerpoint/2010/main" val="669163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DC10A5-E289-6549-AC6A-999916542ED3}"/>
              </a:ext>
            </a:extLst>
          </p:cNvPr>
          <p:cNvPicPr>
            <a:picLocks noChangeAspect="1"/>
          </p:cNvPicPr>
          <p:nvPr userDrawn="1"/>
        </p:nvPicPr>
        <p:blipFill>
          <a:blip r:embed="rId8"/>
          <a:stretch>
            <a:fillRect/>
          </a:stretch>
        </p:blipFill>
        <p:spPr>
          <a:xfrm>
            <a:off x="8089900" y="131407"/>
            <a:ext cx="1054100" cy="1955800"/>
          </a:xfrm>
          <a:prstGeom prst="rect">
            <a:avLst/>
          </a:prstGeom>
        </p:spPr>
      </p:pic>
      <p:sp>
        <p:nvSpPr>
          <p:cNvPr id="2" name="Title Placeholder 1"/>
          <p:cNvSpPr>
            <a:spLocks noGrp="1"/>
          </p:cNvSpPr>
          <p:nvPr>
            <p:ph type="title"/>
          </p:nvPr>
        </p:nvSpPr>
        <p:spPr>
          <a:xfrm>
            <a:off x="457200" y="0"/>
            <a:ext cx="7543800" cy="914400"/>
          </a:xfrm>
          <a:prstGeom prst="rect">
            <a:avLst/>
          </a:prstGeom>
        </p:spPr>
        <p:txBody>
          <a:bodyPr vert="horz" lIns="0" tIns="0" rIns="0" bIns="0" rtlCol="0" anchor="ctr" anchorCtr="0">
            <a:noAutofit/>
          </a:bodyPr>
          <a:lstStyle/>
          <a:p>
            <a:r>
              <a:rPr lang="en-US"/>
              <a:t>Click to edit Master title style</a:t>
            </a:r>
          </a:p>
        </p:txBody>
      </p:sp>
      <p:sp>
        <p:nvSpPr>
          <p:cNvPr id="3" name="Text Placeholder 2"/>
          <p:cNvSpPr>
            <a:spLocks noGrp="1"/>
          </p:cNvSpPr>
          <p:nvPr>
            <p:ph type="body" idx="1"/>
          </p:nvPr>
        </p:nvSpPr>
        <p:spPr>
          <a:xfrm>
            <a:off x="457200" y="1061064"/>
            <a:ext cx="8229600" cy="54864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0E14293-8CE9-8F4F-8475-7733AF8F8A70}"/>
              </a:ext>
            </a:extLst>
          </p:cNvPr>
          <p:cNvPicPr>
            <a:picLocks noChangeAspect="1"/>
          </p:cNvPicPr>
          <p:nvPr userDrawn="1"/>
        </p:nvPicPr>
        <p:blipFill>
          <a:blip r:embed="rId9"/>
          <a:stretch>
            <a:fillRect/>
          </a:stretch>
        </p:blipFill>
        <p:spPr>
          <a:xfrm>
            <a:off x="7317684" y="6280464"/>
            <a:ext cx="1600200" cy="35560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85" r:id="rId2"/>
    <p:sldLayoutId id="2147483677" r:id="rId3"/>
    <p:sldLayoutId id="2147483688" r:id="rId4"/>
    <p:sldLayoutId id="2147483689" r:id="rId5"/>
    <p:sldLayoutId id="2147483675" r:id="rId6"/>
  </p:sldLayoutIdLst>
  <p:hf sldNum="0" hdr="0" dt="0"/>
  <p:txStyles>
    <p:titleStyle>
      <a:lvl1pPr algn="l" defTabSz="457200" rtl="0" eaLnBrk="1" latinLnBrk="0" hangingPunct="1">
        <a:lnSpc>
          <a:spcPts val="3100"/>
        </a:lnSpc>
        <a:spcBef>
          <a:spcPct val="0"/>
        </a:spcBef>
        <a:buNone/>
        <a:defRPr sz="2600" b="1" i="0" kern="1200" cap="none" spc="0" baseline="0">
          <a:solidFill>
            <a:schemeClr val="accent1"/>
          </a:solidFill>
          <a:latin typeface="Arial" panose="020B0604020202020204" pitchFamily="34" charset="0"/>
          <a:ea typeface="+mj-ea"/>
          <a:cs typeface="Arial" panose="020B0604020202020204" pitchFamily="34" charset="0"/>
        </a:defRPr>
      </a:lvl1pPr>
    </p:titleStyle>
    <p:bodyStyle>
      <a:lvl1pPr marL="182880" indent="-182880" algn="l" defTabSz="457200" rtl="0" eaLnBrk="1" latinLnBrk="0" hangingPunct="1">
        <a:lnSpc>
          <a:spcPts val="2800"/>
        </a:lnSpc>
        <a:spcBef>
          <a:spcPts val="300"/>
        </a:spcBef>
        <a:spcAft>
          <a:spcPts val="300"/>
        </a:spcAft>
        <a:buFont typeface="Arial"/>
        <a:buChar char="•"/>
        <a:tabLst/>
        <a:defRPr sz="2200" b="1" kern="1200" spc="0" baseline="0">
          <a:solidFill>
            <a:schemeClr val="tx2"/>
          </a:solidFill>
          <a:latin typeface="Arial"/>
          <a:ea typeface="+mn-ea"/>
          <a:cs typeface="Arial"/>
        </a:defRPr>
      </a:lvl1pPr>
      <a:lvl2pPr marL="365760" indent="-182880" algn="l" defTabSz="457200" rtl="0" eaLnBrk="1" latinLnBrk="0" hangingPunct="1">
        <a:lnSpc>
          <a:spcPts val="2800"/>
        </a:lnSpc>
        <a:spcBef>
          <a:spcPts val="300"/>
        </a:spcBef>
        <a:spcAft>
          <a:spcPts val="600"/>
        </a:spcAft>
        <a:buClr>
          <a:schemeClr val="tx1"/>
        </a:buClr>
        <a:buFont typeface="Arial" panose="020B0604020202020204" pitchFamily="34" charset="0"/>
        <a:buChar char="•"/>
        <a:tabLst/>
        <a:defRPr sz="2200" kern="1200" spc="0" baseline="0">
          <a:solidFill>
            <a:schemeClr val="tx1"/>
          </a:solidFill>
          <a:latin typeface="Arial"/>
          <a:ea typeface="+mn-ea"/>
          <a:cs typeface="Arial"/>
        </a:defRPr>
      </a:lvl2pPr>
      <a:lvl3pPr marL="548640" indent="-182880" algn="l" defTabSz="457200" rtl="0" eaLnBrk="1" latinLnBrk="0" hangingPunct="1">
        <a:lnSpc>
          <a:spcPts val="2800"/>
        </a:lnSpc>
        <a:spcBef>
          <a:spcPts val="0"/>
        </a:spcBef>
        <a:spcAft>
          <a:spcPts val="600"/>
        </a:spcAft>
        <a:buFont typeface="Arial"/>
        <a:buChar char="•"/>
        <a:defRPr sz="2200" kern="1200" spc="0" baseline="0">
          <a:solidFill>
            <a:schemeClr val="tx1"/>
          </a:solidFill>
          <a:latin typeface="Arial"/>
          <a:ea typeface="+mn-ea"/>
          <a:cs typeface="Arial"/>
        </a:defRPr>
      </a:lvl3pPr>
      <a:lvl4pPr marL="731520" indent="-182880" algn="l" defTabSz="457200" rtl="0" eaLnBrk="1" latinLnBrk="0" hangingPunct="1">
        <a:spcBef>
          <a:spcPts val="0"/>
        </a:spcBef>
        <a:spcAft>
          <a:spcPts val="600"/>
        </a:spcAft>
        <a:buFont typeface=".AppleSystemUIFont"/>
        <a:buChar char="–"/>
        <a:tabLst/>
        <a:defRPr sz="1800" kern="1200" spc="0" baseline="0">
          <a:solidFill>
            <a:schemeClr val="tx1"/>
          </a:solidFill>
          <a:latin typeface="Arial"/>
          <a:ea typeface="+mn-ea"/>
          <a:cs typeface="Arial"/>
        </a:defRPr>
      </a:lvl4pPr>
      <a:lvl5pPr marL="914400" indent="-182880" algn="l" defTabSz="457200" rtl="0" eaLnBrk="1" latinLnBrk="0" hangingPunct="1">
        <a:spcBef>
          <a:spcPts val="0"/>
        </a:spcBef>
        <a:spcAft>
          <a:spcPts val="600"/>
        </a:spcAft>
        <a:buFont typeface="Arial"/>
        <a:buChar char="»"/>
        <a:tabLst/>
        <a:defRPr sz="1800" kern="1200" spc="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3" Type="http://schemas.openxmlformats.org/officeDocument/2006/relationships/hyperlink" Target="https://www.wrksolutions.com/" TargetMode="External"/><Relationship Id="rId7" Type="http://schemas.openxmlformats.org/officeDocument/2006/relationships/hyperlink" Target="https://www.linkedin.com/" TargetMode="External"/><Relationship Id="rId12" Type="http://schemas.openxmlformats.org/officeDocument/2006/relationships/hyperlink" Target="https://www.workintexas.com/vosnet/Default.aspx"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1.png"/><Relationship Id="rId5" Type="http://schemas.openxmlformats.org/officeDocument/2006/relationships/hyperlink" Target="https://www.mynextmove.org/" TargetMode="External"/><Relationship Id="rId10" Type="http://schemas.openxmlformats.org/officeDocument/2006/relationships/hyperlink" Target="https://www.mytxcareer.com/vosnet/Default.aspx" TargetMode="External"/><Relationship Id="rId4" Type="http://schemas.openxmlformats.org/officeDocument/2006/relationships/image" Target="../media/image17.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hyperlink" Target="http://www.mynextmove.or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hyperlink" Target="https://www.wrksolutions.com/find-a-location" TargetMode="External"/><Relationship Id="rId4" Type="http://schemas.openxmlformats.org/officeDocument/2006/relationships/hyperlink" Target="https://www.wrksolutions.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BDCFE-97EE-45C2-85DA-D4B4034D07E2}"/>
              </a:ext>
            </a:extLst>
          </p:cNvPr>
          <p:cNvSpPr>
            <a:spLocks noGrp="1"/>
          </p:cNvSpPr>
          <p:nvPr>
            <p:ph type="ctrTitle"/>
          </p:nvPr>
        </p:nvSpPr>
        <p:spPr>
          <a:xfrm>
            <a:off x="669849" y="1773161"/>
            <a:ext cx="5177884" cy="1256218"/>
          </a:xfrm>
        </p:spPr>
        <p:txBody>
          <a:bodyPr/>
          <a:lstStyle/>
          <a:p>
            <a:r>
              <a:rPr lang="en-US" b="0" cap="none" dirty="0"/>
              <a:t>Module 2:</a:t>
            </a:r>
            <a:br>
              <a:rPr lang="en-US" cap="none" dirty="0"/>
            </a:br>
            <a:r>
              <a:rPr lang="en-US" cap="none" dirty="0"/>
              <a:t>Job Readiness Toolkit</a:t>
            </a:r>
          </a:p>
        </p:txBody>
      </p:sp>
    </p:spTree>
    <p:extLst>
      <p:ext uri="{BB962C8B-B14F-4D97-AF65-F5344CB8AC3E}">
        <p14:creationId xmlns:p14="http://schemas.microsoft.com/office/powerpoint/2010/main" val="390840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D169-2E82-4E99-849F-2F07803A6118}"/>
              </a:ext>
            </a:extLst>
          </p:cNvPr>
          <p:cNvSpPr>
            <a:spLocks noGrp="1"/>
          </p:cNvSpPr>
          <p:nvPr>
            <p:ph type="title"/>
          </p:nvPr>
        </p:nvSpPr>
        <p:spPr/>
        <p:txBody>
          <a:bodyPr/>
          <a:lstStyle/>
          <a:p>
            <a:r>
              <a:rPr lang="en-US" b="0" cap="none" dirty="0"/>
              <a:t>Similar but Different</a:t>
            </a:r>
          </a:p>
        </p:txBody>
      </p:sp>
    </p:spTree>
    <p:extLst>
      <p:ext uri="{BB962C8B-B14F-4D97-AF65-F5344CB8AC3E}">
        <p14:creationId xmlns:p14="http://schemas.microsoft.com/office/powerpoint/2010/main" val="345635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2CFB38-A62F-42D6-A932-87CCC110BC97}"/>
              </a:ext>
            </a:extLst>
          </p:cNvPr>
          <p:cNvSpPr/>
          <p:nvPr/>
        </p:nvSpPr>
        <p:spPr>
          <a:xfrm>
            <a:off x="7178040" y="6126480"/>
            <a:ext cx="1965960" cy="731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AE7B9A8-9C5C-4F9F-BFAF-D620D6CAD577}"/>
              </a:ext>
            </a:extLst>
          </p:cNvPr>
          <p:cNvPicPr>
            <a:picLocks noChangeAspect="1"/>
          </p:cNvPicPr>
          <p:nvPr/>
        </p:nvPicPr>
        <p:blipFill>
          <a:blip r:embed="rId3"/>
          <a:stretch>
            <a:fillRect/>
          </a:stretch>
        </p:blipFill>
        <p:spPr>
          <a:xfrm>
            <a:off x="0" y="366361"/>
            <a:ext cx="4532572" cy="6125277"/>
          </a:xfrm>
          <a:prstGeom prst="rect">
            <a:avLst/>
          </a:prstGeom>
          <a:effectLst>
            <a:outerShdw blurRad="50800" dist="38100" dir="2700000" algn="tl" rotWithShape="0">
              <a:prstClr val="black">
                <a:alpha val="40000"/>
              </a:prstClr>
            </a:outerShdw>
          </a:effectLst>
        </p:spPr>
      </p:pic>
      <p:sp>
        <p:nvSpPr>
          <p:cNvPr id="13" name="Rectangle 12"/>
          <p:cNvSpPr/>
          <p:nvPr/>
        </p:nvSpPr>
        <p:spPr>
          <a:xfrm>
            <a:off x="7835900" y="0"/>
            <a:ext cx="1308100" cy="165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1999" y="702774"/>
            <a:ext cx="4532661" cy="565167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4B70D18-4022-4731-AB76-B1D82A7FEC1D}"/>
              </a:ext>
            </a:extLst>
          </p:cNvPr>
          <p:cNvPicPr>
            <a:picLocks noChangeAspect="1"/>
          </p:cNvPicPr>
          <p:nvPr/>
        </p:nvPicPr>
        <p:blipFill>
          <a:blip r:embed="rId4"/>
          <a:stretch>
            <a:fillRect/>
          </a:stretch>
        </p:blipFill>
        <p:spPr>
          <a:xfrm>
            <a:off x="4769450" y="818350"/>
            <a:ext cx="4098331" cy="5441654"/>
          </a:xfrm>
          <a:prstGeom prst="rect">
            <a:avLst/>
          </a:prstGeom>
        </p:spPr>
      </p:pic>
      <p:sp>
        <p:nvSpPr>
          <p:cNvPr id="3" name="Rectangle 2">
            <a:extLst>
              <a:ext uri="{FF2B5EF4-FFF2-40B4-BE49-F238E27FC236}">
                <a16:creationId xmlns:a16="http://schemas.microsoft.com/office/drawing/2014/main" id="{D60F1F43-0FE3-40CE-9F32-5AA4BE9A0EC8}"/>
              </a:ext>
            </a:extLst>
          </p:cNvPr>
          <p:cNvSpPr/>
          <p:nvPr/>
        </p:nvSpPr>
        <p:spPr>
          <a:xfrm>
            <a:off x="4769450" y="818350"/>
            <a:ext cx="1387509" cy="1798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806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0AA69A-2BCF-4D9A-8A59-B29DCD5A14D5}"/>
              </a:ext>
            </a:extLst>
          </p:cNvPr>
          <p:cNvSpPr/>
          <p:nvPr/>
        </p:nvSpPr>
        <p:spPr>
          <a:xfrm>
            <a:off x="7178040" y="6126480"/>
            <a:ext cx="1965960" cy="731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D81BA57-D0DB-4D94-AEE2-4F79AC291A20}"/>
              </a:ext>
            </a:extLst>
          </p:cNvPr>
          <p:cNvPicPr>
            <a:picLocks noChangeAspect="1"/>
          </p:cNvPicPr>
          <p:nvPr/>
        </p:nvPicPr>
        <p:blipFill>
          <a:blip r:embed="rId3"/>
          <a:stretch>
            <a:fillRect/>
          </a:stretch>
        </p:blipFill>
        <p:spPr>
          <a:xfrm>
            <a:off x="-2479" y="250586"/>
            <a:ext cx="4535051" cy="6115346"/>
          </a:xfrm>
          <a:prstGeom prst="rect">
            <a:avLst/>
          </a:prstGeom>
          <a:effectLst>
            <a:outerShdw blurRad="50800" dist="38100" dir="2700000" algn="tl" rotWithShape="0">
              <a:prstClr val="black">
                <a:alpha val="40000"/>
              </a:prstClr>
            </a:outerShdw>
          </a:effectLst>
        </p:spPr>
      </p:pic>
      <p:sp>
        <p:nvSpPr>
          <p:cNvPr id="13" name="Rectangle 12"/>
          <p:cNvSpPr/>
          <p:nvPr/>
        </p:nvSpPr>
        <p:spPr>
          <a:xfrm>
            <a:off x="7835900" y="0"/>
            <a:ext cx="1308100" cy="165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4572000" y="482420"/>
            <a:ext cx="4532661" cy="565167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4B70D18-4022-4731-AB76-B1D82A7FEC1D}"/>
              </a:ext>
            </a:extLst>
          </p:cNvPr>
          <p:cNvPicPr>
            <a:picLocks noChangeAspect="1"/>
          </p:cNvPicPr>
          <p:nvPr/>
        </p:nvPicPr>
        <p:blipFill>
          <a:blip r:embed="rId4"/>
          <a:stretch>
            <a:fillRect/>
          </a:stretch>
        </p:blipFill>
        <p:spPr>
          <a:xfrm>
            <a:off x="4769451" y="597996"/>
            <a:ext cx="4098331" cy="5441654"/>
          </a:xfrm>
          <a:prstGeom prst="rect">
            <a:avLst/>
          </a:prstGeom>
        </p:spPr>
      </p:pic>
      <p:sp>
        <p:nvSpPr>
          <p:cNvPr id="3" name="Rectangle 2">
            <a:extLst>
              <a:ext uri="{FF2B5EF4-FFF2-40B4-BE49-F238E27FC236}">
                <a16:creationId xmlns:a16="http://schemas.microsoft.com/office/drawing/2014/main" id="{379BD878-936B-41CB-9C69-48945A518E9B}"/>
              </a:ext>
            </a:extLst>
          </p:cNvPr>
          <p:cNvSpPr/>
          <p:nvPr/>
        </p:nvSpPr>
        <p:spPr>
          <a:xfrm>
            <a:off x="4769450" y="818350"/>
            <a:ext cx="1387509" cy="1798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402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BF75-D6EF-44DB-BC35-5D94C5F8728E}"/>
              </a:ext>
            </a:extLst>
          </p:cNvPr>
          <p:cNvSpPr>
            <a:spLocks noGrp="1"/>
          </p:cNvSpPr>
          <p:nvPr>
            <p:ph type="title"/>
          </p:nvPr>
        </p:nvSpPr>
        <p:spPr>
          <a:xfrm>
            <a:off x="457200" y="38100"/>
            <a:ext cx="7543800" cy="914400"/>
          </a:xfrm>
        </p:spPr>
        <p:txBody>
          <a:bodyPr/>
          <a:lstStyle/>
          <a:p>
            <a:r>
              <a:rPr lang="en-US" dirty="0"/>
              <a:t>Similar but Different</a:t>
            </a:r>
          </a:p>
        </p:txBody>
      </p:sp>
      <p:graphicFrame>
        <p:nvGraphicFramePr>
          <p:cNvPr id="3" name="Content Placeholder 9">
            <a:extLst>
              <a:ext uri="{FF2B5EF4-FFF2-40B4-BE49-F238E27FC236}">
                <a16:creationId xmlns:a16="http://schemas.microsoft.com/office/drawing/2014/main" id="{02FD46E4-6206-42DC-B701-A0D26353493D}"/>
              </a:ext>
            </a:extLst>
          </p:cNvPr>
          <p:cNvGraphicFramePr>
            <a:graphicFrameLocks/>
          </p:cNvGraphicFramePr>
          <p:nvPr>
            <p:extLst>
              <p:ext uri="{D42A27DB-BD31-4B8C-83A1-F6EECF244321}">
                <p14:modId xmlns:p14="http://schemas.microsoft.com/office/powerpoint/2010/main" val="2348487901"/>
              </p:ext>
            </p:extLst>
          </p:nvPr>
        </p:nvGraphicFramePr>
        <p:xfrm>
          <a:off x="1143000" y="1389150"/>
          <a:ext cx="6858000" cy="4710319"/>
        </p:xfrm>
        <a:graphic>
          <a:graphicData uri="http://schemas.openxmlformats.org/drawingml/2006/table">
            <a:tbl>
              <a:tblPr firstRow="1" firstCol="1" bandRow="1"/>
              <a:tblGrid>
                <a:gridCol w="2286000">
                  <a:extLst>
                    <a:ext uri="{9D8B030D-6E8A-4147-A177-3AD203B41FA5}">
                      <a16:colId xmlns:a16="http://schemas.microsoft.com/office/drawing/2014/main" val="1426945267"/>
                    </a:ext>
                  </a:extLst>
                </a:gridCol>
                <a:gridCol w="2286000">
                  <a:extLst>
                    <a:ext uri="{9D8B030D-6E8A-4147-A177-3AD203B41FA5}">
                      <a16:colId xmlns:a16="http://schemas.microsoft.com/office/drawing/2014/main" val="8698592"/>
                    </a:ext>
                  </a:extLst>
                </a:gridCol>
                <a:gridCol w="2286000">
                  <a:extLst>
                    <a:ext uri="{9D8B030D-6E8A-4147-A177-3AD203B41FA5}">
                      <a16:colId xmlns:a16="http://schemas.microsoft.com/office/drawing/2014/main" val="4252910916"/>
                    </a:ext>
                  </a:extLst>
                </a:gridCol>
              </a:tblGrid>
              <a:tr h="431363">
                <a:tc>
                  <a:txBody>
                    <a:bodyPr/>
                    <a:lstStyle/>
                    <a:p>
                      <a:pPr marL="0" marR="0" algn="ctr">
                        <a:lnSpc>
                          <a:spcPct val="107000"/>
                        </a:lnSpc>
                        <a:spcBef>
                          <a:spcPts val="0"/>
                        </a:spcBef>
                        <a:spcAft>
                          <a:spcPts val="0"/>
                        </a:spcAft>
                      </a:pPr>
                      <a:r>
                        <a:rPr lang="en-US" sz="18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APPLICATIONS </a:t>
                      </a:r>
                    </a:p>
                  </a:txBody>
                  <a:tcPr marL="54769" marR="54769" marT="47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2D4"/>
                    </a:solidFill>
                  </a:tcPr>
                </a:tc>
                <a:tc>
                  <a:txBody>
                    <a:bodyPr/>
                    <a:lstStyle/>
                    <a:p>
                      <a:pPr marL="0" marR="0" algn="ctr">
                        <a:lnSpc>
                          <a:spcPct val="107000"/>
                        </a:lnSpc>
                        <a:spcBef>
                          <a:spcPts val="0"/>
                        </a:spcBef>
                        <a:spcAft>
                          <a:spcPts val="0"/>
                        </a:spcAft>
                      </a:pPr>
                      <a:r>
                        <a:rPr lang="en-US" sz="18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RESUMES </a:t>
                      </a:r>
                    </a:p>
                  </a:txBody>
                  <a:tcPr marL="54769" marR="54769" marT="47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2D4"/>
                    </a:solidFill>
                  </a:tcPr>
                </a:tc>
                <a:tc>
                  <a:txBody>
                    <a:bodyPr/>
                    <a:lstStyle/>
                    <a:p>
                      <a:pPr marL="0" marR="0" algn="ctr">
                        <a:lnSpc>
                          <a:spcPct val="107000"/>
                        </a:lnSpc>
                        <a:spcBef>
                          <a:spcPts val="0"/>
                        </a:spcBef>
                        <a:spcAft>
                          <a:spcPts val="0"/>
                        </a:spcAft>
                      </a:pPr>
                      <a:r>
                        <a:rPr lang="en-US" sz="1800" b="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BOTH </a:t>
                      </a:r>
                    </a:p>
                  </a:txBody>
                  <a:tcPr marL="54769" marR="54769" marT="47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1D2D4"/>
                    </a:solidFill>
                  </a:tcPr>
                </a:tc>
                <a:extLst>
                  <a:ext uri="{0D108BD9-81ED-4DB2-BD59-A6C34878D82A}">
                    <a16:rowId xmlns:a16="http://schemas.microsoft.com/office/drawing/2014/main" val="251008900"/>
                  </a:ext>
                </a:extLst>
              </a:tr>
              <a:tr h="748754">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Social Security #</a:t>
                      </a:r>
                    </a:p>
                  </a:txBody>
                  <a:tcPr marL="54769" marR="54769" marT="4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Summary</a:t>
                      </a:r>
                    </a:p>
                  </a:txBody>
                  <a:tcPr marL="54769" marR="54769" marT="47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Name, </a:t>
                      </a:r>
                    </a:p>
                    <a:p>
                      <a:pPr marL="0" marR="0" algn="ctr">
                        <a:lnSpc>
                          <a:spcPct val="107000"/>
                        </a:lnSpc>
                        <a:spcBef>
                          <a:spcPts val="0"/>
                        </a:spcBef>
                        <a:spcAft>
                          <a:spcPts val="0"/>
                        </a:spcAft>
                      </a:pPr>
                      <a:r>
                        <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Contact Information</a:t>
                      </a:r>
                    </a:p>
                  </a:txBody>
                  <a:tcPr marL="54769" marR="54769" marT="4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2995263"/>
                  </a:ext>
                </a:extLst>
              </a:tr>
              <a:tr h="748754">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Salary History</a:t>
                      </a:r>
                    </a:p>
                  </a:txBody>
                  <a:tcPr marL="54769" marR="54769" marT="47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Honors /</a:t>
                      </a:r>
                    </a:p>
                    <a:p>
                      <a:pPr marL="0" marR="0" algn="ctr">
                        <a:lnSpc>
                          <a:spcPct val="107000"/>
                        </a:lnSpc>
                        <a:spcBef>
                          <a:spcPts val="0"/>
                        </a:spcBef>
                        <a:spcAft>
                          <a:spcPts val="0"/>
                        </a:spcAft>
                      </a:pPr>
                      <a:r>
                        <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Achievements</a:t>
                      </a:r>
                    </a:p>
                  </a:txBody>
                  <a:tcPr marL="54769" marR="54769" marT="47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Work</a:t>
                      </a:r>
                      <a:r>
                        <a:rPr lang="en-US" sz="1800" baseline="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History</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4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1738302"/>
                  </a:ext>
                </a:extLst>
              </a:tr>
              <a:tr h="466344">
                <a:tc>
                  <a:txBody>
                    <a:bodyPr/>
                    <a:lstStyle/>
                    <a:p>
                      <a:pPr marL="0" marR="0" algn="ctr">
                        <a:lnSpc>
                          <a:spcPct val="107000"/>
                        </a:lnSpc>
                        <a:spcBef>
                          <a:spcPts val="0"/>
                        </a:spcBef>
                        <a:spcAft>
                          <a:spcPts val="0"/>
                        </a:spcAft>
                      </a:pPr>
                      <a:r>
                        <a:rPr lang="en-US" sz="18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References</a:t>
                      </a:r>
                    </a:p>
                  </a:txBody>
                  <a:tcPr marL="54769" marR="54769" marT="4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Volunteer</a:t>
                      </a:r>
                    </a:p>
                  </a:txBody>
                  <a:tcPr marL="54769" marR="54769" marT="476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Education</a:t>
                      </a:r>
                      <a:r>
                        <a:rPr lang="en-US" sz="1800" baseline="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 / Certifications</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47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213536"/>
                  </a:ext>
                </a:extLst>
              </a:tr>
              <a:tr h="470364">
                <a:tc>
                  <a:txBody>
                    <a:bodyPr/>
                    <a:lstStyle/>
                    <a:p>
                      <a:pPr marL="0" marR="0" algn="ctr">
                        <a:lnSpc>
                          <a:spcPct val="107000"/>
                        </a:lnSpc>
                        <a:spcBef>
                          <a:spcPts val="0"/>
                        </a:spcBef>
                        <a:spcAft>
                          <a:spcPts val="0"/>
                        </a:spcAft>
                      </a:pPr>
                      <a:r>
                        <a:rPr lang="en-US" sz="18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Ethnicity (optional)</a:t>
                      </a:r>
                    </a:p>
                  </a:txBody>
                  <a:tcPr marL="54769" marR="54769" marT="47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8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47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Military</a:t>
                      </a:r>
                    </a:p>
                  </a:txBody>
                  <a:tcPr marL="54769" marR="54769" marT="47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343644"/>
                  </a:ext>
                </a:extLst>
              </a:tr>
              <a:tr h="470364">
                <a:tc>
                  <a:txBody>
                    <a:bodyPr/>
                    <a:lstStyle/>
                    <a:p>
                      <a:pPr marL="0" marR="0" algn="ctr">
                        <a:lnSpc>
                          <a:spcPct val="107000"/>
                        </a:lnSpc>
                        <a:spcBef>
                          <a:spcPts val="0"/>
                        </a:spcBef>
                        <a:spcAft>
                          <a:spcPts val="0"/>
                        </a:spcAft>
                      </a:pPr>
                      <a:r>
                        <a:rPr lang="en-US" sz="18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Sex (optional)</a:t>
                      </a:r>
                    </a:p>
                  </a:txBody>
                  <a:tcPr marL="54769" marR="54769" marT="47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8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47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47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883105"/>
                  </a:ext>
                </a:extLst>
              </a:tr>
              <a:tr h="470364">
                <a:tc>
                  <a:txBody>
                    <a:bodyPr/>
                    <a:lstStyle/>
                    <a:p>
                      <a:pPr marL="0" marR="0" algn="ctr">
                        <a:lnSpc>
                          <a:spcPct val="107000"/>
                        </a:lnSpc>
                        <a:spcBef>
                          <a:spcPts val="0"/>
                        </a:spcBef>
                        <a:spcAft>
                          <a:spcPts val="0"/>
                        </a:spcAft>
                      </a:pPr>
                      <a:r>
                        <a:rPr lang="en-US" sz="18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Criminal History</a:t>
                      </a:r>
                    </a:p>
                  </a:txBody>
                  <a:tcPr marL="54769" marR="54769" marT="47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8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47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47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6785054"/>
                  </a:ext>
                </a:extLst>
              </a:tr>
              <a:tr h="748754">
                <a:tc>
                  <a:txBody>
                    <a:bodyPr/>
                    <a:lstStyle/>
                    <a:p>
                      <a:pPr marL="0" marR="0" algn="ctr">
                        <a:lnSpc>
                          <a:spcPct val="107000"/>
                        </a:lnSpc>
                        <a:spcBef>
                          <a:spcPts val="0"/>
                        </a:spcBef>
                        <a:spcAft>
                          <a:spcPts val="0"/>
                        </a:spcAft>
                      </a:pPr>
                      <a:endParaRPr lang="en-US" sz="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Employer Phone #s</a:t>
                      </a:r>
                    </a:p>
                  </a:txBody>
                  <a:tcPr marL="54769" marR="54769" marT="47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8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47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4769" marR="54769" marT="476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275457"/>
                  </a:ext>
                </a:extLst>
              </a:tr>
            </a:tbl>
          </a:graphicData>
        </a:graphic>
      </p:graphicFrame>
    </p:spTree>
    <p:extLst>
      <p:ext uri="{BB962C8B-B14F-4D97-AF65-F5344CB8AC3E}">
        <p14:creationId xmlns:p14="http://schemas.microsoft.com/office/powerpoint/2010/main" val="3938285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D169-2E82-4E99-849F-2F07803A6118}"/>
              </a:ext>
            </a:extLst>
          </p:cNvPr>
          <p:cNvSpPr>
            <a:spLocks noGrp="1"/>
          </p:cNvSpPr>
          <p:nvPr>
            <p:ph type="title"/>
          </p:nvPr>
        </p:nvSpPr>
        <p:spPr/>
        <p:txBody>
          <a:bodyPr/>
          <a:lstStyle/>
          <a:p>
            <a:r>
              <a:rPr lang="en-US" b="0" cap="none" dirty="0"/>
              <a:t>Flash Resumes</a:t>
            </a:r>
          </a:p>
        </p:txBody>
      </p:sp>
    </p:spTree>
    <p:extLst>
      <p:ext uri="{BB962C8B-B14F-4D97-AF65-F5344CB8AC3E}">
        <p14:creationId xmlns:p14="http://schemas.microsoft.com/office/powerpoint/2010/main" val="2560738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7F7B7-DFAF-4504-8606-0C3400478165}"/>
              </a:ext>
            </a:extLst>
          </p:cNvPr>
          <p:cNvSpPr>
            <a:spLocks noGrp="1"/>
          </p:cNvSpPr>
          <p:nvPr>
            <p:ph type="title"/>
          </p:nvPr>
        </p:nvSpPr>
        <p:spPr/>
        <p:txBody>
          <a:bodyPr/>
          <a:lstStyle/>
          <a:p>
            <a:r>
              <a:rPr lang="en-US" dirty="0"/>
              <a:t>Example Job</a:t>
            </a:r>
          </a:p>
        </p:txBody>
      </p:sp>
      <p:sp>
        <p:nvSpPr>
          <p:cNvPr id="5" name="TextBox 4">
            <a:extLst>
              <a:ext uri="{FF2B5EF4-FFF2-40B4-BE49-F238E27FC236}">
                <a16:creationId xmlns:a16="http://schemas.microsoft.com/office/drawing/2014/main" id="{92EB4F33-3B21-416F-B755-69B1BD1330C2}"/>
              </a:ext>
            </a:extLst>
          </p:cNvPr>
          <p:cNvSpPr txBox="1"/>
          <p:nvPr/>
        </p:nvSpPr>
        <p:spPr>
          <a:xfrm>
            <a:off x="457198" y="1527934"/>
            <a:ext cx="7986161" cy="1287532"/>
          </a:xfrm>
          <a:prstGeom prst="rect">
            <a:avLst/>
          </a:prstGeom>
          <a:noFill/>
        </p:spPr>
        <p:txBody>
          <a:bodyPr wrap="none" rtlCol="0">
            <a:spAutoFit/>
          </a:bodyPr>
          <a:lstStyle/>
          <a:p>
            <a:pPr>
              <a:lnSpc>
                <a:spcPct val="150000"/>
              </a:lnSpc>
            </a:pPr>
            <a:r>
              <a:rPr lang="en-US" b="1" dirty="0">
                <a:solidFill>
                  <a:schemeClr val="tx1">
                    <a:lumMod val="75000"/>
                    <a:lumOff val="25000"/>
                  </a:schemeClr>
                </a:solidFill>
              </a:rPr>
              <a:t>Administrative Assistant</a:t>
            </a:r>
          </a:p>
          <a:p>
            <a:pPr>
              <a:lnSpc>
                <a:spcPct val="150000"/>
              </a:lnSpc>
            </a:pPr>
            <a:r>
              <a:rPr lang="en-US" b="1" dirty="0">
                <a:solidFill>
                  <a:schemeClr val="tx1">
                    <a:lumMod val="75000"/>
                    <a:lumOff val="25000"/>
                  </a:schemeClr>
                </a:solidFill>
              </a:rPr>
              <a:t>Location</a:t>
            </a:r>
            <a:r>
              <a:rPr lang="en-US" dirty="0">
                <a:solidFill>
                  <a:schemeClr val="tx1">
                    <a:lumMod val="75000"/>
                    <a:lumOff val="25000"/>
                  </a:schemeClr>
                </a:solidFill>
              </a:rPr>
              <a:t>: Pearland, TX 77584</a:t>
            </a:r>
          </a:p>
          <a:p>
            <a:pPr>
              <a:lnSpc>
                <a:spcPct val="150000"/>
              </a:lnSpc>
            </a:pPr>
            <a:r>
              <a:rPr lang="en-US" b="1" dirty="0">
                <a:solidFill>
                  <a:schemeClr val="tx1">
                    <a:lumMod val="75000"/>
                    <a:lumOff val="25000"/>
                  </a:schemeClr>
                </a:solidFill>
              </a:rPr>
              <a:t>Requirements</a:t>
            </a:r>
            <a:r>
              <a:rPr lang="en-US" dirty="0">
                <a:solidFill>
                  <a:schemeClr val="tx1">
                    <a:lumMod val="75000"/>
                    <a:lumOff val="25000"/>
                  </a:schemeClr>
                </a:solidFill>
              </a:rPr>
              <a:t>: 1-2 years experience in office environment. Microsoft Office.</a:t>
            </a:r>
          </a:p>
        </p:txBody>
      </p:sp>
      <p:sp>
        <p:nvSpPr>
          <p:cNvPr id="6" name="TextBox 5">
            <a:extLst>
              <a:ext uri="{FF2B5EF4-FFF2-40B4-BE49-F238E27FC236}">
                <a16:creationId xmlns:a16="http://schemas.microsoft.com/office/drawing/2014/main" id="{C11022D5-E382-4345-ACB5-E873D7AACB52}"/>
              </a:ext>
            </a:extLst>
          </p:cNvPr>
          <p:cNvSpPr txBox="1"/>
          <p:nvPr/>
        </p:nvSpPr>
        <p:spPr>
          <a:xfrm>
            <a:off x="457198" y="3004457"/>
            <a:ext cx="8213273" cy="2949525"/>
          </a:xfrm>
          <a:prstGeom prst="rect">
            <a:avLst/>
          </a:prstGeom>
          <a:noFill/>
        </p:spPr>
        <p:txBody>
          <a:bodyPr wrap="square" rtlCol="0">
            <a:spAutoFit/>
          </a:bodyPr>
          <a:lstStyle/>
          <a:p>
            <a:pPr>
              <a:lnSpc>
                <a:spcPct val="150000"/>
              </a:lnSpc>
            </a:pPr>
            <a:r>
              <a:rPr lang="en-US" b="1" dirty="0">
                <a:solidFill>
                  <a:schemeClr val="tx1">
                    <a:lumMod val="75000"/>
                    <a:lumOff val="25000"/>
                  </a:schemeClr>
                </a:solidFill>
              </a:rPr>
              <a:t>Summary</a:t>
            </a:r>
          </a:p>
          <a:p>
            <a:pPr marL="285750" indent="-285750">
              <a:lnSpc>
                <a:spcPct val="150000"/>
              </a:lnSpc>
              <a:buFont typeface="Arial" panose="020B0604020202020204" pitchFamily="34" charset="0"/>
              <a:buChar char="•"/>
            </a:pPr>
            <a:r>
              <a:rPr lang="en-US" dirty="0">
                <a:solidFill>
                  <a:schemeClr val="tx1">
                    <a:lumMod val="75000"/>
                    <a:lumOff val="25000"/>
                  </a:schemeClr>
                </a:solidFill>
              </a:rPr>
              <a:t>Ensure company commitments, goals, objectives are on track</a:t>
            </a:r>
          </a:p>
          <a:p>
            <a:pPr marL="285750" indent="-285750">
              <a:lnSpc>
                <a:spcPct val="150000"/>
              </a:lnSpc>
              <a:buFont typeface="Arial" panose="020B0604020202020204" pitchFamily="34" charset="0"/>
              <a:buChar char="•"/>
            </a:pPr>
            <a:r>
              <a:rPr lang="en-US" dirty="0">
                <a:solidFill>
                  <a:schemeClr val="tx1">
                    <a:lumMod val="75000"/>
                    <a:lumOff val="25000"/>
                  </a:schemeClr>
                </a:solidFill>
              </a:rPr>
              <a:t>Coordinate, schedule meetings for Managing Partners</a:t>
            </a:r>
          </a:p>
          <a:p>
            <a:pPr marL="285750" indent="-285750">
              <a:lnSpc>
                <a:spcPct val="150000"/>
              </a:lnSpc>
              <a:buFont typeface="Arial" panose="020B0604020202020204" pitchFamily="34" charset="0"/>
              <a:buChar char="•"/>
            </a:pPr>
            <a:r>
              <a:rPr lang="en-US" dirty="0">
                <a:solidFill>
                  <a:schemeClr val="tx1">
                    <a:lumMod val="75000"/>
                    <a:lumOff val="25000"/>
                  </a:schemeClr>
                </a:solidFill>
              </a:rPr>
              <a:t>Attend meetings: take notes, track progress of action items, provide updates</a:t>
            </a:r>
          </a:p>
          <a:p>
            <a:pPr marL="285750" indent="-285750">
              <a:lnSpc>
                <a:spcPct val="150000"/>
              </a:lnSpc>
              <a:buFont typeface="Arial" panose="020B0604020202020204" pitchFamily="34" charset="0"/>
              <a:buChar char="•"/>
            </a:pPr>
            <a:r>
              <a:rPr lang="en-US" dirty="0">
                <a:solidFill>
                  <a:schemeClr val="tx1">
                    <a:lumMod val="75000"/>
                    <a:lumOff val="25000"/>
                  </a:schemeClr>
                </a:solidFill>
              </a:rPr>
              <a:t>Review proposals, client documents</a:t>
            </a:r>
          </a:p>
          <a:p>
            <a:pPr marL="285750" indent="-285750">
              <a:lnSpc>
                <a:spcPct val="150000"/>
              </a:lnSpc>
              <a:buFont typeface="Arial" panose="020B0604020202020204" pitchFamily="34" charset="0"/>
              <a:buChar char="•"/>
            </a:pPr>
            <a:r>
              <a:rPr lang="en-US" dirty="0">
                <a:solidFill>
                  <a:schemeClr val="tx1">
                    <a:lumMod val="75000"/>
                    <a:lumOff val="25000"/>
                  </a:schemeClr>
                </a:solidFill>
              </a:rPr>
              <a:t>Provide feedback, draft presentations, conduct research</a:t>
            </a:r>
          </a:p>
          <a:p>
            <a:pPr marL="285750" indent="-285750">
              <a:lnSpc>
                <a:spcPct val="150000"/>
              </a:lnSpc>
              <a:buFont typeface="Arial" panose="020B0604020202020204" pitchFamily="34" charset="0"/>
              <a:buChar char="•"/>
            </a:pPr>
            <a:r>
              <a:rPr lang="en-US" dirty="0">
                <a:solidFill>
                  <a:schemeClr val="tx1">
                    <a:lumMod val="75000"/>
                    <a:lumOff val="25000"/>
                  </a:schemeClr>
                </a:solidFill>
              </a:rPr>
              <a:t>Manage expense reports, invoices; follow up - clients, vendors</a:t>
            </a:r>
          </a:p>
        </p:txBody>
      </p:sp>
      <p:sp>
        <p:nvSpPr>
          <p:cNvPr id="10" name="TextBox 9">
            <a:extLst>
              <a:ext uri="{FF2B5EF4-FFF2-40B4-BE49-F238E27FC236}">
                <a16:creationId xmlns:a16="http://schemas.microsoft.com/office/drawing/2014/main" id="{B47E79D3-BA58-4F93-B4FF-10A92F82A8EB}"/>
              </a:ext>
            </a:extLst>
          </p:cNvPr>
          <p:cNvSpPr txBox="1"/>
          <p:nvPr/>
        </p:nvSpPr>
        <p:spPr>
          <a:xfrm>
            <a:off x="4572000" y="588016"/>
            <a:ext cx="2991286" cy="750927"/>
          </a:xfrm>
          <a:prstGeom prst="star8">
            <a:avLst/>
          </a:prstGeom>
          <a:noFill/>
          <a:ln w="28575">
            <a:solidFill>
              <a:srgbClr val="FFC000"/>
            </a:solidFill>
          </a:ln>
        </p:spPr>
        <p:txBody>
          <a:bodyPr wrap="none" rtlCol="0">
            <a:spAutoFit/>
          </a:bodyPr>
          <a:lstStyle/>
          <a:p>
            <a:r>
              <a:rPr lang="en-US" sz="2800" dirty="0">
                <a:solidFill>
                  <a:schemeClr val="tx2"/>
                </a:solidFill>
              </a:rPr>
              <a:t>Customized</a:t>
            </a:r>
          </a:p>
        </p:txBody>
      </p:sp>
    </p:spTree>
    <p:extLst>
      <p:ext uri="{BB962C8B-B14F-4D97-AF65-F5344CB8AC3E}">
        <p14:creationId xmlns:p14="http://schemas.microsoft.com/office/powerpoint/2010/main" val="3602313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CE6686-36F9-41A8-AB1A-31AE798A17FD}"/>
              </a:ext>
            </a:extLst>
          </p:cNvPr>
          <p:cNvSpPr/>
          <p:nvPr/>
        </p:nvSpPr>
        <p:spPr>
          <a:xfrm>
            <a:off x="7178040" y="6126480"/>
            <a:ext cx="1965960" cy="731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Box 10"/>
          <p:cNvSpPr txBox="1"/>
          <p:nvPr/>
        </p:nvSpPr>
        <p:spPr>
          <a:xfrm>
            <a:off x="738187" y="723900"/>
            <a:ext cx="3679422" cy="4708981"/>
          </a:xfrm>
          <a:prstGeom prst="rect">
            <a:avLst/>
          </a:prstGeom>
          <a:noFill/>
          <a:ln>
            <a:solidFill>
              <a:schemeClr val="tx1">
                <a:lumMod val="75000"/>
                <a:lumOff val="2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Kathy Guessing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P.O. Box 111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Houston, Texas 77777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(555) 123-1155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keepinguguessing@hotmail.com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Arial" panose="020B0604020202020204"/>
                <a:ea typeface="+mn-ea"/>
                <a:cs typeface="+mn-cs"/>
              </a:rPr>
              <a:t>Administrative Skills</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Computer Skills: Microsoft Word, Excel, PowerPoint, Internet Explorer, typing 55 wpm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Office Skills: Customer service, answering phones, faxing, copying, filing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Additional Skills: Money handling, order processing, timesheets, bank deposits, payroll processing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Arial" panose="020B0604020202020204"/>
                <a:ea typeface="+mn-ea"/>
                <a:cs typeface="+mn-cs"/>
              </a:rPr>
              <a:t>Work History</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Assistant Manager, Creative Detailing, 10-16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Owner, Guessing, Inc., 03-10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Customer Service, 4B’s, 00-03</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Arial" panose="020B0604020202020204"/>
                <a:ea typeface="+mn-ea"/>
                <a:cs typeface="+mn-cs"/>
              </a:rPr>
              <a:t>Education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Walton University, BSBA</a:t>
            </a:r>
          </a:p>
        </p:txBody>
      </p:sp>
      <p:pic>
        <p:nvPicPr>
          <p:cNvPr id="4" name="Picture 3">
            <a:extLst>
              <a:ext uri="{FF2B5EF4-FFF2-40B4-BE49-F238E27FC236}">
                <a16:creationId xmlns:a16="http://schemas.microsoft.com/office/drawing/2014/main" id="{91939128-2997-4A17-993F-EB3A4F2DA983}"/>
              </a:ext>
            </a:extLst>
          </p:cNvPr>
          <p:cNvPicPr>
            <a:picLocks noChangeAspect="1"/>
          </p:cNvPicPr>
          <p:nvPr/>
        </p:nvPicPr>
        <p:blipFill>
          <a:blip r:embed="rId3"/>
          <a:srcRect/>
          <a:stretch/>
        </p:blipFill>
        <p:spPr>
          <a:xfrm>
            <a:off x="4726392" y="3490713"/>
            <a:ext cx="4209789" cy="31573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3481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2FFA04-2556-43EB-A4CE-AEEC89B9A0A1}"/>
              </a:ext>
            </a:extLst>
          </p:cNvPr>
          <p:cNvSpPr/>
          <p:nvPr/>
        </p:nvSpPr>
        <p:spPr>
          <a:xfrm>
            <a:off x="7178040" y="6126480"/>
            <a:ext cx="1965960" cy="731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Box 3"/>
          <p:cNvSpPr txBox="1"/>
          <p:nvPr/>
        </p:nvSpPr>
        <p:spPr>
          <a:xfrm>
            <a:off x="92365" y="83128"/>
            <a:ext cx="7743825" cy="60016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JAMES JARVIS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1234 Estelle, Houston, TX 77777 * 832.123.5432 </a:t>
            </a:r>
            <a:r>
              <a:rPr kumimoji="0" lang="en-US" sz="1200" b="0" i="0" u="none" strike="noStrike" kern="1200" cap="none" spc="0" normalizeH="0" baseline="0" noProof="0" dirty="0">
                <a:ln>
                  <a:noFill/>
                </a:ln>
                <a:solidFill>
                  <a:srgbClr val="000000"/>
                </a:solidFill>
                <a:effectLst/>
                <a:uLnTx/>
                <a:uFillTx/>
                <a:latin typeface="Arial"/>
                <a:ea typeface="+mn-ea"/>
                <a:cs typeface="Arial"/>
              </a:rPr>
              <a:t>• james.jarvis@ggmail.com • linkedin.com/in/</a:t>
            </a:r>
            <a:r>
              <a:rPr kumimoji="0" lang="en-US" sz="1200" b="0" i="0" u="none" strike="noStrike" kern="1200" cap="none" spc="0" normalizeH="0" baseline="0" noProof="0" dirty="0" err="1">
                <a:ln>
                  <a:noFill/>
                </a:ln>
                <a:solidFill>
                  <a:srgbClr val="000000"/>
                </a:solidFill>
                <a:effectLst/>
                <a:uLnTx/>
                <a:uFillTx/>
                <a:latin typeface="Arial"/>
                <a:ea typeface="+mn-ea"/>
                <a:cs typeface="Arial"/>
              </a:rPr>
              <a:t>jamesjarvis</a:t>
            </a: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a:rPr>
              <a:t>ACCOUNTANT, JOB POSTING #45342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College student with 2+ years experience in customer service. Member of Student Government Association and volunteer for Habitat for Humanity. Currently works on individual projects and in team environments. Understands tax, managerial, state/federal compliance and Generally Accepted Accounting Principles (GAAP). Looking to use knowledge of accounting principles to impact the bottom line at ABC Corp.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Arial"/>
              </a:rPr>
              <a:t>EMPLOYMENT EXPERIENCE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tab pos="7543800" algn="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Resident Assistant 	January 2016 – Present</a:t>
            </a:r>
          </a:p>
          <a:p>
            <a:pPr marL="0" marR="0" lvl="0" indent="0" algn="l" defTabSz="457200" rtl="0" eaLnBrk="1" fontAlgn="auto" latinLnBrk="0" hangingPunct="1">
              <a:lnSpc>
                <a:spcPct val="100000"/>
              </a:lnSpc>
              <a:spcBef>
                <a:spcPts val="0"/>
              </a:spcBef>
              <a:spcAft>
                <a:spcPts val="0"/>
              </a:spcAft>
              <a:buClrTx/>
              <a:buSzTx/>
              <a:buFontTx/>
              <a:buNone/>
              <a:tabLst>
                <a:tab pos="7543800" algn="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Calhoun Lofts	Houston, Texas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Conducts room visits in a 500 unit complex</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Checks inventory on supplies and equipment for office usage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Presents to audiences of 15-30 staff employees and residents on new safety policies and procedures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Uses Calhoun Loft’s specific software to balance all Request for Proposals valuing of $1000+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457200" rtl="0" eaLnBrk="1" fontAlgn="auto" latinLnBrk="0" hangingPunct="1">
              <a:lnSpc>
                <a:spcPct val="100000"/>
              </a:lnSpc>
              <a:spcBef>
                <a:spcPts val="0"/>
              </a:spcBef>
              <a:spcAft>
                <a:spcPts val="0"/>
              </a:spcAft>
              <a:buClrTx/>
              <a:buSzTx/>
              <a:buFontTx/>
              <a:buNone/>
              <a:tabLst>
                <a:tab pos="7543800" algn="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Sales Associate	July 2014 – December 2015</a:t>
            </a:r>
          </a:p>
          <a:p>
            <a:pPr marL="0" marR="0" lvl="0" indent="0" algn="l" defTabSz="457200" rtl="0" eaLnBrk="1" fontAlgn="auto" latinLnBrk="0" hangingPunct="1">
              <a:lnSpc>
                <a:spcPct val="100000"/>
              </a:lnSpc>
              <a:spcBef>
                <a:spcPts val="0"/>
              </a:spcBef>
              <a:spcAft>
                <a:spcPts val="0"/>
              </a:spcAft>
              <a:buClrTx/>
              <a:buSzTx/>
              <a:buFontTx/>
              <a:buNone/>
              <a:tabLst>
                <a:tab pos="7543800" algn="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a:rPr>
              <a:t>Target	Spring, Texas</a:t>
            </a:r>
          </a:p>
          <a:p>
            <a:pPr marL="0" marR="0" lvl="0" indent="0" algn="l" defTabSz="457200" rtl="0" eaLnBrk="1" fontAlgn="auto" latinLnBrk="0" hangingPunct="1">
              <a:lnSpc>
                <a:spcPct val="100000"/>
              </a:lnSpc>
              <a:spcBef>
                <a:spcPts val="0"/>
              </a:spcBef>
              <a:spcAft>
                <a:spcPts val="0"/>
              </a:spcAft>
              <a:buClrTx/>
              <a:buSzTx/>
              <a:buFontTx/>
              <a:buNone/>
              <a:tabLst>
                <a:tab pos="7543800" algn="r"/>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Used QuickBooks Point of Sale system to balance deposits of $3000+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    at day of business end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Audited store inventory of various departments to report lost items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Ran reports to assure management was meeting weekly sales targets of 80%</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EDUCATIONAL BACKGROUND</a:t>
            </a:r>
          </a:p>
          <a:p>
            <a:pPr marL="0" marR="0" lvl="0" indent="0" algn="l" defTabSz="457200" rtl="0" eaLnBrk="1" fontAlgn="auto" latinLnBrk="0" hangingPunct="1">
              <a:lnSpc>
                <a:spcPct val="100000"/>
              </a:lnSpc>
              <a:spcBef>
                <a:spcPts val="0"/>
              </a:spcBef>
              <a:spcAft>
                <a:spcPts val="0"/>
              </a:spcAft>
              <a:buClrTx/>
              <a:buSzTx/>
              <a:buFontTx/>
              <a:buNone/>
              <a:tabLst>
                <a:tab pos="7543800" algn="r"/>
              </a:tabLst>
              <a:defRPr/>
            </a:pP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tab pos="7543800" algn="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University of Houston, January 2015 – August 2018</a:t>
            </a:r>
          </a:p>
          <a:p>
            <a:pPr marL="0" marR="0" lvl="0" indent="0" algn="l" defTabSz="457200" rtl="0" eaLnBrk="1" fontAlgn="auto" latinLnBrk="0" hangingPunct="1">
              <a:lnSpc>
                <a:spcPct val="100000"/>
              </a:lnSpc>
              <a:spcBef>
                <a:spcPts val="0"/>
              </a:spcBef>
              <a:spcAft>
                <a:spcPts val="0"/>
              </a:spcAft>
              <a:buClrTx/>
              <a:buSzTx/>
              <a:buFontTx/>
              <a:buNone/>
              <a:tabLst>
                <a:tab pos="7543800" algn="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mn-cs"/>
              </a:rPr>
              <a:t>Bachelor of Business Administration, Accounting, Houston, Texas</a:t>
            </a:r>
          </a:p>
        </p:txBody>
      </p:sp>
      <p:pic>
        <p:nvPicPr>
          <p:cNvPr id="2" name="Picture 1">
            <a:extLst>
              <a:ext uri="{FF2B5EF4-FFF2-40B4-BE49-F238E27FC236}">
                <a16:creationId xmlns:a16="http://schemas.microsoft.com/office/drawing/2014/main" id="{8C5794AD-83A7-474A-92CB-36569E8F7D23}"/>
              </a:ext>
            </a:extLst>
          </p:cNvPr>
          <p:cNvPicPr>
            <a:picLocks noChangeAspect="1"/>
          </p:cNvPicPr>
          <p:nvPr/>
        </p:nvPicPr>
        <p:blipFill>
          <a:blip r:embed="rId3"/>
          <a:srcRect/>
          <a:stretch/>
        </p:blipFill>
        <p:spPr>
          <a:xfrm>
            <a:off x="5673436" y="4241223"/>
            <a:ext cx="3378198" cy="253364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28716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D169-2E82-4E99-849F-2F07803A6118}"/>
              </a:ext>
            </a:extLst>
          </p:cNvPr>
          <p:cNvSpPr>
            <a:spLocks noGrp="1"/>
          </p:cNvSpPr>
          <p:nvPr>
            <p:ph type="title"/>
          </p:nvPr>
        </p:nvSpPr>
        <p:spPr/>
        <p:txBody>
          <a:bodyPr/>
          <a:lstStyle/>
          <a:p>
            <a:r>
              <a:rPr lang="en-US" b="0" cap="none" dirty="0"/>
              <a:t>Online Job Search Resources</a:t>
            </a:r>
          </a:p>
        </p:txBody>
      </p:sp>
    </p:spTree>
    <p:extLst>
      <p:ext uri="{BB962C8B-B14F-4D97-AF65-F5344CB8AC3E}">
        <p14:creationId xmlns:p14="http://schemas.microsoft.com/office/powerpoint/2010/main" val="1726456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1DF0F6E9-DE91-4AFE-833A-05F9140E11EF}"/>
              </a:ext>
            </a:extLst>
          </p:cNvPr>
          <p:cNvPicPr>
            <a:picLocks noChangeAspect="1"/>
          </p:cNvPicPr>
          <p:nvPr/>
        </p:nvPicPr>
        <p:blipFill>
          <a:blip r:embed="rId4"/>
          <a:stretch>
            <a:fillRect/>
          </a:stretch>
        </p:blipFill>
        <p:spPr>
          <a:xfrm>
            <a:off x="1349038" y="1485297"/>
            <a:ext cx="2982107" cy="940956"/>
          </a:xfrm>
          <a:prstGeom prst="rect">
            <a:avLst/>
          </a:prstGeom>
          <a:effectLst>
            <a:outerShdw blurRad="50800" dist="38100" dir="2700000" algn="tl" rotWithShape="0">
              <a:prstClr val="black">
                <a:alpha val="40000"/>
              </a:prstClr>
            </a:outerShdw>
          </a:effectLst>
        </p:spPr>
      </p:pic>
      <p:pic>
        <p:nvPicPr>
          <p:cNvPr id="10" name="Picture 9">
            <a:hlinkClick r:id="rId5"/>
            <a:extLst>
              <a:ext uri="{FF2B5EF4-FFF2-40B4-BE49-F238E27FC236}">
                <a16:creationId xmlns:a16="http://schemas.microsoft.com/office/drawing/2014/main" id="{61911BE1-91A5-479B-88D1-D29E75A1FF2B}"/>
              </a:ext>
            </a:extLst>
          </p:cNvPr>
          <p:cNvPicPr>
            <a:picLocks noChangeAspect="1"/>
          </p:cNvPicPr>
          <p:nvPr/>
        </p:nvPicPr>
        <p:blipFill>
          <a:blip r:embed="rId6"/>
          <a:stretch>
            <a:fillRect/>
          </a:stretch>
        </p:blipFill>
        <p:spPr>
          <a:xfrm>
            <a:off x="4812854" y="1566373"/>
            <a:ext cx="3054139" cy="778805"/>
          </a:xfrm>
          <a:prstGeom prst="rect">
            <a:avLst/>
          </a:prstGeom>
          <a:effectLst>
            <a:outerShdw blurRad="50800" dist="38100" dir="2700000" algn="tl" rotWithShape="0">
              <a:prstClr val="black">
                <a:alpha val="40000"/>
              </a:prstClr>
            </a:outerShdw>
          </a:effectLst>
        </p:spPr>
      </p:pic>
      <p:pic>
        <p:nvPicPr>
          <p:cNvPr id="14" name="Picture 13">
            <a:hlinkClick r:id="rId7"/>
            <a:extLst>
              <a:ext uri="{FF2B5EF4-FFF2-40B4-BE49-F238E27FC236}">
                <a16:creationId xmlns:a16="http://schemas.microsoft.com/office/drawing/2014/main" id="{79E7F629-7429-4F7E-B0FD-FF980B06D216}"/>
              </a:ext>
            </a:extLst>
          </p:cNvPr>
          <p:cNvPicPr>
            <a:picLocks noChangeAspect="1"/>
          </p:cNvPicPr>
          <p:nvPr/>
        </p:nvPicPr>
        <p:blipFill>
          <a:blip r:embed="rId8"/>
          <a:stretch>
            <a:fillRect/>
          </a:stretch>
        </p:blipFill>
        <p:spPr>
          <a:xfrm>
            <a:off x="1923393" y="4473877"/>
            <a:ext cx="2407752" cy="859046"/>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222629E0-AAE0-4611-8B05-A9E82A7BE21B}"/>
              </a:ext>
            </a:extLst>
          </p:cNvPr>
          <p:cNvPicPr>
            <a:picLocks noChangeAspect="1"/>
          </p:cNvPicPr>
          <p:nvPr/>
        </p:nvPicPr>
        <p:blipFill>
          <a:blip r:embed="rId9"/>
          <a:stretch>
            <a:fillRect/>
          </a:stretch>
        </p:blipFill>
        <p:spPr>
          <a:xfrm>
            <a:off x="4816622" y="4532997"/>
            <a:ext cx="2403985" cy="740806"/>
          </a:xfrm>
          <a:prstGeom prst="rect">
            <a:avLst/>
          </a:prstGeom>
          <a:effectLst>
            <a:outerShdw blurRad="50800" dist="38100" dir="2700000" algn="tl" rotWithShape="0">
              <a:prstClr val="black">
                <a:alpha val="40000"/>
              </a:prstClr>
            </a:outerShdw>
          </a:effectLst>
        </p:spPr>
      </p:pic>
      <p:pic>
        <p:nvPicPr>
          <p:cNvPr id="9" name="Picture 8">
            <a:hlinkClick r:id="rId10"/>
            <a:extLst>
              <a:ext uri="{FF2B5EF4-FFF2-40B4-BE49-F238E27FC236}">
                <a16:creationId xmlns:a16="http://schemas.microsoft.com/office/drawing/2014/main" id="{A928F168-344E-4F2A-AE51-9858295F08AC}"/>
              </a:ext>
            </a:extLst>
          </p:cNvPr>
          <p:cNvPicPr>
            <a:picLocks noChangeAspect="1"/>
          </p:cNvPicPr>
          <p:nvPr/>
        </p:nvPicPr>
        <p:blipFill>
          <a:blip r:embed="rId11"/>
          <a:stretch>
            <a:fillRect/>
          </a:stretch>
        </p:blipFill>
        <p:spPr>
          <a:xfrm>
            <a:off x="4812854" y="2947095"/>
            <a:ext cx="2209800" cy="1005940"/>
          </a:xfrm>
          <a:prstGeom prst="rect">
            <a:avLst/>
          </a:prstGeom>
          <a:effectLst>
            <a:outerShdw blurRad="50800" dist="38100" dir="2700000" algn="tl" rotWithShape="0">
              <a:prstClr val="black">
                <a:alpha val="40000"/>
              </a:prstClr>
            </a:outerShdw>
          </a:effectLst>
        </p:spPr>
      </p:pic>
      <p:pic>
        <p:nvPicPr>
          <p:cNvPr id="11" name="Picture 10">
            <a:hlinkClick r:id="rId12"/>
            <a:extLst>
              <a:ext uri="{FF2B5EF4-FFF2-40B4-BE49-F238E27FC236}">
                <a16:creationId xmlns:a16="http://schemas.microsoft.com/office/drawing/2014/main" id="{6089AB07-C307-4C3C-BA07-02B1E6D083EF}"/>
              </a:ext>
            </a:extLst>
          </p:cNvPr>
          <p:cNvPicPr>
            <a:picLocks noChangeAspect="1"/>
          </p:cNvPicPr>
          <p:nvPr/>
        </p:nvPicPr>
        <p:blipFill>
          <a:blip r:embed="rId13"/>
          <a:stretch>
            <a:fillRect/>
          </a:stretch>
        </p:blipFill>
        <p:spPr>
          <a:xfrm>
            <a:off x="867029" y="2947095"/>
            <a:ext cx="3464116" cy="10059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907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BD075-B077-48E7-9980-D2A709417D15}"/>
              </a:ext>
            </a:extLst>
          </p:cNvPr>
          <p:cNvSpPr>
            <a:spLocks noGrp="1"/>
          </p:cNvSpPr>
          <p:nvPr>
            <p:ph type="title"/>
          </p:nvPr>
        </p:nvSpPr>
        <p:spPr/>
        <p:txBody>
          <a:bodyPr/>
          <a:lstStyle/>
          <a:p>
            <a:r>
              <a:rPr lang="en-US" dirty="0"/>
              <a:t>Participants  More &gt; Rename</a:t>
            </a:r>
          </a:p>
        </p:txBody>
      </p:sp>
      <p:pic>
        <p:nvPicPr>
          <p:cNvPr id="4" name="Picture 3">
            <a:extLst>
              <a:ext uri="{FF2B5EF4-FFF2-40B4-BE49-F238E27FC236}">
                <a16:creationId xmlns:a16="http://schemas.microsoft.com/office/drawing/2014/main" id="{700C0F7C-A15E-4053-BAF0-ED25EC680857}"/>
              </a:ext>
            </a:extLst>
          </p:cNvPr>
          <p:cNvPicPr>
            <a:picLocks noChangeAspect="1"/>
          </p:cNvPicPr>
          <p:nvPr/>
        </p:nvPicPr>
        <p:blipFill>
          <a:blip r:embed="rId3"/>
          <a:stretch>
            <a:fillRect/>
          </a:stretch>
        </p:blipFill>
        <p:spPr>
          <a:xfrm>
            <a:off x="0" y="857250"/>
            <a:ext cx="9144000" cy="5143500"/>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6FECF8F7-9DA4-4A80-9B70-787C6E120E46}"/>
              </a:ext>
            </a:extLst>
          </p:cNvPr>
          <p:cNvSpPr/>
          <p:nvPr/>
        </p:nvSpPr>
        <p:spPr>
          <a:xfrm>
            <a:off x="3128210" y="2133349"/>
            <a:ext cx="2887579" cy="25913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DA4420F-DF84-4B3E-8F0F-199D45C03102}"/>
              </a:ext>
            </a:extLst>
          </p:cNvPr>
          <p:cNvPicPr>
            <a:picLocks noChangeAspect="1"/>
          </p:cNvPicPr>
          <p:nvPr/>
        </p:nvPicPr>
        <p:blipFill rotWithShape="1">
          <a:blip r:embed="rId3"/>
          <a:srcRect l="38021" t="26480" r="33749" b="27223"/>
          <a:stretch/>
        </p:blipFill>
        <p:spPr>
          <a:xfrm>
            <a:off x="4935189" y="3238499"/>
            <a:ext cx="2424445" cy="2236573"/>
          </a:xfrm>
          <a:prstGeom prst="rect">
            <a:avLst/>
          </a:prstGeom>
          <a:effectLst/>
        </p:spPr>
      </p:pic>
      <p:pic>
        <p:nvPicPr>
          <p:cNvPr id="11" name="Picture 10">
            <a:extLst>
              <a:ext uri="{FF2B5EF4-FFF2-40B4-BE49-F238E27FC236}">
                <a16:creationId xmlns:a16="http://schemas.microsoft.com/office/drawing/2014/main" id="{54F37FE3-9A74-40D3-9E2C-1433E2809853}"/>
              </a:ext>
            </a:extLst>
          </p:cNvPr>
          <p:cNvPicPr>
            <a:picLocks noChangeAspect="1"/>
          </p:cNvPicPr>
          <p:nvPr/>
        </p:nvPicPr>
        <p:blipFill rotWithShape="1">
          <a:blip r:embed="rId4"/>
          <a:srcRect l="38333" t="26296" r="33438" b="27408"/>
          <a:stretch/>
        </p:blipFill>
        <p:spPr>
          <a:xfrm>
            <a:off x="1784365" y="3238499"/>
            <a:ext cx="2424446" cy="2236573"/>
          </a:xfrm>
          <a:prstGeom prst="rect">
            <a:avLst/>
          </a:prstGeom>
          <a:effectLst/>
        </p:spPr>
      </p:pic>
      <p:sp>
        <p:nvSpPr>
          <p:cNvPr id="3" name="Rectangle 2">
            <a:extLst>
              <a:ext uri="{FF2B5EF4-FFF2-40B4-BE49-F238E27FC236}">
                <a16:creationId xmlns:a16="http://schemas.microsoft.com/office/drawing/2014/main" id="{1A90CF23-D673-4785-A2A2-E24CDB47C69D}"/>
              </a:ext>
            </a:extLst>
          </p:cNvPr>
          <p:cNvSpPr/>
          <p:nvPr/>
        </p:nvSpPr>
        <p:spPr>
          <a:xfrm>
            <a:off x="3683000" y="5475072"/>
            <a:ext cx="820420" cy="751049"/>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C91FB9B-1EA0-4448-A831-74A9C7C75036}"/>
              </a:ext>
            </a:extLst>
          </p:cNvPr>
          <p:cNvPicPr>
            <a:picLocks noChangeAspect="1"/>
          </p:cNvPicPr>
          <p:nvPr/>
        </p:nvPicPr>
        <p:blipFill rotWithShape="1">
          <a:blip r:embed="rId5"/>
          <a:srcRect l="37721" t="25638" r="24177" b="26205"/>
          <a:stretch/>
        </p:blipFill>
        <p:spPr>
          <a:xfrm>
            <a:off x="3370340" y="752198"/>
            <a:ext cx="3349327" cy="2381249"/>
          </a:xfrm>
          <a:prstGeom prst="rect">
            <a:avLst/>
          </a:prstGeom>
          <a:effectLst/>
        </p:spPr>
      </p:pic>
      <p:sp>
        <p:nvSpPr>
          <p:cNvPr id="18" name="Rectangle 17">
            <a:extLst>
              <a:ext uri="{FF2B5EF4-FFF2-40B4-BE49-F238E27FC236}">
                <a16:creationId xmlns:a16="http://schemas.microsoft.com/office/drawing/2014/main" id="{D13C2458-4950-4F0C-8146-3C4F98EDDA9F}"/>
              </a:ext>
            </a:extLst>
          </p:cNvPr>
          <p:cNvSpPr/>
          <p:nvPr/>
        </p:nvSpPr>
        <p:spPr>
          <a:xfrm>
            <a:off x="5269594" y="860784"/>
            <a:ext cx="1371600" cy="719329"/>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A6BF23A-C47A-412F-A58C-9243AC19FCA4}"/>
              </a:ext>
            </a:extLst>
          </p:cNvPr>
          <p:cNvSpPr txBox="1"/>
          <p:nvPr/>
        </p:nvSpPr>
        <p:spPr>
          <a:xfrm>
            <a:off x="1703445" y="3028396"/>
            <a:ext cx="2586285" cy="307777"/>
          </a:xfrm>
          <a:prstGeom prst="rect">
            <a:avLst/>
          </a:prstGeom>
          <a:noFill/>
        </p:spPr>
        <p:txBody>
          <a:bodyPr wrap="none" rtlCol="0">
            <a:spAutoFit/>
          </a:bodyPr>
          <a:lstStyle/>
          <a:p>
            <a:pPr algn="ctr"/>
            <a:r>
              <a:rPr lang="en-US" sz="1400" dirty="0">
                <a:solidFill>
                  <a:schemeClr val="tx1">
                    <a:lumMod val="75000"/>
                    <a:lumOff val="25000"/>
                  </a:schemeClr>
                </a:solidFill>
                <a:latin typeface="Avenir Next LT Pro Light" panose="020B0304020202020204" pitchFamily="34" charset="0"/>
              </a:rPr>
              <a:t>First name, Work interested in</a:t>
            </a:r>
          </a:p>
        </p:txBody>
      </p:sp>
      <p:sp>
        <p:nvSpPr>
          <p:cNvPr id="14" name="TextBox 13">
            <a:extLst>
              <a:ext uri="{FF2B5EF4-FFF2-40B4-BE49-F238E27FC236}">
                <a16:creationId xmlns:a16="http://schemas.microsoft.com/office/drawing/2014/main" id="{966F61A8-EDDA-4FC5-AF1D-98C2E487F64C}"/>
              </a:ext>
            </a:extLst>
          </p:cNvPr>
          <p:cNvSpPr txBox="1"/>
          <p:nvPr/>
        </p:nvSpPr>
        <p:spPr>
          <a:xfrm>
            <a:off x="4935188" y="3034401"/>
            <a:ext cx="2424446" cy="307777"/>
          </a:xfrm>
          <a:prstGeom prst="rect">
            <a:avLst/>
          </a:prstGeom>
          <a:noFill/>
        </p:spPr>
        <p:txBody>
          <a:bodyPr wrap="none" rtlCol="0">
            <a:spAutoFit/>
          </a:bodyPr>
          <a:lstStyle/>
          <a:p>
            <a:pPr algn="ctr"/>
            <a:r>
              <a:rPr lang="en-US" sz="1400" dirty="0">
                <a:solidFill>
                  <a:schemeClr val="tx1">
                    <a:lumMod val="75000"/>
                    <a:lumOff val="25000"/>
                  </a:schemeClr>
                </a:solidFill>
                <a:latin typeface="Avenir Next LT Pro Light" panose="020B0304020202020204" pitchFamily="34" charset="0"/>
              </a:rPr>
              <a:t>Staff First name, Office, Title</a:t>
            </a:r>
          </a:p>
        </p:txBody>
      </p:sp>
    </p:spTree>
    <p:extLst>
      <p:ext uri="{BB962C8B-B14F-4D97-AF65-F5344CB8AC3E}">
        <p14:creationId xmlns:p14="http://schemas.microsoft.com/office/powerpoint/2010/main" val="610635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5C5B7-F85E-488A-9E38-4329E6B3CAA7}"/>
              </a:ext>
            </a:extLst>
          </p:cNvPr>
          <p:cNvSpPr>
            <a:spLocks noGrp="1"/>
          </p:cNvSpPr>
          <p:nvPr>
            <p:ph type="title"/>
          </p:nvPr>
        </p:nvSpPr>
        <p:spPr/>
        <p:txBody>
          <a:bodyPr/>
          <a:lstStyle/>
          <a:p>
            <a:r>
              <a:rPr lang="en-US" dirty="0"/>
              <a:t>Knowledge Check</a:t>
            </a:r>
          </a:p>
        </p:txBody>
      </p:sp>
      <p:sp>
        <p:nvSpPr>
          <p:cNvPr id="3" name="Content Placeholder 2">
            <a:extLst>
              <a:ext uri="{FF2B5EF4-FFF2-40B4-BE49-F238E27FC236}">
                <a16:creationId xmlns:a16="http://schemas.microsoft.com/office/drawing/2014/main" id="{935C437E-5323-4900-A2ED-064320841E64}"/>
              </a:ext>
            </a:extLst>
          </p:cNvPr>
          <p:cNvSpPr>
            <a:spLocks noGrp="1"/>
          </p:cNvSpPr>
          <p:nvPr>
            <p:ph idx="1"/>
          </p:nvPr>
        </p:nvSpPr>
        <p:spPr/>
        <p:txBody>
          <a:bodyPr/>
          <a:lstStyle/>
          <a:p>
            <a:pPr>
              <a:lnSpc>
                <a:spcPct val="100000"/>
              </a:lnSpc>
            </a:pPr>
            <a:r>
              <a:rPr lang="en-US" sz="2200" b="0" dirty="0">
                <a:solidFill>
                  <a:schemeClr val="tx1">
                    <a:lumMod val="75000"/>
                    <a:lumOff val="25000"/>
                  </a:schemeClr>
                </a:solidFill>
                <a:latin typeface="Arial" panose="020B0604020202020204" pitchFamily="34" charset="0"/>
                <a:cs typeface="Arial" panose="020B0604020202020204" pitchFamily="34" charset="0"/>
              </a:rPr>
              <a:t>When writing skills and accomplishment statements,</a:t>
            </a:r>
          </a:p>
          <a:p>
            <a:pPr>
              <a:lnSpc>
                <a:spcPct val="100000"/>
              </a:lnSpc>
            </a:pPr>
            <a:r>
              <a:rPr lang="en-US" sz="2200" b="0" dirty="0">
                <a:solidFill>
                  <a:schemeClr val="tx1">
                    <a:lumMod val="75000"/>
                    <a:lumOff val="25000"/>
                  </a:schemeClr>
                </a:solidFill>
                <a:latin typeface="Arial" panose="020B0604020202020204" pitchFamily="34" charset="0"/>
                <a:cs typeface="Arial" panose="020B0604020202020204" pitchFamily="34" charset="0"/>
              </a:rPr>
              <a:t>keep it short and start with action verbs. </a:t>
            </a:r>
          </a:p>
          <a:p>
            <a:r>
              <a:rPr lang="en-US" b="0" dirty="0">
                <a:solidFill>
                  <a:schemeClr val="accent6"/>
                </a:solidFill>
                <a:latin typeface="Arial" panose="020B0604020202020204" pitchFamily="34" charset="0"/>
                <a:cs typeface="Arial" panose="020B0604020202020204" pitchFamily="34" charset="0"/>
              </a:rPr>
              <a:t>True</a:t>
            </a:r>
          </a:p>
          <a:p>
            <a:endParaRPr lang="en-US" dirty="0">
              <a:latin typeface="Arial" panose="020B0604020202020204" pitchFamily="34" charset="0"/>
              <a:cs typeface="Arial" panose="020B0604020202020204" pitchFamily="34" charset="0"/>
            </a:endParaRPr>
          </a:p>
          <a:p>
            <a:r>
              <a:rPr lang="en-US" b="0" dirty="0">
                <a:solidFill>
                  <a:schemeClr val="tx1">
                    <a:lumMod val="75000"/>
                    <a:lumOff val="25000"/>
                  </a:schemeClr>
                </a:solidFill>
                <a:latin typeface="Arial" panose="020B0604020202020204" pitchFamily="34" charset="0"/>
                <a:cs typeface="Arial" panose="020B0604020202020204" pitchFamily="34" charset="0"/>
              </a:rPr>
              <a:t>R</a:t>
            </a:r>
            <a:r>
              <a:rPr lang="en-US" sz="2200" b="0" dirty="0">
                <a:solidFill>
                  <a:schemeClr val="tx1">
                    <a:lumMod val="75000"/>
                    <a:lumOff val="25000"/>
                  </a:schemeClr>
                </a:solidFill>
                <a:latin typeface="Arial" panose="020B0604020202020204" pitchFamily="34" charset="0"/>
                <a:cs typeface="Arial" panose="020B0604020202020204" pitchFamily="34" charset="0"/>
              </a:rPr>
              <a:t>esumes and applications contain the same information.</a:t>
            </a:r>
          </a:p>
          <a:p>
            <a:r>
              <a:rPr lang="en-US" b="0" dirty="0">
                <a:solidFill>
                  <a:schemeClr val="accent6"/>
                </a:solidFill>
                <a:latin typeface="Arial" panose="020B0604020202020204" pitchFamily="34" charset="0"/>
                <a:cs typeface="Arial" panose="020B0604020202020204" pitchFamily="34" charset="0"/>
              </a:rPr>
              <a:t>False</a:t>
            </a:r>
          </a:p>
          <a:p>
            <a:endParaRPr lang="en-US" dirty="0">
              <a:latin typeface="Arial" panose="020B0604020202020204" pitchFamily="34" charset="0"/>
              <a:cs typeface="Arial" panose="020B0604020202020204" pitchFamily="34" charset="0"/>
            </a:endParaRPr>
          </a:p>
          <a:p>
            <a:r>
              <a:rPr lang="en-US" sz="2200" b="0" dirty="0">
                <a:solidFill>
                  <a:schemeClr val="tx1">
                    <a:lumMod val="75000"/>
                    <a:lumOff val="25000"/>
                  </a:schemeClr>
                </a:solidFill>
                <a:latin typeface="Arial" panose="020B0604020202020204" pitchFamily="34" charset="0"/>
                <a:cs typeface="Arial" panose="020B0604020202020204" pitchFamily="34" charset="0"/>
              </a:rPr>
              <a:t>Hiring managers take about 15 seconds to review a resume and it is their opinion that matters most.</a:t>
            </a:r>
          </a:p>
          <a:p>
            <a:r>
              <a:rPr lang="en-US" b="0" dirty="0">
                <a:solidFill>
                  <a:schemeClr val="accent6"/>
                </a:solidFill>
                <a:latin typeface="Arial" panose="020B0604020202020204" pitchFamily="34" charset="0"/>
                <a:cs typeface="Arial" panose="020B0604020202020204" pitchFamily="34" charset="0"/>
              </a:rPr>
              <a:t>True</a:t>
            </a:r>
          </a:p>
          <a:p>
            <a:endParaRPr lang="en-US" dirty="0">
              <a:latin typeface="Arial" panose="020B0604020202020204" pitchFamily="34" charset="0"/>
              <a:cs typeface="Arial" panose="020B0604020202020204" pitchFamily="34" charset="0"/>
            </a:endParaRPr>
          </a:p>
          <a:p>
            <a:r>
              <a:rPr lang="en-US" sz="2200" b="0" dirty="0">
                <a:solidFill>
                  <a:schemeClr val="tx1">
                    <a:lumMod val="75000"/>
                    <a:lumOff val="25000"/>
                  </a:schemeClr>
                </a:solidFill>
                <a:latin typeface="Arial" panose="020B0604020202020204" pitchFamily="34" charset="0"/>
                <a:cs typeface="Arial" panose="020B0604020202020204" pitchFamily="34" charset="0"/>
                <a:hlinkClick r:id="rId3"/>
              </a:rPr>
              <a:t>www.mynextmove.org</a:t>
            </a:r>
            <a:r>
              <a:rPr lang="en-US" sz="2200" b="0" dirty="0">
                <a:solidFill>
                  <a:schemeClr val="tx1">
                    <a:lumMod val="75000"/>
                    <a:lumOff val="25000"/>
                  </a:schemeClr>
                </a:solidFill>
                <a:latin typeface="Arial" panose="020B0604020202020204" pitchFamily="34" charset="0"/>
                <a:cs typeface="Arial" panose="020B0604020202020204" pitchFamily="34" charset="0"/>
              </a:rPr>
              <a:t> can be used to explore careers. </a:t>
            </a:r>
          </a:p>
          <a:p>
            <a:r>
              <a:rPr lang="en-US" b="0" dirty="0">
                <a:solidFill>
                  <a:schemeClr val="accent6"/>
                </a:solidFill>
                <a:latin typeface="Arial" panose="020B0604020202020204" pitchFamily="34" charset="0"/>
                <a:cs typeface="Arial" panose="020B0604020202020204" pitchFamily="34" charset="0"/>
              </a:rPr>
              <a:t>True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5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Question Cat">
            <a:extLst>
              <a:ext uri="{FF2B5EF4-FFF2-40B4-BE49-F238E27FC236}">
                <a16:creationId xmlns:a16="http://schemas.microsoft.com/office/drawing/2014/main" id="{EBECC111-F09F-4B20-AA52-531315DAEACA}"/>
              </a:ext>
            </a:extLst>
          </p:cNvPr>
          <p:cNvPicPr>
            <a:picLocks noChangeAspect="1"/>
          </p:cNvPicPr>
          <p:nvPr/>
        </p:nvPicPr>
        <p:blipFill>
          <a:blip r:embed="rId3"/>
          <a:stretch>
            <a:fillRect/>
          </a:stretch>
        </p:blipFill>
        <p:spPr>
          <a:xfrm>
            <a:off x="3886200" y="3102513"/>
            <a:ext cx="1371600" cy="1371600"/>
          </a:xfrm>
          <a:prstGeom prst="rect">
            <a:avLst/>
          </a:prstGeom>
        </p:spPr>
      </p:pic>
      <p:sp>
        <p:nvSpPr>
          <p:cNvPr id="2" name="Title 1">
            <a:extLst>
              <a:ext uri="{FF2B5EF4-FFF2-40B4-BE49-F238E27FC236}">
                <a16:creationId xmlns:a16="http://schemas.microsoft.com/office/drawing/2014/main" id="{3AEFEB50-EBC0-408F-B4E8-63FF75A5B58E}"/>
              </a:ext>
            </a:extLst>
          </p:cNvPr>
          <p:cNvSpPr>
            <a:spLocks noGrp="1"/>
          </p:cNvSpPr>
          <p:nvPr>
            <p:ph type="title"/>
          </p:nvPr>
        </p:nvSpPr>
        <p:spPr/>
        <p:txBody>
          <a:bodyPr/>
          <a:lstStyle/>
          <a:p>
            <a:r>
              <a:rPr lang="en-US" b="0" dirty="0">
                <a:hlinkClick r:id="rId4"/>
              </a:rPr>
              <a:t>https://www.wrksolutions.com/</a:t>
            </a:r>
            <a:endParaRPr lang="en-US" b="0" dirty="0"/>
          </a:p>
        </p:txBody>
      </p:sp>
      <p:pic>
        <p:nvPicPr>
          <p:cNvPr id="4" name="Picture 3">
            <a:hlinkClick r:id="rId5"/>
            <a:extLst>
              <a:ext uri="{FF2B5EF4-FFF2-40B4-BE49-F238E27FC236}">
                <a16:creationId xmlns:a16="http://schemas.microsoft.com/office/drawing/2014/main" id="{F29DB73E-B4BF-4100-8DF8-19D33BA4880E}"/>
              </a:ext>
            </a:extLst>
          </p:cNvPr>
          <p:cNvPicPr>
            <a:picLocks noChangeAspect="1"/>
          </p:cNvPicPr>
          <p:nvPr/>
        </p:nvPicPr>
        <p:blipFill>
          <a:blip r:embed="rId6"/>
          <a:stretch>
            <a:fillRect/>
          </a:stretch>
        </p:blipFill>
        <p:spPr>
          <a:xfrm>
            <a:off x="453514" y="1521710"/>
            <a:ext cx="5622323" cy="1085527"/>
          </a:xfrm>
          <a:prstGeom prst="rect">
            <a:avLst/>
          </a:prstGeom>
          <a:effectLst>
            <a:outerShdw blurRad="50800" dist="38100" dir="2700000" algn="tl" rotWithShape="0">
              <a:prstClr val="black">
                <a:alpha val="40000"/>
              </a:prstClr>
            </a:outerShdw>
          </a:effectLst>
        </p:spPr>
      </p:pic>
      <p:pic>
        <p:nvPicPr>
          <p:cNvPr id="6" name="Picture 5">
            <a:hlinkClick r:id="rId5"/>
            <a:extLst>
              <a:ext uri="{FF2B5EF4-FFF2-40B4-BE49-F238E27FC236}">
                <a16:creationId xmlns:a16="http://schemas.microsoft.com/office/drawing/2014/main" id="{776B2B6B-4E32-406B-8593-4B19C69E5293}"/>
              </a:ext>
            </a:extLst>
          </p:cNvPr>
          <p:cNvPicPr>
            <a:picLocks noChangeAspect="1"/>
          </p:cNvPicPr>
          <p:nvPr/>
        </p:nvPicPr>
        <p:blipFill>
          <a:blip r:embed="rId7"/>
          <a:stretch>
            <a:fillRect/>
          </a:stretch>
        </p:blipFill>
        <p:spPr>
          <a:xfrm>
            <a:off x="6347686" y="1521710"/>
            <a:ext cx="2335426" cy="1441008"/>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896A4775-6315-4B7D-939B-D70C3D6C7F5A}"/>
              </a:ext>
            </a:extLst>
          </p:cNvPr>
          <p:cNvSpPr/>
          <p:nvPr/>
        </p:nvSpPr>
        <p:spPr>
          <a:xfrm>
            <a:off x="4951372" y="2263115"/>
            <a:ext cx="1249797" cy="523430"/>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pic>
        <p:nvPicPr>
          <p:cNvPr id="12" name="Picture 11">
            <a:extLst>
              <a:ext uri="{FF2B5EF4-FFF2-40B4-BE49-F238E27FC236}">
                <a16:creationId xmlns:a16="http://schemas.microsoft.com/office/drawing/2014/main" id="{521C7BD1-3B57-495A-93F9-8A7194F6B75E}"/>
              </a:ext>
            </a:extLst>
          </p:cNvPr>
          <p:cNvPicPr>
            <a:picLocks noChangeAspect="1"/>
          </p:cNvPicPr>
          <p:nvPr/>
        </p:nvPicPr>
        <p:blipFill>
          <a:blip r:embed="rId8"/>
          <a:srcRect/>
          <a:stretch/>
        </p:blipFill>
        <p:spPr>
          <a:xfrm>
            <a:off x="3886200" y="3104861"/>
            <a:ext cx="1371600" cy="1366903"/>
          </a:xfrm>
          <a:prstGeom prst="rect">
            <a:avLst/>
          </a:prstGeom>
        </p:spPr>
      </p:pic>
    </p:spTree>
    <p:extLst>
      <p:ext uri="{BB962C8B-B14F-4D97-AF65-F5344CB8AC3E}">
        <p14:creationId xmlns:p14="http://schemas.microsoft.com/office/powerpoint/2010/main" val="25191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7B5B4-5F84-4D2D-AA47-AC3AA6288B21}"/>
              </a:ext>
            </a:extLst>
          </p:cNvPr>
          <p:cNvSpPr>
            <a:spLocks noGrp="1"/>
          </p:cNvSpPr>
          <p:nvPr>
            <p:ph type="title"/>
          </p:nvPr>
        </p:nvSpPr>
        <p:spPr/>
        <p:txBody>
          <a:bodyPr/>
          <a:lstStyle/>
          <a:p>
            <a:r>
              <a:rPr lang="en-US" dirty="0"/>
              <a:t>Participants  … Raise Hand</a:t>
            </a:r>
          </a:p>
        </p:txBody>
      </p:sp>
      <p:pic>
        <p:nvPicPr>
          <p:cNvPr id="6" name="Picture 5">
            <a:extLst>
              <a:ext uri="{FF2B5EF4-FFF2-40B4-BE49-F238E27FC236}">
                <a16:creationId xmlns:a16="http://schemas.microsoft.com/office/drawing/2014/main" id="{96E4DCA4-8F96-4885-9BF1-1B900651DD6F}"/>
              </a:ext>
            </a:extLst>
          </p:cNvPr>
          <p:cNvPicPr>
            <a:picLocks noChangeAspect="1"/>
          </p:cNvPicPr>
          <p:nvPr/>
        </p:nvPicPr>
        <p:blipFill>
          <a:blip r:embed="rId2"/>
          <a:stretch>
            <a:fillRect/>
          </a:stretch>
        </p:blipFill>
        <p:spPr>
          <a:xfrm>
            <a:off x="0" y="857250"/>
            <a:ext cx="9144000" cy="5143500"/>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5301A671-60D6-442C-8AAC-3AA3E19DBF69}"/>
              </a:ext>
            </a:extLst>
          </p:cNvPr>
          <p:cNvSpPr/>
          <p:nvPr/>
        </p:nvSpPr>
        <p:spPr>
          <a:xfrm>
            <a:off x="7086600" y="2209800"/>
            <a:ext cx="9144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BDD2336-F721-466D-8FD1-76D1FB44D949}"/>
              </a:ext>
            </a:extLst>
          </p:cNvPr>
          <p:cNvSpPr/>
          <p:nvPr/>
        </p:nvSpPr>
        <p:spPr>
          <a:xfrm>
            <a:off x="5212080" y="4053840"/>
            <a:ext cx="1143000" cy="914400"/>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04522E2-3F92-4EB8-B1E7-3B72CF015E2B}"/>
              </a:ext>
            </a:extLst>
          </p:cNvPr>
          <p:cNvSpPr/>
          <p:nvPr/>
        </p:nvSpPr>
        <p:spPr>
          <a:xfrm>
            <a:off x="3589020" y="5391150"/>
            <a:ext cx="914400" cy="914400"/>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5720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A1CCA-C77A-41A3-9331-C68BFD00BC12}"/>
              </a:ext>
            </a:extLst>
          </p:cNvPr>
          <p:cNvSpPr>
            <a:spLocks noGrp="1"/>
          </p:cNvSpPr>
          <p:nvPr>
            <p:ph type="title"/>
          </p:nvPr>
        </p:nvSpPr>
        <p:spPr/>
        <p:txBody>
          <a:bodyPr/>
          <a:lstStyle/>
          <a:p>
            <a:r>
              <a:rPr lang="en-US" dirty="0"/>
              <a:t>Chat &amp; … Save Chat</a:t>
            </a:r>
          </a:p>
        </p:txBody>
      </p:sp>
      <p:pic>
        <p:nvPicPr>
          <p:cNvPr id="4" name="Picture 3">
            <a:extLst>
              <a:ext uri="{FF2B5EF4-FFF2-40B4-BE49-F238E27FC236}">
                <a16:creationId xmlns:a16="http://schemas.microsoft.com/office/drawing/2014/main" id="{F223E880-E82B-475F-BF58-4F4EFA765700}"/>
              </a:ext>
            </a:extLst>
          </p:cNvPr>
          <p:cNvPicPr>
            <a:picLocks noChangeAspect="1"/>
          </p:cNvPicPr>
          <p:nvPr/>
        </p:nvPicPr>
        <p:blipFill>
          <a:blip r:embed="rId3"/>
          <a:stretch>
            <a:fillRect/>
          </a:stretch>
        </p:blipFill>
        <p:spPr>
          <a:xfrm>
            <a:off x="0" y="857250"/>
            <a:ext cx="9144000" cy="5143500"/>
          </a:xfrm>
          <a:prstGeom prst="rect">
            <a:avLst/>
          </a:prstGeom>
        </p:spPr>
      </p:pic>
      <p:cxnSp>
        <p:nvCxnSpPr>
          <p:cNvPr id="5" name="Straight Arrow Connector 4">
            <a:extLst>
              <a:ext uri="{FF2B5EF4-FFF2-40B4-BE49-F238E27FC236}">
                <a16:creationId xmlns:a16="http://schemas.microsoft.com/office/drawing/2014/main" id="{D823B79E-2636-4DB5-A265-011851ECB50E}"/>
              </a:ext>
            </a:extLst>
          </p:cNvPr>
          <p:cNvCxnSpPr>
            <a:cxnSpLocks/>
          </p:cNvCxnSpPr>
          <p:nvPr/>
        </p:nvCxnSpPr>
        <p:spPr>
          <a:xfrm>
            <a:off x="2919046" y="4301723"/>
            <a:ext cx="786451" cy="0"/>
          </a:xfrm>
          <a:prstGeom prst="straightConnector1">
            <a:avLst/>
          </a:prstGeom>
          <a:ln w="12700" cap="flat" cmpd="sng" algn="ctr">
            <a:solidFill>
              <a:schemeClr val="accent6"/>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70BCA7AA-6CC3-47B2-926C-057343CC5460}"/>
              </a:ext>
            </a:extLst>
          </p:cNvPr>
          <p:cNvCxnSpPr>
            <a:cxnSpLocks/>
          </p:cNvCxnSpPr>
          <p:nvPr/>
        </p:nvCxnSpPr>
        <p:spPr>
          <a:xfrm flipH="1">
            <a:off x="5509418" y="3978262"/>
            <a:ext cx="891382" cy="0"/>
          </a:xfrm>
          <a:prstGeom prst="straightConnector1">
            <a:avLst/>
          </a:prstGeom>
          <a:ln w="12700" cap="flat" cmpd="sng" algn="ctr">
            <a:solidFill>
              <a:schemeClr val="accent6"/>
            </a:solidFill>
            <a:prstDash val="solid"/>
            <a:round/>
            <a:headEnd type="none" w="med" len="med"/>
            <a:tailEnd type="triangle"/>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48076FA1-3EAF-4A9B-8C85-2EA08EDBBA3F}"/>
              </a:ext>
            </a:extLst>
          </p:cNvPr>
          <p:cNvSpPr/>
          <p:nvPr/>
        </p:nvSpPr>
        <p:spPr>
          <a:xfrm>
            <a:off x="4229100" y="5538030"/>
            <a:ext cx="436206" cy="624840"/>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030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1DB93C-0D4D-4AE2-AE91-6189B632F900}"/>
              </a:ext>
            </a:extLst>
          </p:cNvPr>
          <p:cNvSpPr txBox="1"/>
          <p:nvPr/>
        </p:nvSpPr>
        <p:spPr>
          <a:xfrm>
            <a:off x="457200" y="1859340"/>
            <a:ext cx="7094956" cy="1015663"/>
          </a:xfrm>
          <a:prstGeom prst="rect">
            <a:avLst/>
          </a:prstGeom>
          <a:noFill/>
        </p:spPr>
        <p:txBody>
          <a:bodyPr wrap="none" rtlCol="0">
            <a:spAutoFit/>
          </a:bodyPr>
          <a:lstStyle/>
          <a:p>
            <a:r>
              <a:rPr lang="en-US" sz="2400" dirty="0">
                <a:solidFill>
                  <a:schemeClr val="accent1"/>
                </a:solidFill>
                <a:latin typeface="Arial" panose="020B0604020202020204" pitchFamily="34" charset="0"/>
                <a:cs typeface="Arial" panose="020B0604020202020204" pitchFamily="34" charset="0"/>
              </a:rPr>
              <a:t>Purpose</a:t>
            </a:r>
          </a:p>
          <a:p>
            <a:endParaRPr lang="en-US" dirty="0">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	Evaluate effective communication in applications and resumes</a:t>
            </a:r>
          </a:p>
        </p:txBody>
      </p:sp>
      <p:sp>
        <p:nvSpPr>
          <p:cNvPr id="6" name="TextBox 5">
            <a:extLst>
              <a:ext uri="{FF2B5EF4-FFF2-40B4-BE49-F238E27FC236}">
                <a16:creationId xmlns:a16="http://schemas.microsoft.com/office/drawing/2014/main" id="{FC3808BB-6B1A-47BB-911D-62A2807D6271}"/>
              </a:ext>
            </a:extLst>
          </p:cNvPr>
          <p:cNvSpPr txBox="1"/>
          <p:nvPr/>
        </p:nvSpPr>
        <p:spPr>
          <a:xfrm>
            <a:off x="457200" y="3299276"/>
            <a:ext cx="3691139" cy="2677656"/>
          </a:xfrm>
          <a:prstGeom prst="rect">
            <a:avLst/>
          </a:prstGeom>
          <a:noFill/>
        </p:spPr>
        <p:txBody>
          <a:bodyPr wrap="none" rtlCol="0">
            <a:spAutoFit/>
          </a:bodyPr>
          <a:lstStyle/>
          <a:p>
            <a:r>
              <a:rPr lang="en-US" sz="2400" dirty="0">
                <a:solidFill>
                  <a:schemeClr val="accent1"/>
                </a:solidFill>
                <a:latin typeface="Arial" panose="020B0604020202020204" pitchFamily="34" charset="0"/>
                <a:cs typeface="Arial" panose="020B0604020202020204" pitchFamily="34" charset="0"/>
              </a:rPr>
              <a:t>Lessons</a:t>
            </a:r>
          </a:p>
          <a:p>
            <a:endParaRPr lang="en-US" dirty="0">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	Less Is More</a:t>
            </a: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	Similar but Different</a:t>
            </a: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	Flash Resumes</a:t>
            </a:r>
          </a:p>
          <a:p>
            <a:endParaRPr lang="en-US" dirty="0">
              <a:solidFill>
                <a:schemeClr val="tx2"/>
              </a:solidFill>
              <a:latin typeface="Arial" panose="020B0604020202020204" pitchFamily="34" charset="0"/>
              <a:cs typeface="Arial" panose="020B0604020202020204" pitchFamily="34" charset="0"/>
            </a:endParaRPr>
          </a:p>
          <a:p>
            <a:r>
              <a:rPr lang="en-US" dirty="0">
                <a:solidFill>
                  <a:schemeClr val="tx2"/>
                </a:solidFill>
                <a:latin typeface="Arial" panose="020B0604020202020204" pitchFamily="34" charset="0"/>
                <a:cs typeface="Arial" panose="020B0604020202020204" pitchFamily="34" charset="0"/>
              </a:rPr>
              <a:t>	Online Job Search Resources</a:t>
            </a:r>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CEF1114-259D-42A6-A4E7-F3DAF6CF86BB}"/>
              </a:ext>
            </a:extLst>
          </p:cNvPr>
          <p:cNvSpPr txBox="1"/>
          <p:nvPr/>
        </p:nvSpPr>
        <p:spPr>
          <a:xfrm>
            <a:off x="1761289" y="1158067"/>
            <a:ext cx="5621421" cy="461665"/>
          </a:xfrm>
          <a:prstGeom prst="rect">
            <a:avLst/>
          </a:prstGeom>
          <a:noFill/>
        </p:spPr>
        <p:txBody>
          <a:bodyPr wrap="square" rtlCol="0">
            <a:spAutoFit/>
          </a:bodyPr>
          <a:lstStyle/>
          <a:p>
            <a:r>
              <a:rPr lang="en-US" sz="2400" i="1" dirty="0">
                <a:solidFill>
                  <a:schemeClr val="accent4"/>
                </a:solidFill>
                <a:latin typeface="Arial" panose="020B0604020202020204" pitchFamily="34" charset="0"/>
                <a:cs typeface="Arial" panose="020B0604020202020204" pitchFamily="34" charset="0"/>
              </a:rPr>
              <a:t>What do you hope to learn in this class?</a:t>
            </a:r>
          </a:p>
        </p:txBody>
      </p:sp>
    </p:spTree>
    <p:extLst>
      <p:ext uri="{BB962C8B-B14F-4D97-AF65-F5344CB8AC3E}">
        <p14:creationId xmlns:p14="http://schemas.microsoft.com/office/powerpoint/2010/main" val="70398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D169-2E82-4E99-849F-2F07803A6118}"/>
              </a:ext>
            </a:extLst>
          </p:cNvPr>
          <p:cNvSpPr>
            <a:spLocks noGrp="1"/>
          </p:cNvSpPr>
          <p:nvPr>
            <p:ph type="title"/>
          </p:nvPr>
        </p:nvSpPr>
        <p:spPr/>
        <p:txBody>
          <a:bodyPr/>
          <a:lstStyle/>
          <a:p>
            <a:r>
              <a:rPr lang="en-US" b="0" cap="none" dirty="0"/>
              <a:t>Less Is More</a:t>
            </a:r>
          </a:p>
        </p:txBody>
      </p:sp>
    </p:spTree>
    <p:extLst>
      <p:ext uri="{BB962C8B-B14F-4D97-AF65-F5344CB8AC3E}">
        <p14:creationId xmlns:p14="http://schemas.microsoft.com/office/powerpoint/2010/main" val="201439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AF3E-3755-46D6-88EC-CB8CF6232AA1}"/>
              </a:ext>
            </a:extLst>
          </p:cNvPr>
          <p:cNvSpPr>
            <a:spLocks noGrp="1"/>
          </p:cNvSpPr>
          <p:nvPr>
            <p:ph type="title"/>
          </p:nvPr>
        </p:nvSpPr>
        <p:spPr/>
        <p:txBody>
          <a:bodyPr/>
          <a:lstStyle/>
          <a:p>
            <a:r>
              <a:rPr lang="en-US" dirty="0"/>
              <a:t>Describing Skills &amp; Accomplishments</a:t>
            </a:r>
          </a:p>
        </p:txBody>
      </p:sp>
      <p:sp>
        <p:nvSpPr>
          <p:cNvPr id="3" name="Content Placeholder 2">
            <a:extLst>
              <a:ext uri="{FF2B5EF4-FFF2-40B4-BE49-F238E27FC236}">
                <a16:creationId xmlns:a16="http://schemas.microsoft.com/office/drawing/2014/main" id="{5E9C2F3F-C936-4676-98A0-662E71C9C7D2}"/>
              </a:ext>
            </a:extLst>
          </p:cNvPr>
          <p:cNvSpPr>
            <a:spLocks noGrp="1"/>
          </p:cNvSpPr>
          <p:nvPr>
            <p:ph idx="1"/>
          </p:nvPr>
        </p:nvSpPr>
        <p:spPr/>
        <p:txBody>
          <a:bodyPr vert="horz" lIns="0" tIns="0" rIns="0" bIns="0" rtlCol="0" anchor="t">
            <a:noAutofit/>
          </a:bodyPr>
          <a:lstStyle/>
          <a:p>
            <a:pPr>
              <a:lnSpc>
                <a:spcPct val="100000"/>
              </a:lnSpc>
            </a:pPr>
            <a:r>
              <a:rPr lang="en-US" b="0" dirty="0">
                <a:latin typeface="Arial" panose="020B0604020202020204" pitchFamily="34" charset="0"/>
                <a:cs typeface="Arial" panose="020B0604020202020204" pitchFamily="34" charset="0"/>
              </a:rPr>
              <a:t>Use bulleted statements</a:t>
            </a:r>
          </a:p>
          <a:p>
            <a:pPr>
              <a:lnSpc>
                <a:spcPct val="100000"/>
              </a:lnSpc>
            </a:pPr>
            <a:endParaRPr lang="en-US" b="0" dirty="0">
              <a:latin typeface="Arial" panose="020B0604020202020204" pitchFamily="34" charset="0"/>
              <a:cs typeface="Arial" panose="020B0604020202020204" pitchFamily="34" charset="0"/>
            </a:endParaRPr>
          </a:p>
          <a:p>
            <a:pPr>
              <a:lnSpc>
                <a:spcPct val="100000"/>
              </a:lnSpc>
            </a:pPr>
            <a:r>
              <a:rPr lang="en-US" b="0" dirty="0">
                <a:latin typeface="Arial" panose="020B0604020202020204" pitchFamily="34" charset="0"/>
                <a:cs typeface="Arial" panose="020B0604020202020204" pitchFamily="34" charset="0"/>
              </a:rPr>
              <a:t>Start with action verbs</a:t>
            </a:r>
          </a:p>
          <a:p>
            <a:pPr>
              <a:lnSpc>
                <a:spcPct val="100000"/>
              </a:lnSpc>
            </a:pPr>
            <a:endParaRPr lang="en-US" b="0" dirty="0">
              <a:latin typeface="Arial" panose="020B0604020202020204" pitchFamily="34" charset="0"/>
              <a:cs typeface="Arial" panose="020B0604020202020204" pitchFamily="34" charset="0"/>
            </a:endParaRPr>
          </a:p>
          <a:p>
            <a:pPr>
              <a:lnSpc>
                <a:spcPct val="100000"/>
              </a:lnSpc>
            </a:pPr>
            <a:r>
              <a:rPr lang="en-US" b="0" dirty="0">
                <a:latin typeface="Arial" panose="020B0604020202020204" pitchFamily="34" charset="0"/>
                <a:cs typeface="Arial" panose="020B0604020202020204" pitchFamily="34" charset="0"/>
              </a:rPr>
              <a:t>Keep it short</a:t>
            </a:r>
          </a:p>
          <a:p>
            <a:pPr>
              <a:lnSpc>
                <a:spcPct val="100000"/>
              </a:lnSpc>
            </a:pPr>
            <a:endParaRPr lang="en-US" b="0" dirty="0">
              <a:latin typeface="Arial" panose="020B0604020202020204" pitchFamily="34" charset="0"/>
              <a:cs typeface="Arial" panose="020B0604020202020204" pitchFamily="34" charset="0"/>
            </a:endParaRPr>
          </a:p>
          <a:p>
            <a:pPr>
              <a:lnSpc>
                <a:spcPct val="100000"/>
              </a:lnSpc>
            </a:pPr>
            <a:r>
              <a:rPr lang="en-US" b="0" dirty="0">
                <a:latin typeface="Arial" panose="020B0604020202020204" pitchFamily="34" charset="0"/>
                <a:cs typeface="Arial" panose="020B0604020202020204" pitchFamily="34" charset="0"/>
              </a:rPr>
              <a:t>Quantify</a:t>
            </a:r>
          </a:p>
          <a:p>
            <a:pPr marL="708660" lvl="2" indent="-342900">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 %, $</a:t>
            </a:r>
          </a:p>
          <a:p>
            <a:pPr>
              <a:lnSpc>
                <a:spcPct val="100000"/>
              </a:lnSpc>
            </a:pPr>
            <a:endParaRPr lang="en-US" b="0" dirty="0">
              <a:latin typeface="Arial" panose="020B0604020202020204" pitchFamily="34" charset="0"/>
              <a:cs typeface="Arial" panose="020B0604020202020204" pitchFamily="34" charset="0"/>
            </a:endParaRPr>
          </a:p>
          <a:p>
            <a:pPr>
              <a:lnSpc>
                <a:spcPct val="100000"/>
              </a:lnSpc>
            </a:pPr>
            <a:r>
              <a:rPr lang="en-US" b="0" dirty="0">
                <a:latin typeface="Arial" panose="020B0604020202020204" pitchFamily="34" charset="0"/>
                <a:cs typeface="Arial" panose="020B0604020202020204" pitchFamily="34" charset="0"/>
              </a:rPr>
              <a:t>Avoid personal pronouns</a:t>
            </a:r>
          </a:p>
          <a:p>
            <a:pPr marL="708660" lvl="2" indent="-342900">
              <a:lnSpc>
                <a:spcPct val="100000"/>
              </a:lnSpc>
            </a:pPr>
            <a:r>
              <a:rPr lang="en-US" b="0" dirty="0">
                <a:solidFill>
                  <a:schemeClr val="tx1">
                    <a:lumMod val="75000"/>
                    <a:lumOff val="25000"/>
                  </a:schemeClr>
                </a:solidFill>
                <a:latin typeface="Arial" panose="020B0604020202020204" pitchFamily="34" charset="0"/>
                <a:cs typeface="Arial" panose="020B0604020202020204" pitchFamily="34" charset="0"/>
              </a:rPr>
              <a:t>I, me, my, we</a:t>
            </a:r>
          </a:p>
          <a:p>
            <a:pPr>
              <a:lnSpc>
                <a:spcPct val="100000"/>
              </a:lnSpc>
            </a:pPr>
            <a:endParaRPr lang="en-US" b="0" dirty="0">
              <a:latin typeface="Arial" panose="020B0604020202020204" pitchFamily="34" charset="0"/>
              <a:cs typeface="Arial" panose="020B0604020202020204" pitchFamily="34" charset="0"/>
            </a:endParaRPr>
          </a:p>
          <a:p>
            <a:pPr>
              <a:lnSpc>
                <a:spcPct val="100000"/>
              </a:lnSpc>
            </a:pPr>
            <a:r>
              <a:rPr lang="en-US" b="0" dirty="0">
                <a:latin typeface="Arial" panose="020B0604020202020204" pitchFamily="34" charset="0"/>
                <a:cs typeface="Arial" panose="020B0604020202020204" pitchFamily="34" charset="0"/>
              </a:rPr>
              <a:t>Use keywords from job posting</a:t>
            </a:r>
          </a:p>
          <a:p>
            <a:pPr>
              <a:lnSpc>
                <a:spcPct val="100000"/>
              </a:lnSpc>
            </a:pPr>
            <a:endParaRPr lang="en-US" b="0"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07A5748C-CC2E-479C-8613-F489896B0A60}"/>
              </a:ext>
            </a:extLst>
          </p:cNvPr>
          <p:cNvCxnSpPr>
            <a:cxnSpLocks/>
          </p:cNvCxnSpPr>
          <p:nvPr/>
        </p:nvCxnSpPr>
        <p:spPr>
          <a:xfrm>
            <a:off x="1076960" y="5361708"/>
            <a:ext cx="1798320" cy="0"/>
          </a:xfrm>
          <a:prstGeom prst="line">
            <a:avLst/>
          </a:prstGeom>
          <a:ln w="12700" cap="flat" cmpd="sng" algn="ctr">
            <a:solidFill>
              <a:schemeClr val="accent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5306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Improve</a:t>
            </a:r>
          </a:p>
        </p:txBody>
      </p:sp>
      <p:sp>
        <p:nvSpPr>
          <p:cNvPr id="4" name="TextBox 3"/>
          <p:cNvSpPr txBox="1"/>
          <p:nvPr/>
        </p:nvSpPr>
        <p:spPr>
          <a:xfrm>
            <a:off x="668594" y="1030843"/>
            <a:ext cx="7806812" cy="1785104"/>
          </a:xfrm>
          <a:prstGeom prst="rect">
            <a:avLst/>
          </a:prstGeom>
          <a:noFill/>
        </p:spPr>
        <p:txBody>
          <a:bodyPr wrap="square" rtlCol="0">
            <a:spAutoFit/>
          </a:bodyPr>
          <a:lstStyle/>
          <a:p>
            <a:r>
              <a:rPr lang="en-US" sz="2200" b="1" dirty="0">
                <a:solidFill>
                  <a:schemeClr val="tx2"/>
                </a:solidFill>
                <a:latin typeface="Arial" panose="020B0604020202020204" pitchFamily="34" charset="0"/>
                <a:cs typeface="Arial" panose="020B0604020202020204" pitchFamily="34" charset="0"/>
              </a:rPr>
              <a:t>Before:</a:t>
            </a:r>
          </a:p>
          <a:p>
            <a:r>
              <a:rPr lang="en-US" sz="2200" dirty="0">
                <a:solidFill>
                  <a:schemeClr val="tx1">
                    <a:lumMod val="75000"/>
                    <a:lumOff val="25000"/>
                  </a:schemeClr>
                </a:solidFill>
                <a:latin typeface="Arial" panose="020B0604020202020204" pitchFamily="34" charset="0"/>
                <a:cs typeface="Arial" panose="020B0604020202020204" pitchFamily="34" charset="0"/>
              </a:rPr>
              <a:t>Duties included me emptying trash cans, dusting, vacuuming floors, cleaning bathrooms, changing bed linens and replacing used items such as towels, soaps, complimentary coffee, and mini bar items.</a:t>
            </a:r>
          </a:p>
        </p:txBody>
      </p:sp>
      <p:sp>
        <p:nvSpPr>
          <p:cNvPr id="5" name="TextBox 4"/>
          <p:cNvSpPr txBox="1"/>
          <p:nvPr/>
        </p:nvSpPr>
        <p:spPr>
          <a:xfrm>
            <a:off x="668594" y="2932390"/>
            <a:ext cx="7713405" cy="1107996"/>
          </a:xfrm>
          <a:prstGeom prst="rect">
            <a:avLst/>
          </a:prstGeom>
          <a:noFill/>
        </p:spPr>
        <p:txBody>
          <a:bodyPr wrap="square" rtlCol="0">
            <a:spAutoFit/>
          </a:bodyPr>
          <a:lstStyle/>
          <a:p>
            <a:r>
              <a:rPr lang="en-US" sz="2200" b="1" dirty="0">
                <a:solidFill>
                  <a:schemeClr val="tx2"/>
                </a:solidFill>
                <a:latin typeface="Arial" panose="020B0604020202020204" pitchFamily="34" charset="0"/>
                <a:cs typeface="Arial" panose="020B0604020202020204" pitchFamily="34" charset="0"/>
              </a:rPr>
              <a:t>After:</a:t>
            </a:r>
          </a:p>
          <a:p>
            <a:pPr marL="342900" indent="-342900">
              <a:buFont typeface="Arial" panose="020B0604020202020204" pitchFamily="34" charset="0"/>
              <a:buChar char="•"/>
            </a:pPr>
            <a:r>
              <a:rPr lang="en-US" sz="2200" dirty="0">
                <a:solidFill>
                  <a:schemeClr val="tx1">
                    <a:lumMod val="75000"/>
                    <a:lumOff val="25000"/>
                  </a:schemeClr>
                </a:solidFill>
                <a:latin typeface="Arial" panose="020B0604020202020204" pitchFamily="34" charset="0"/>
                <a:cs typeface="Arial" panose="020B0604020202020204" pitchFamily="34" charset="0"/>
              </a:rPr>
              <a:t>Cleaned and replenished up to 16 rooms daily for a high-end hotel chain</a:t>
            </a:r>
          </a:p>
        </p:txBody>
      </p:sp>
      <p:sp>
        <p:nvSpPr>
          <p:cNvPr id="3" name="Rectangle 2">
            <a:extLst>
              <a:ext uri="{FF2B5EF4-FFF2-40B4-BE49-F238E27FC236}">
                <a16:creationId xmlns:a16="http://schemas.microsoft.com/office/drawing/2014/main" id="{887256D0-FAAB-4F27-A1D9-D54BA0E3E059}"/>
              </a:ext>
            </a:extLst>
          </p:cNvPr>
          <p:cNvSpPr/>
          <p:nvPr/>
        </p:nvSpPr>
        <p:spPr>
          <a:xfrm>
            <a:off x="7178040" y="6110714"/>
            <a:ext cx="1965960" cy="731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651759E-4721-4F13-B982-760B04FA65E8}"/>
              </a:ext>
            </a:extLst>
          </p:cNvPr>
          <p:cNvPicPr>
            <a:picLocks noChangeAspect="1"/>
          </p:cNvPicPr>
          <p:nvPr/>
        </p:nvPicPr>
        <p:blipFill>
          <a:blip r:embed="rId3"/>
          <a:stretch>
            <a:fillRect/>
          </a:stretch>
        </p:blipFill>
        <p:spPr>
          <a:xfrm>
            <a:off x="4991100" y="3753118"/>
            <a:ext cx="4049442" cy="30370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5765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FBBD1-68E5-4003-8793-6EEBD1D92AF4}"/>
              </a:ext>
            </a:extLst>
          </p:cNvPr>
          <p:cNvSpPr>
            <a:spLocks noGrp="1"/>
          </p:cNvSpPr>
          <p:nvPr>
            <p:ph type="title"/>
          </p:nvPr>
        </p:nvSpPr>
        <p:spPr/>
        <p:txBody>
          <a:bodyPr/>
          <a:lstStyle/>
          <a:p>
            <a:r>
              <a:rPr lang="en-US" dirty="0"/>
              <a:t>Your skills, accomplishments</a:t>
            </a:r>
          </a:p>
        </p:txBody>
      </p:sp>
      <p:pic>
        <p:nvPicPr>
          <p:cNvPr id="4" name="Picture 3">
            <a:extLst>
              <a:ext uri="{FF2B5EF4-FFF2-40B4-BE49-F238E27FC236}">
                <a16:creationId xmlns:a16="http://schemas.microsoft.com/office/drawing/2014/main" id="{CC0CD445-811B-449F-825F-DD891ED947E7}"/>
              </a:ext>
            </a:extLst>
          </p:cNvPr>
          <p:cNvPicPr>
            <a:picLocks noChangeAspect="1"/>
          </p:cNvPicPr>
          <p:nvPr/>
        </p:nvPicPr>
        <p:blipFill>
          <a:blip r:embed="rId3"/>
          <a:stretch>
            <a:fillRect/>
          </a:stretch>
        </p:blipFill>
        <p:spPr>
          <a:xfrm>
            <a:off x="4991100" y="3753118"/>
            <a:ext cx="4049442" cy="30370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48199649"/>
      </p:ext>
    </p:extLst>
  </p:cSld>
  <p:clrMapOvr>
    <a:masterClrMapping/>
  </p:clrMapOvr>
</p:sld>
</file>

<file path=ppt/theme/theme1.xml><?xml version="1.0" encoding="utf-8"?>
<a:theme xmlns:a="http://schemas.openxmlformats.org/drawingml/2006/main" name="HGAC_roundtable_template_0330">
  <a:themeElements>
    <a:clrScheme name="HGAC">
      <a:dk1>
        <a:srgbClr val="000000"/>
      </a:dk1>
      <a:lt1>
        <a:srgbClr val="FFFFFF"/>
      </a:lt1>
      <a:dk2>
        <a:srgbClr val="007BB9"/>
      </a:dk2>
      <a:lt2>
        <a:srgbClr val="BDBDBD"/>
      </a:lt2>
      <a:accent1>
        <a:srgbClr val="E97B00"/>
      </a:accent1>
      <a:accent2>
        <a:srgbClr val="6D6D6D"/>
      </a:accent2>
      <a:accent3>
        <a:srgbClr val="007BB9"/>
      </a:accent3>
      <a:accent4>
        <a:srgbClr val="8EAC15"/>
      </a:accent4>
      <a:accent5>
        <a:srgbClr val="F0B51C"/>
      </a:accent5>
      <a:accent6>
        <a:srgbClr val="EC1C24"/>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E9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rgbClr val="E38D1A"/>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gac127_ppt3_standard_0411" id="{1A77669D-629B-E54E-A6E0-F91C3FAEEE15}" vid="{451113DE-457F-0B45-8C3D-213B9DE8E8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90B4EBA55F97F41B908D2C58080E7C2" ma:contentTypeVersion="12" ma:contentTypeDescription="Create a new document." ma:contentTypeScope="" ma:versionID="a359813f148feaea01985c36166865f7">
  <xsd:schema xmlns:xsd="http://www.w3.org/2001/XMLSchema" xmlns:xs="http://www.w3.org/2001/XMLSchema" xmlns:p="http://schemas.microsoft.com/office/2006/metadata/properties" xmlns:ns3="13743697-eaa7-43e8-a045-23272bfb8c88" xmlns:ns4="7231f9a6-e039-42ce-9cf1-5bba4d0410f9" targetNamespace="http://schemas.microsoft.com/office/2006/metadata/properties" ma:root="true" ma:fieldsID="d7b53f00c0cca852e98148a326947a4b" ns3:_="" ns4:_="">
    <xsd:import namespace="13743697-eaa7-43e8-a045-23272bfb8c88"/>
    <xsd:import namespace="7231f9a6-e039-42ce-9cf1-5bba4d0410f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43697-eaa7-43e8-a045-23272bfb8c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31f9a6-e039-42ce-9cf1-5bba4d0410f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CEA093-EE46-434B-BB88-E931F3C0D13E}">
  <ds:schemaRefs>
    <ds:schemaRef ds:uri="http://schemas.microsoft.com/sharepoint/v3/contenttype/forms"/>
  </ds:schemaRefs>
</ds:datastoreItem>
</file>

<file path=customXml/itemProps2.xml><?xml version="1.0" encoding="utf-8"?>
<ds:datastoreItem xmlns:ds="http://schemas.openxmlformats.org/officeDocument/2006/customXml" ds:itemID="{46F162AA-DE35-4C06-8754-FB28E41B29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743697-eaa7-43e8-a045-23272bfb8c88"/>
    <ds:schemaRef ds:uri="7231f9a6-e039-42ce-9cf1-5bba4d0410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B7DFBD-9939-4F12-9AD0-ADE192CB3661}">
  <ds:schemaRefs>
    <ds:schemaRef ds:uri="http://purl.org/dc/elements/1.1/"/>
    <ds:schemaRef ds:uri="13743697-eaa7-43e8-a045-23272bfb8c88"/>
    <ds:schemaRef ds:uri="http://schemas.openxmlformats.org/package/2006/metadata/core-properties"/>
    <ds:schemaRef ds:uri="http://purl.org/dc/terms/"/>
    <ds:schemaRef ds:uri="7231f9a6-e039-42ce-9cf1-5bba4d0410f9"/>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HGAC_roundtable_template_0330</Template>
  <TotalTime>2666</TotalTime>
  <Words>1096</Words>
  <Application>Microsoft Office PowerPoint</Application>
  <PresentationFormat>On-screen Show (4:3)</PresentationFormat>
  <Paragraphs>210</Paragraphs>
  <Slides>21</Slides>
  <Notes>20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.AppleSystemUIFont</vt:lpstr>
      <vt:lpstr>Arial</vt:lpstr>
      <vt:lpstr>Avenir Next LT Pro Light</vt:lpstr>
      <vt:lpstr>Calibri</vt:lpstr>
      <vt:lpstr>Helvetica Neue</vt:lpstr>
      <vt:lpstr>HGAC_roundtable_template_0330</vt:lpstr>
      <vt:lpstr>Module 2: Job Readiness Toolkit</vt:lpstr>
      <vt:lpstr>Participants  More &gt; Rename</vt:lpstr>
      <vt:lpstr>Participants  … Raise Hand</vt:lpstr>
      <vt:lpstr>Chat &amp; … Save Chat</vt:lpstr>
      <vt:lpstr>PowerPoint Presentation</vt:lpstr>
      <vt:lpstr>Less Is More</vt:lpstr>
      <vt:lpstr>Describing Skills &amp; Accomplishments</vt:lpstr>
      <vt:lpstr>Let’s Improve</vt:lpstr>
      <vt:lpstr>Your skills, accomplishments</vt:lpstr>
      <vt:lpstr>Similar but Different</vt:lpstr>
      <vt:lpstr>PowerPoint Presentation</vt:lpstr>
      <vt:lpstr>PowerPoint Presentation</vt:lpstr>
      <vt:lpstr>Similar but Different</vt:lpstr>
      <vt:lpstr>Flash Resumes</vt:lpstr>
      <vt:lpstr>Example Job</vt:lpstr>
      <vt:lpstr>PowerPoint Presentation</vt:lpstr>
      <vt:lpstr>PowerPoint Presentation</vt:lpstr>
      <vt:lpstr>Online Job Search Resources</vt:lpstr>
      <vt:lpstr>PowerPoint Presentation</vt:lpstr>
      <vt:lpstr>Knowledge Check</vt:lpstr>
      <vt:lpstr>https://www.wrksolutions.com/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Job Readiness Toolkit</dc:title>
  <cp:lastModifiedBy>Toth,  Josie</cp:lastModifiedBy>
  <cp:revision>1</cp:revision>
  <dcterms:created xsi:type="dcterms:W3CDTF">2018-04-12T02:17:25Z</dcterms:created>
  <dcterms:modified xsi:type="dcterms:W3CDTF">2022-04-14T00:57:06Z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0x010100690B4EBA55F97F41B908D2C58080E7C2</vt:lpwstr>
  </property>
</Properties>
</file>