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Lst>
  <p:notesMasterIdLst>
    <p:notesMasterId r:id="rId16"/>
  </p:notesMasterIdLst>
  <p:handoutMasterIdLst>
    <p:handoutMasterId r:id="rId17"/>
  </p:handoutMasterIdLst>
  <p:sldIdLst>
    <p:sldId id="261" r:id="rId5"/>
    <p:sldId id="285" r:id="rId6"/>
    <p:sldId id="295" r:id="rId7"/>
    <p:sldId id="299" r:id="rId8"/>
    <p:sldId id="296" r:id="rId9"/>
    <p:sldId id="298" r:id="rId10"/>
    <p:sldId id="289" r:id="rId11"/>
    <p:sldId id="291" r:id="rId12"/>
    <p:sldId id="292" r:id="rId13"/>
    <p:sldId id="290" r:id="rId14"/>
    <p:sldId id="293" r:id="rId15"/>
  </p:sldIdLst>
  <p:sldSz cx="9144000" cy="6858000" type="screen4x3"/>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ma Burns" initials="IB"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9"/>
    <a:srgbClr val="54266D"/>
    <a:srgbClr val="51226C"/>
    <a:srgbClr val="DB5C1E"/>
    <a:srgbClr val="DB5C00"/>
    <a:srgbClr val="E87000"/>
    <a:srgbClr val="562187"/>
    <a:srgbClr val="BEBEBE"/>
    <a:srgbClr val="ED1C24"/>
    <a:srgbClr val="F1B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5" autoAdjust="0"/>
    <p:restoredTop sz="93961" autoAdjust="0"/>
  </p:normalViewPr>
  <p:slideViewPr>
    <p:cSldViewPr snapToGrid="0">
      <p:cViewPr varScale="1">
        <p:scale>
          <a:sx n="62" d="100"/>
          <a:sy n="62" d="100"/>
        </p:scale>
        <p:origin x="1008" y="67"/>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4" d="100"/>
          <a:sy n="54" d="100"/>
        </p:scale>
        <p:origin x="282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698C31-5321-E64C-A8D9-FAB2843059C8}" type="datetimeFigureOut">
              <a:rPr lang="en-US" smtClean="0"/>
              <a:pPr/>
              <a:t>2/20/2019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54D9F7-9D24-E64D-90F1-A57DA2CD9B40}" type="slidenum">
              <a:rPr lang="en-US" smtClean="0"/>
              <a:pPr/>
              <a:t>‹#›</a:t>
            </a:fld>
            <a:endParaRPr lang="en-US"/>
          </a:p>
        </p:txBody>
      </p:sp>
    </p:spTree>
    <p:extLst>
      <p:ext uri="{BB962C8B-B14F-4D97-AF65-F5344CB8AC3E}">
        <p14:creationId xmlns:p14="http://schemas.microsoft.com/office/powerpoint/2010/main" val="677345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6AA65-98F6-6F42-8C97-866162AECD52}" type="datetimeFigureOut">
              <a:rPr lang="en-US" smtClean="0"/>
              <a:pPr/>
              <a:t>2/20/2019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3E642-38DC-844C-B05A-8BDBFAE8648D}" type="slidenum">
              <a:rPr lang="en-US" smtClean="0"/>
              <a:pPr/>
              <a:t>‹#›</a:t>
            </a:fld>
            <a:endParaRPr lang="en-US"/>
          </a:p>
        </p:txBody>
      </p:sp>
    </p:spTree>
    <p:extLst>
      <p:ext uri="{BB962C8B-B14F-4D97-AF65-F5344CB8AC3E}">
        <p14:creationId xmlns:p14="http://schemas.microsoft.com/office/powerpoint/2010/main" val="3615396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Module 4 – Closing the Deal</a:t>
            </a:r>
          </a:p>
          <a:p>
            <a:r>
              <a:rPr lang="en-US" dirty="0"/>
              <a:t>State in the Module, Closing the Deal, is simply putting the final touches on the job search and interview process</a:t>
            </a:r>
          </a:p>
        </p:txBody>
      </p:sp>
      <p:sp>
        <p:nvSpPr>
          <p:cNvPr id="4" name="Slide Number Placeholder 3"/>
          <p:cNvSpPr>
            <a:spLocks noGrp="1"/>
          </p:cNvSpPr>
          <p:nvPr>
            <p:ph type="sldNum" sz="quarter" idx="10"/>
          </p:nvPr>
        </p:nvSpPr>
        <p:spPr/>
        <p:txBody>
          <a:bodyPr/>
          <a:lstStyle/>
          <a:p>
            <a:fld id="{8113E642-38DC-844C-B05A-8BDBFAE8648D}" type="slidenum">
              <a:rPr lang="en-US" smtClean="0"/>
              <a:pPr/>
              <a:t>1</a:t>
            </a:fld>
            <a:endParaRPr lang="en-US"/>
          </a:p>
        </p:txBody>
      </p:sp>
    </p:spTree>
    <p:extLst>
      <p:ext uri="{BB962C8B-B14F-4D97-AF65-F5344CB8AC3E}">
        <p14:creationId xmlns:p14="http://schemas.microsoft.com/office/powerpoint/2010/main" val="2342852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Conclude Module 4, Closing the Deal with debrief of lesson(s) </a:t>
            </a:r>
          </a:p>
          <a:p>
            <a:r>
              <a:rPr lang="en-US" dirty="0"/>
              <a:t>Thank participants for taking the training</a:t>
            </a:r>
          </a:p>
        </p:txBody>
      </p:sp>
      <p:sp>
        <p:nvSpPr>
          <p:cNvPr id="4" name="Slide Number Placeholder 3"/>
          <p:cNvSpPr>
            <a:spLocks noGrp="1"/>
          </p:cNvSpPr>
          <p:nvPr>
            <p:ph type="sldNum" sz="quarter" idx="10"/>
          </p:nvPr>
        </p:nvSpPr>
        <p:spPr/>
        <p:txBody>
          <a:bodyPr/>
          <a:lstStyle/>
          <a:p>
            <a:fld id="{8113E642-38DC-844C-B05A-8BDBFAE8648D}" type="slidenum">
              <a:rPr lang="en-US" smtClean="0"/>
              <a:pPr/>
              <a:t>11</a:t>
            </a:fld>
            <a:endParaRPr lang="en-US"/>
          </a:p>
        </p:txBody>
      </p:sp>
    </p:spTree>
    <p:extLst>
      <p:ext uri="{BB962C8B-B14F-4D97-AF65-F5344CB8AC3E}">
        <p14:creationId xmlns:p14="http://schemas.microsoft.com/office/powerpoint/2010/main" val="210630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participants with a brief overview of the purpose of Module 4</a:t>
            </a:r>
          </a:p>
          <a:p>
            <a:endParaRPr lang="en-US" sz="1600" b="1" dirty="0"/>
          </a:p>
          <a:p>
            <a:r>
              <a:rPr lang="en-US" sz="1600" b="1" dirty="0"/>
              <a:t>DO NOT READ THE SLIDE</a:t>
            </a:r>
          </a:p>
        </p:txBody>
      </p:sp>
      <p:sp>
        <p:nvSpPr>
          <p:cNvPr id="4" name="Slide Number Placeholder 3"/>
          <p:cNvSpPr>
            <a:spLocks noGrp="1"/>
          </p:cNvSpPr>
          <p:nvPr>
            <p:ph type="sldNum" sz="quarter" idx="10"/>
          </p:nvPr>
        </p:nvSpPr>
        <p:spPr/>
        <p:txBody>
          <a:bodyPr/>
          <a:lstStyle/>
          <a:p>
            <a:fld id="{8113E642-38DC-844C-B05A-8BDBFAE8648D}" type="slidenum">
              <a:rPr lang="en-US" smtClean="0"/>
              <a:pPr/>
              <a:t>2</a:t>
            </a:fld>
            <a:endParaRPr lang="en-US"/>
          </a:p>
        </p:txBody>
      </p:sp>
    </p:spTree>
    <p:extLst>
      <p:ext uri="{BB962C8B-B14F-4D97-AF65-F5344CB8AC3E}">
        <p14:creationId xmlns:p14="http://schemas.microsoft.com/office/powerpoint/2010/main" val="82190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 A: Digital Footprint, Page 76, Instructor’s Guide</a:t>
            </a:r>
          </a:p>
          <a:p>
            <a:r>
              <a:rPr lang="en-US" dirty="0"/>
              <a:t>Use this slide to prompt discussion “What is a Digital Footprint?”</a:t>
            </a:r>
          </a:p>
        </p:txBody>
      </p:sp>
      <p:sp>
        <p:nvSpPr>
          <p:cNvPr id="4" name="Slide Number Placeholder 3"/>
          <p:cNvSpPr>
            <a:spLocks noGrp="1"/>
          </p:cNvSpPr>
          <p:nvPr>
            <p:ph type="sldNum" sz="quarter" idx="10"/>
          </p:nvPr>
        </p:nvSpPr>
        <p:spPr/>
        <p:txBody>
          <a:bodyPr/>
          <a:lstStyle/>
          <a:p>
            <a:fld id="{8113E642-38DC-844C-B05A-8BDBFAE8648D}" type="slidenum">
              <a:rPr lang="en-US" smtClean="0"/>
              <a:pPr/>
              <a:t>3</a:t>
            </a:fld>
            <a:endParaRPr lang="en-US"/>
          </a:p>
        </p:txBody>
      </p:sp>
    </p:spTree>
    <p:extLst>
      <p:ext uri="{BB962C8B-B14F-4D97-AF65-F5344CB8AC3E}">
        <p14:creationId xmlns:p14="http://schemas.microsoft.com/office/powerpoint/2010/main" val="526093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 A: Digital Footprint,  Page 76, Instructor’s Guide</a:t>
            </a:r>
          </a:p>
          <a:p>
            <a:r>
              <a:rPr lang="en-US" dirty="0"/>
              <a:t>Display this slide during discussion of #7 on page 76, Instructor’s Guide</a:t>
            </a:r>
          </a:p>
          <a:p>
            <a:endParaRPr lang="en-US" dirty="0"/>
          </a:p>
        </p:txBody>
      </p:sp>
      <p:sp>
        <p:nvSpPr>
          <p:cNvPr id="4" name="Slide Number Placeholder 3"/>
          <p:cNvSpPr>
            <a:spLocks noGrp="1"/>
          </p:cNvSpPr>
          <p:nvPr>
            <p:ph type="sldNum" sz="quarter" idx="10"/>
          </p:nvPr>
        </p:nvSpPr>
        <p:spPr/>
        <p:txBody>
          <a:bodyPr/>
          <a:lstStyle/>
          <a:p>
            <a:fld id="{8113E642-38DC-844C-B05A-8BDBFAE8648D}" type="slidenum">
              <a:rPr lang="en-US" smtClean="0"/>
              <a:pPr/>
              <a:t>4</a:t>
            </a:fld>
            <a:endParaRPr lang="en-US"/>
          </a:p>
        </p:txBody>
      </p:sp>
    </p:spTree>
    <p:extLst>
      <p:ext uri="{BB962C8B-B14F-4D97-AF65-F5344CB8AC3E}">
        <p14:creationId xmlns:p14="http://schemas.microsoft.com/office/powerpoint/2010/main" val="29300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A: Digital Footprint, Page 76, Instructor’s Guide</a:t>
            </a:r>
          </a:p>
          <a:p>
            <a:r>
              <a:rPr lang="en-US" dirty="0"/>
              <a:t>Display this slide during discussion of #3, Social Media Rubric</a:t>
            </a:r>
          </a:p>
          <a:p>
            <a:endParaRPr lang="en-US" dirty="0"/>
          </a:p>
          <a:p>
            <a:endParaRPr lang="en-US" dirty="0"/>
          </a:p>
        </p:txBody>
      </p:sp>
      <p:sp>
        <p:nvSpPr>
          <p:cNvPr id="4" name="Slide Number Placeholder 3"/>
          <p:cNvSpPr>
            <a:spLocks noGrp="1"/>
          </p:cNvSpPr>
          <p:nvPr>
            <p:ph type="sldNum" sz="quarter" idx="10"/>
          </p:nvPr>
        </p:nvSpPr>
        <p:spPr/>
        <p:txBody>
          <a:bodyPr/>
          <a:lstStyle/>
          <a:p>
            <a:fld id="{8113E642-38DC-844C-B05A-8BDBFAE8648D}" type="slidenum">
              <a:rPr lang="en-US" smtClean="0"/>
              <a:pPr/>
              <a:t>5</a:t>
            </a:fld>
            <a:endParaRPr lang="en-US"/>
          </a:p>
        </p:txBody>
      </p:sp>
    </p:spTree>
    <p:extLst>
      <p:ext uri="{BB962C8B-B14F-4D97-AF65-F5344CB8AC3E}">
        <p14:creationId xmlns:p14="http://schemas.microsoft.com/office/powerpoint/2010/main" val="1499771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C: Lasting Impressions, page 82, Instructor’s Guide</a:t>
            </a:r>
          </a:p>
          <a:p>
            <a:r>
              <a:rPr lang="en-US" dirty="0"/>
              <a:t>Display slide for discussion and introduction of lesson</a:t>
            </a:r>
          </a:p>
        </p:txBody>
      </p:sp>
      <p:sp>
        <p:nvSpPr>
          <p:cNvPr id="4" name="Slide Number Placeholder 3"/>
          <p:cNvSpPr>
            <a:spLocks noGrp="1"/>
          </p:cNvSpPr>
          <p:nvPr>
            <p:ph type="sldNum" sz="quarter" idx="10"/>
          </p:nvPr>
        </p:nvSpPr>
        <p:spPr/>
        <p:txBody>
          <a:bodyPr/>
          <a:lstStyle/>
          <a:p>
            <a:fld id="{8113E642-38DC-844C-B05A-8BDBFAE8648D}" type="slidenum">
              <a:rPr lang="en-US" smtClean="0"/>
              <a:pPr/>
              <a:t>7</a:t>
            </a:fld>
            <a:endParaRPr lang="en-US"/>
          </a:p>
        </p:txBody>
      </p:sp>
    </p:spTree>
    <p:extLst>
      <p:ext uri="{BB962C8B-B14F-4D97-AF65-F5344CB8AC3E}">
        <p14:creationId xmlns:p14="http://schemas.microsoft.com/office/powerpoint/2010/main" val="264871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01688"/>
            <a:ext cx="4572000" cy="3429000"/>
          </a:xfrm>
        </p:spPr>
      </p:sp>
      <p:sp>
        <p:nvSpPr>
          <p:cNvPr id="3" name="Notes Placeholder 2"/>
          <p:cNvSpPr>
            <a:spLocks noGrp="1"/>
          </p:cNvSpPr>
          <p:nvPr>
            <p:ph type="body" idx="1"/>
          </p:nvPr>
        </p:nvSpPr>
        <p:spPr/>
        <p:txBody>
          <a:bodyPr/>
          <a:lstStyle/>
          <a:p>
            <a:r>
              <a:rPr lang="en-US" dirty="0"/>
              <a:t>Lesson D: Digital Footprint, Page 86, Instructor’s Guide</a:t>
            </a:r>
          </a:p>
          <a:p>
            <a:r>
              <a:rPr lang="en-US" dirty="0"/>
              <a:t>Display slide for discussion and introduction of lesson</a:t>
            </a:r>
          </a:p>
          <a:p>
            <a:endParaRPr lang="en-US" dirty="0"/>
          </a:p>
          <a:p>
            <a:r>
              <a:rPr lang="en-US" dirty="0"/>
              <a:t>DO NOT READ THE SLIDE</a:t>
            </a:r>
          </a:p>
        </p:txBody>
      </p:sp>
      <p:sp>
        <p:nvSpPr>
          <p:cNvPr id="4" name="Slide Number Placeholder 3"/>
          <p:cNvSpPr>
            <a:spLocks noGrp="1"/>
          </p:cNvSpPr>
          <p:nvPr>
            <p:ph type="sldNum" sz="quarter" idx="10"/>
          </p:nvPr>
        </p:nvSpPr>
        <p:spPr/>
        <p:txBody>
          <a:bodyPr/>
          <a:lstStyle/>
          <a:p>
            <a:fld id="{8113E642-38DC-844C-B05A-8BDBFAE8648D}" type="slidenum">
              <a:rPr lang="en-US" smtClean="0"/>
              <a:pPr/>
              <a:t>8</a:t>
            </a:fld>
            <a:endParaRPr lang="en-US"/>
          </a:p>
        </p:txBody>
      </p:sp>
    </p:spTree>
    <p:extLst>
      <p:ext uri="{BB962C8B-B14F-4D97-AF65-F5344CB8AC3E}">
        <p14:creationId xmlns:p14="http://schemas.microsoft.com/office/powerpoint/2010/main" val="1716389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4267" y="4368800"/>
            <a:ext cx="5486400" cy="4114800"/>
          </a:xfrm>
        </p:spPr>
        <p:txBody>
          <a:bodyPr/>
          <a:lstStyle/>
          <a:p>
            <a:r>
              <a:rPr lang="en-US" dirty="0"/>
              <a:t>Lesson E: LinkedIn Bingo, Page 88, Instructor’s Guide</a:t>
            </a:r>
          </a:p>
          <a:p>
            <a:r>
              <a:rPr lang="en-US" dirty="0"/>
              <a:t>Display slide for discussion and introduction of lesson </a:t>
            </a:r>
          </a:p>
          <a:p>
            <a:endParaRPr lang="en-US" dirty="0"/>
          </a:p>
        </p:txBody>
      </p:sp>
      <p:sp>
        <p:nvSpPr>
          <p:cNvPr id="4" name="Slide Number Placeholder 3"/>
          <p:cNvSpPr>
            <a:spLocks noGrp="1"/>
          </p:cNvSpPr>
          <p:nvPr>
            <p:ph type="sldNum" sz="quarter" idx="10"/>
          </p:nvPr>
        </p:nvSpPr>
        <p:spPr/>
        <p:txBody>
          <a:bodyPr/>
          <a:lstStyle/>
          <a:p>
            <a:fld id="{8113E642-38DC-844C-B05A-8BDBFAE8648D}" type="slidenum">
              <a:rPr lang="en-US" smtClean="0"/>
              <a:pPr/>
              <a:t>9</a:t>
            </a:fld>
            <a:endParaRPr lang="en-US"/>
          </a:p>
        </p:txBody>
      </p:sp>
    </p:spTree>
    <p:extLst>
      <p:ext uri="{BB962C8B-B14F-4D97-AF65-F5344CB8AC3E}">
        <p14:creationId xmlns:p14="http://schemas.microsoft.com/office/powerpoint/2010/main" val="3609607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F: 30 Second Commercial, Page 90, Instructor’s Guide</a:t>
            </a:r>
          </a:p>
          <a:p>
            <a:endParaRPr lang="en-US" dirty="0"/>
          </a:p>
        </p:txBody>
      </p:sp>
      <p:sp>
        <p:nvSpPr>
          <p:cNvPr id="4" name="Slide Number Placeholder 3"/>
          <p:cNvSpPr>
            <a:spLocks noGrp="1"/>
          </p:cNvSpPr>
          <p:nvPr>
            <p:ph type="sldNum" sz="quarter" idx="10"/>
          </p:nvPr>
        </p:nvSpPr>
        <p:spPr/>
        <p:txBody>
          <a:bodyPr/>
          <a:lstStyle/>
          <a:p>
            <a:fld id="{8113E642-38DC-844C-B05A-8BDBFAE8648D}" type="slidenum">
              <a:rPr lang="en-US" smtClean="0"/>
              <a:pPr/>
              <a:t>10</a:t>
            </a:fld>
            <a:endParaRPr lang="en-US"/>
          </a:p>
        </p:txBody>
      </p:sp>
    </p:spTree>
    <p:extLst>
      <p:ext uri="{BB962C8B-B14F-4D97-AF65-F5344CB8AC3E}">
        <p14:creationId xmlns:p14="http://schemas.microsoft.com/office/powerpoint/2010/main" val="4054891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hot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9850" y="1773161"/>
            <a:ext cx="5177885" cy="1256218"/>
          </a:xfrm>
        </p:spPr>
        <p:txBody>
          <a:bodyPr anchor="b">
            <a:noAutofit/>
          </a:bodyPr>
          <a:lstStyle>
            <a:lvl1pPr algn="l">
              <a:lnSpc>
                <a:spcPts val="4200"/>
              </a:lnSpc>
              <a:defRPr sz="3600" b="1" cap="all"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69851" y="3554436"/>
            <a:ext cx="5177884" cy="921337"/>
          </a:xfrm>
        </p:spPr>
        <p:txBody>
          <a:bodyPr>
            <a:noAutofit/>
          </a:bodyPr>
          <a:lstStyle>
            <a:lvl1pPr marL="0" indent="0" algn="l">
              <a:lnSpc>
                <a:spcPts val="2800"/>
              </a:lnSpc>
              <a:spcBef>
                <a:spcPts val="0"/>
              </a:spcBef>
              <a:spcAft>
                <a:spcPts val="0"/>
              </a:spcAft>
              <a:buNone/>
              <a:defRPr sz="2400" b="0" cap="all" spc="0" baseline="0">
                <a:solidFill>
                  <a:schemeClr val="accent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a:extLst>
              <a:ext uri="{FF2B5EF4-FFF2-40B4-BE49-F238E27FC236}">
                <a16:creationId xmlns:a16="http://schemas.microsoft.com/office/drawing/2014/main" id="{BABAE8E1-C370-C847-B62F-DF2C2E7F87D8}"/>
              </a:ext>
            </a:extLst>
          </p:cNvPr>
          <p:cNvPicPr>
            <a:picLocks noChangeAspect="1"/>
          </p:cNvPicPr>
          <p:nvPr userDrawn="1"/>
        </p:nvPicPr>
        <p:blipFill>
          <a:blip r:embed="rId3"/>
          <a:stretch>
            <a:fillRect/>
          </a:stretch>
        </p:blipFill>
        <p:spPr>
          <a:xfrm>
            <a:off x="5730122" y="6102212"/>
            <a:ext cx="2959100" cy="165100"/>
          </a:xfrm>
          <a:prstGeom prst="rect">
            <a:avLst/>
          </a:prstGeom>
        </p:spPr>
      </p:pic>
      <p:sp>
        <p:nvSpPr>
          <p:cNvPr id="10" name="TextBox 9">
            <a:extLst>
              <a:ext uri="{FF2B5EF4-FFF2-40B4-BE49-F238E27FC236}">
                <a16:creationId xmlns:a16="http://schemas.microsoft.com/office/drawing/2014/main" id="{51153FC8-213E-BC48-8436-9DE640CC41EE}"/>
              </a:ext>
            </a:extLst>
          </p:cNvPr>
          <p:cNvSpPr txBox="1"/>
          <p:nvPr userDrawn="1"/>
        </p:nvSpPr>
        <p:spPr>
          <a:xfrm>
            <a:off x="457200" y="6088253"/>
            <a:ext cx="5004770" cy="769748"/>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lang="en-US" sz="1200" b="1" kern="1200" dirty="0" err="1">
                <a:solidFill>
                  <a:srgbClr val="6E6E6E"/>
                </a:solidFill>
                <a:effectLst/>
                <a:latin typeface="Arial" panose="020B0604020202020204" pitchFamily="34" charset="0"/>
                <a:ea typeface="+mn-ea"/>
                <a:cs typeface="Arial" panose="020B0604020202020204" pitchFamily="34" charset="0"/>
              </a:rPr>
              <a:t>www.wrksolutions.com</a:t>
            </a:r>
            <a:r>
              <a:rPr lang="en-US" sz="1200" b="0" kern="1200" dirty="0">
                <a:solidFill>
                  <a:srgbClr val="6E6E6E"/>
                </a:solidFill>
                <a:effectLst/>
                <a:latin typeface="Arial" panose="020B0604020202020204" pitchFamily="34" charset="0"/>
                <a:ea typeface="+mn-ea"/>
                <a:cs typeface="Arial" panose="020B0604020202020204" pitchFamily="34" charset="0"/>
              </a:rPr>
              <a:t>  1.888.469.JOBS (5627)</a:t>
            </a:r>
          </a:p>
          <a:p>
            <a:pPr marL="0" marR="0" lvl="0" indent="0" algn="l" defTabSz="457200" rtl="0" eaLnBrk="1" fontAlgn="auto" latinLnBrk="0" hangingPunct="1">
              <a:lnSpc>
                <a:spcPts val="850"/>
              </a:lnSpc>
              <a:spcBef>
                <a:spcPts val="0"/>
              </a:spcBef>
              <a:spcAft>
                <a:spcPts val="0"/>
              </a:spcAft>
              <a:buClrTx/>
              <a:buSzTx/>
              <a:buFontTx/>
              <a:buNone/>
              <a:tabLst/>
              <a:defRPr/>
            </a:pPr>
            <a:r>
              <a:rPr lang="en-US" sz="750" kern="1200" dirty="0">
                <a:solidFill>
                  <a:srgbClr val="777877"/>
                </a:solidFill>
                <a:effectLst/>
                <a:latin typeface="Arial" panose="020B0604020202020204" pitchFamily="34" charset="0"/>
                <a:ea typeface="+mn-ea"/>
                <a:cs typeface="Arial" panose="020B0604020202020204" pitchFamily="34" charset="0"/>
              </a:rPr>
              <a:t>Workforce Solutions is an equal opportunity employer/program. Auxiliary aids and services are available upon </a:t>
            </a:r>
            <a:br>
              <a:rPr lang="en-US" sz="750" kern="1200" dirty="0">
                <a:solidFill>
                  <a:srgbClr val="777877"/>
                </a:solidFill>
                <a:effectLst/>
                <a:latin typeface="Arial" panose="020B0604020202020204" pitchFamily="34" charset="0"/>
                <a:ea typeface="+mn-ea"/>
                <a:cs typeface="Arial" panose="020B0604020202020204" pitchFamily="34" charset="0"/>
              </a:rPr>
            </a:br>
            <a:r>
              <a:rPr lang="en-US" sz="750" kern="1200" dirty="0">
                <a:solidFill>
                  <a:srgbClr val="777877"/>
                </a:solidFill>
                <a:effectLst/>
                <a:latin typeface="Arial" panose="020B0604020202020204" pitchFamily="34" charset="0"/>
                <a:ea typeface="+mn-ea"/>
                <a:cs typeface="Arial" panose="020B0604020202020204" pitchFamily="34" charset="0"/>
              </a:rPr>
              <a:t>request to individuals with disabilities. (Please request reasonable accommodations 48 hours in advance.)</a:t>
            </a:r>
            <a:r>
              <a:rPr lang="en-US" sz="750" b="1" kern="1200" dirty="0">
                <a:solidFill>
                  <a:srgbClr val="777877"/>
                </a:solidFill>
                <a:effectLst/>
                <a:latin typeface="Arial" panose="020B0604020202020204" pitchFamily="34" charset="0"/>
                <a:ea typeface="+mn-ea"/>
                <a:cs typeface="Arial" panose="020B0604020202020204" pitchFamily="34" charset="0"/>
              </a:rPr>
              <a:t> </a:t>
            </a:r>
            <a:br>
              <a:rPr lang="en-US" sz="750" b="1" kern="1200" dirty="0">
                <a:solidFill>
                  <a:srgbClr val="777877"/>
                </a:solidFill>
                <a:effectLst/>
                <a:latin typeface="Arial" panose="020B0604020202020204" pitchFamily="34" charset="0"/>
                <a:ea typeface="+mn-ea"/>
                <a:cs typeface="Arial" panose="020B0604020202020204" pitchFamily="34" charset="0"/>
              </a:rPr>
            </a:br>
            <a:r>
              <a:rPr lang="en-US" sz="750" b="1" kern="1200" dirty="0">
                <a:solidFill>
                  <a:srgbClr val="777877"/>
                </a:solidFill>
                <a:effectLst/>
                <a:latin typeface="Arial" panose="020B0604020202020204" pitchFamily="34" charset="0"/>
                <a:ea typeface="+mn-ea"/>
                <a:cs typeface="Arial" panose="020B0604020202020204" pitchFamily="34" charset="0"/>
              </a:rPr>
              <a:t>Relay Texas:</a:t>
            </a:r>
            <a:r>
              <a:rPr lang="en-US" sz="750" kern="1200" dirty="0">
                <a:solidFill>
                  <a:srgbClr val="777877"/>
                </a:solidFill>
                <a:effectLst/>
                <a:latin typeface="Arial" panose="020B0604020202020204" pitchFamily="34" charset="0"/>
                <a:ea typeface="+mn-ea"/>
                <a:cs typeface="Arial" panose="020B0604020202020204" pitchFamily="34" charset="0"/>
              </a:rPr>
              <a:t> 1.800.735.2989 (TDD) 1.800.735.2988 (voice) or 711</a:t>
            </a:r>
          </a:p>
          <a:p>
            <a:pPr marL="0" marR="0" lvl="0" indent="0" algn="l" defTabSz="457200" rtl="0" eaLnBrk="1" fontAlgn="auto" latinLnBrk="0" hangingPunct="1">
              <a:lnSpc>
                <a:spcPts val="900"/>
              </a:lnSpc>
              <a:spcBef>
                <a:spcPts val="0"/>
              </a:spcBef>
              <a:spcAft>
                <a:spcPts val="0"/>
              </a:spcAft>
              <a:buClrTx/>
              <a:buSzTx/>
              <a:buFontTx/>
              <a:buNone/>
              <a:tabLst/>
              <a:defRPr/>
            </a:pPr>
            <a:endParaRPr lang="en-US" sz="800" b="0" kern="1200" dirty="0">
              <a:solidFill>
                <a:srgbClr val="777877"/>
              </a:solidFill>
              <a:effectLst/>
              <a:latin typeface="Arial" panose="020B0604020202020204" pitchFamily="34" charset="0"/>
              <a:ea typeface="+mn-ea"/>
              <a:cs typeface="Arial" panose="020B0604020202020204" pitchFamily="34" charset="0"/>
            </a:endParaRPr>
          </a:p>
          <a:p>
            <a:endParaRPr lang="en-US" sz="1200" b="0" dirty="0">
              <a:solidFill>
                <a:srgbClr val="6E6E6E"/>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4AD1A50-F476-564A-93FF-8F59B0CEE546}"/>
              </a:ext>
            </a:extLst>
          </p:cNvPr>
          <p:cNvPicPr>
            <a:picLocks noChangeAspect="1"/>
          </p:cNvPicPr>
          <p:nvPr userDrawn="1"/>
        </p:nvPicPr>
        <p:blipFill>
          <a:blip r:embed="rId4"/>
          <a:stretch>
            <a:fillRect/>
          </a:stretch>
        </p:blipFill>
        <p:spPr>
          <a:xfrm>
            <a:off x="691972" y="686566"/>
            <a:ext cx="2844800" cy="6477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E48F-748D-1B40-AF86-648891E6E893}"/>
              </a:ext>
            </a:extLst>
          </p:cNvPr>
          <p:cNvSpPr>
            <a:spLocks noGrp="1"/>
          </p:cNvSpPr>
          <p:nvPr>
            <p:ph type="title"/>
          </p:nvPr>
        </p:nvSpPr>
        <p:spPr>
          <a:xfrm>
            <a:off x="685800" y="1975935"/>
            <a:ext cx="4572000" cy="2743200"/>
          </a:xfrm>
        </p:spPr>
        <p:txBody>
          <a:bodyPr anchor="t"/>
          <a:lstStyle>
            <a:lvl1pPr>
              <a:lnSpc>
                <a:spcPts val="4200"/>
              </a:lnSpc>
              <a:defRPr sz="3600" cap="all" baseline="0">
                <a:solidFill>
                  <a:schemeClr val="tx2"/>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E6B29458-7DA9-3843-BE2E-34CF4C1A82E5}"/>
              </a:ext>
            </a:extLst>
          </p:cNvPr>
          <p:cNvCxnSpPr/>
          <p:nvPr userDrawn="1"/>
        </p:nvCxnSpPr>
        <p:spPr>
          <a:xfrm>
            <a:off x="685800" y="1800467"/>
            <a:ext cx="459606" cy="0"/>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29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1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179388" indent="-182880">
              <a:buClr>
                <a:schemeClr val="tx2"/>
              </a:buClr>
              <a:tabLst/>
              <a:defRPr/>
            </a:lvl2pPr>
            <a:lvl3pPr marL="365760" indent="-180975">
              <a:tabLst/>
              <a:defRPr/>
            </a:lvl3pPr>
            <a:lvl4pPr marL="576263" indent="-180975">
              <a:tabLst/>
              <a:defRPr/>
            </a:lvl4pPr>
            <a:lvl5pPr marL="746125" indent="-179388">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94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07F4-ECD2-524F-BF9E-7F1F13F5D961}"/>
              </a:ext>
            </a:extLst>
          </p:cNvPr>
          <p:cNvSpPr>
            <a:spLocks noGrp="1"/>
          </p:cNvSpPr>
          <p:nvPr>
            <p:ph type="title"/>
          </p:nvPr>
        </p:nvSpPr>
        <p:spPr/>
        <p:txBody>
          <a:bodyPr/>
          <a:lstStyle/>
          <a:p>
            <a:r>
              <a:rPr lang="en-US"/>
              <a:t>Click to edit Master title style</a:t>
            </a:r>
          </a:p>
        </p:txBody>
      </p:sp>
      <p:sp>
        <p:nvSpPr>
          <p:cNvPr id="4" name="Chart Placeholder 3">
            <a:extLst>
              <a:ext uri="{FF2B5EF4-FFF2-40B4-BE49-F238E27FC236}">
                <a16:creationId xmlns:a16="http://schemas.microsoft.com/office/drawing/2014/main" id="{823B4071-2FCC-1B42-8581-FACBB39B0CB6}"/>
              </a:ext>
            </a:extLst>
          </p:cNvPr>
          <p:cNvSpPr>
            <a:spLocks noGrp="1"/>
          </p:cNvSpPr>
          <p:nvPr>
            <p:ph type="chart" sz="quarter" idx="10"/>
          </p:nvPr>
        </p:nvSpPr>
        <p:spPr>
          <a:xfrm>
            <a:off x="457200" y="1061064"/>
            <a:ext cx="5943600" cy="5029200"/>
          </a:xfrm>
        </p:spPr>
        <p:txBody>
          <a:bodyPr/>
          <a:lstStyle/>
          <a:p>
            <a:r>
              <a:rPr lang="en-US"/>
              <a:t>Click icon to add chart</a:t>
            </a:r>
            <a:endParaRPr lang="en-US" dirty="0"/>
          </a:p>
        </p:txBody>
      </p:sp>
    </p:spTree>
    <p:extLst>
      <p:ext uri="{BB962C8B-B14F-4D97-AF65-F5344CB8AC3E}">
        <p14:creationId xmlns:p14="http://schemas.microsoft.com/office/powerpoint/2010/main" val="66916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DC10A5-E289-6549-AC6A-999916542ED3}"/>
              </a:ext>
            </a:extLst>
          </p:cNvPr>
          <p:cNvPicPr>
            <a:picLocks noChangeAspect="1"/>
          </p:cNvPicPr>
          <p:nvPr userDrawn="1"/>
        </p:nvPicPr>
        <p:blipFill>
          <a:blip r:embed="rId8"/>
          <a:stretch>
            <a:fillRect/>
          </a:stretch>
        </p:blipFill>
        <p:spPr>
          <a:xfrm>
            <a:off x="8089900" y="131407"/>
            <a:ext cx="1054100" cy="1955800"/>
          </a:xfrm>
          <a:prstGeom prst="rect">
            <a:avLst/>
          </a:prstGeom>
        </p:spPr>
      </p:pic>
      <p:sp>
        <p:nvSpPr>
          <p:cNvPr id="2" name="Title Placeholder 1"/>
          <p:cNvSpPr>
            <a:spLocks noGrp="1"/>
          </p:cNvSpPr>
          <p:nvPr>
            <p:ph type="title"/>
          </p:nvPr>
        </p:nvSpPr>
        <p:spPr>
          <a:xfrm>
            <a:off x="457200" y="0"/>
            <a:ext cx="7543800" cy="914400"/>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061064"/>
            <a:ext cx="8229600" cy="54864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60E14293-8CE9-8F4F-8475-7733AF8F8A70}"/>
              </a:ext>
            </a:extLst>
          </p:cNvPr>
          <p:cNvPicPr>
            <a:picLocks noChangeAspect="1"/>
          </p:cNvPicPr>
          <p:nvPr userDrawn="1"/>
        </p:nvPicPr>
        <p:blipFill>
          <a:blip r:embed="rId9"/>
          <a:stretch>
            <a:fillRect/>
          </a:stretch>
        </p:blipFill>
        <p:spPr>
          <a:xfrm>
            <a:off x="7317684" y="6280464"/>
            <a:ext cx="1600200" cy="35560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85" r:id="rId2"/>
    <p:sldLayoutId id="2147483677" r:id="rId3"/>
    <p:sldLayoutId id="2147483688" r:id="rId4"/>
    <p:sldLayoutId id="2147483689" r:id="rId5"/>
    <p:sldLayoutId id="2147483675" r:id="rId6"/>
  </p:sldLayoutIdLst>
  <p:hf sldNum="0" hdr="0" dt="0"/>
  <p:txStyles>
    <p:titleStyle>
      <a:lvl1pPr algn="l" defTabSz="457200" rtl="0" eaLnBrk="1" latinLnBrk="0" hangingPunct="1">
        <a:lnSpc>
          <a:spcPts val="3100"/>
        </a:lnSpc>
        <a:spcBef>
          <a:spcPct val="0"/>
        </a:spcBef>
        <a:buNone/>
        <a:defRPr sz="2600" b="1" i="0" kern="1200" cap="none" spc="0" baseline="0">
          <a:solidFill>
            <a:schemeClr val="accent1"/>
          </a:solidFill>
          <a:latin typeface="Arial" panose="020B0604020202020204" pitchFamily="34" charset="0"/>
          <a:ea typeface="+mj-ea"/>
          <a:cs typeface="Arial" panose="020B0604020202020204" pitchFamily="34" charset="0"/>
        </a:defRPr>
      </a:lvl1pPr>
    </p:titleStyle>
    <p:bodyStyle>
      <a:lvl1pPr marL="182880" indent="-182880" algn="l" defTabSz="457200" rtl="0" eaLnBrk="1" latinLnBrk="0" hangingPunct="1">
        <a:lnSpc>
          <a:spcPts val="2800"/>
        </a:lnSpc>
        <a:spcBef>
          <a:spcPts val="300"/>
        </a:spcBef>
        <a:spcAft>
          <a:spcPts val="300"/>
        </a:spcAft>
        <a:buFont typeface="Arial"/>
        <a:buChar char="•"/>
        <a:tabLst/>
        <a:defRPr sz="2200" b="1" kern="1200" spc="0" baseline="0">
          <a:solidFill>
            <a:schemeClr val="tx2"/>
          </a:solidFill>
          <a:latin typeface="Arial"/>
          <a:ea typeface="+mn-ea"/>
          <a:cs typeface="Arial"/>
        </a:defRPr>
      </a:lvl1pPr>
      <a:lvl2pPr marL="365760" indent="-182880" algn="l" defTabSz="457200" rtl="0" eaLnBrk="1" latinLnBrk="0" hangingPunct="1">
        <a:lnSpc>
          <a:spcPts val="2800"/>
        </a:lnSpc>
        <a:spcBef>
          <a:spcPts val="300"/>
        </a:spcBef>
        <a:spcAft>
          <a:spcPts val="600"/>
        </a:spcAft>
        <a:buClr>
          <a:schemeClr val="tx1"/>
        </a:buClr>
        <a:buFont typeface="Arial" panose="020B0604020202020204" pitchFamily="34" charset="0"/>
        <a:buChar char="•"/>
        <a:tabLst/>
        <a:defRPr sz="2200" kern="1200" spc="0" baseline="0">
          <a:solidFill>
            <a:schemeClr val="tx1"/>
          </a:solidFill>
          <a:latin typeface="Arial"/>
          <a:ea typeface="+mn-ea"/>
          <a:cs typeface="Arial"/>
        </a:defRPr>
      </a:lvl2pPr>
      <a:lvl3pPr marL="548640" indent="-182880" algn="l" defTabSz="457200" rtl="0" eaLnBrk="1" latinLnBrk="0" hangingPunct="1">
        <a:lnSpc>
          <a:spcPts val="2800"/>
        </a:lnSpc>
        <a:spcBef>
          <a:spcPts val="0"/>
        </a:spcBef>
        <a:spcAft>
          <a:spcPts val="600"/>
        </a:spcAft>
        <a:buFont typeface="Arial"/>
        <a:buChar char="•"/>
        <a:defRPr sz="2200" kern="1200" spc="0" baseline="0">
          <a:solidFill>
            <a:schemeClr val="tx1"/>
          </a:solidFill>
          <a:latin typeface="Arial"/>
          <a:ea typeface="+mn-ea"/>
          <a:cs typeface="Arial"/>
        </a:defRPr>
      </a:lvl3pPr>
      <a:lvl4pPr marL="731520" indent="-182880" algn="l" defTabSz="457200" rtl="0" eaLnBrk="1" latinLnBrk="0" hangingPunct="1">
        <a:spcBef>
          <a:spcPts val="0"/>
        </a:spcBef>
        <a:spcAft>
          <a:spcPts val="600"/>
        </a:spcAft>
        <a:buFont typeface=".AppleSystemUIFont"/>
        <a:buChar char="–"/>
        <a:tabLst/>
        <a:defRPr sz="1800" kern="1200" spc="0" baseline="0">
          <a:solidFill>
            <a:schemeClr val="tx1"/>
          </a:solidFill>
          <a:latin typeface="Arial"/>
          <a:ea typeface="+mn-ea"/>
          <a:cs typeface="Arial"/>
        </a:defRPr>
      </a:lvl4pPr>
      <a:lvl5pPr marL="914400" indent="-182880" algn="l" defTabSz="457200" rtl="0" eaLnBrk="1" latinLnBrk="0" hangingPunct="1">
        <a:spcBef>
          <a:spcPts val="0"/>
        </a:spcBef>
        <a:spcAft>
          <a:spcPts val="600"/>
        </a:spcAft>
        <a:buFont typeface="Arial"/>
        <a:buChar char="»"/>
        <a:tabLst/>
        <a:defRPr sz="1800" kern="1200" spc="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570D4-4422-5B49-807C-B6444A977040}"/>
              </a:ext>
            </a:extLst>
          </p:cNvPr>
          <p:cNvSpPr>
            <a:spLocks noGrp="1"/>
          </p:cNvSpPr>
          <p:nvPr>
            <p:ph type="ctrTitle"/>
          </p:nvPr>
        </p:nvSpPr>
        <p:spPr/>
        <p:txBody>
          <a:bodyPr/>
          <a:lstStyle/>
          <a:p>
            <a:r>
              <a:rPr lang="en-US" sz="4000" dirty="0"/>
              <a:t>Closing the deal</a:t>
            </a:r>
          </a:p>
        </p:txBody>
      </p:sp>
      <p:sp>
        <p:nvSpPr>
          <p:cNvPr id="5" name="Subtitle 4">
            <a:extLst>
              <a:ext uri="{FF2B5EF4-FFF2-40B4-BE49-F238E27FC236}">
                <a16:creationId xmlns:a16="http://schemas.microsoft.com/office/drawing/2014/main" id="{BC0B465F-1785-2349-AC57-F23D4D61780A}"/>
              </a:ext>
            </a:extLst>
          </p:cNvPr>
          <p:cNvSpPr>
            <a:spLocks noGrp="1"/>
          </p:cNvSpPr>
          <p:nvPr>
            <p:ph type="subTitle" idx="1"/>
          </p:nvPr>
        </p:nvSpPr>
        <p:spPr/>
        <p:txBody>
          <a:bodyPr/>
          <a:lstStyle/>
          <a:p>
            <a:r>
              <a:rPr lang="en-US"/>
              <a:t>Module 4</a:t>
            </a:r>
            <a:endParaRPr lang="en-US" dirty="0"/>
          </a:p>
        </p:txBody>
      </p:sp>
    </p:spTree>
    <p:custDataLst>
      <p:tags r:id="rId1"/>
    </p:custDataLst>
    <p:extLst>
      <p:ext uri="{BB962C8B-B14F-4D97-AF65-F5344CB8AC3E}">
        <p14:creationId xmlns:p14="http://schemas.microsoft.com/office/powerpoint/2010/main" val="154706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7A4BBFB-4AA5-4544-A6E9-EA71F3EDAF74}"/>
              </a:ext>
            </a:extLst>
          </p:cNvPr>
          <p:cNvSpPr>
            <a:spLocks noGrp="1"/>
          </p:cNvSpPr>
          <p:nvPr>
            <p:ph type="title"/>
          </p:nvPr>
        </p:nvSpPr>
        <p:spPr>
          <a:xfrm>
            <a:off x="457200" y="228600"/>
            <a:ext cx="7543800" cy="914400"/>
          </a:xfrm>
        </p:spPr>
        <p:txBody>
          <a:bodyPr vert="horz" lIns="0" tIns="0" rIns="0" bIns="0" rtlCol="0" anchor="ctr" anchorCtr="0">
            <a:noAutofit/>
          </a:bodyPr>
          <a:lstStyle/>
          <a:p>
            <a:pPr>
              <a:lnSpc>
                <a:spcPct val="100000"/>
              </a:lnSpc>
            </a:pPr>
            <a:r>
              <a:rPr lang="en-US" sz="3200" dirty="0">
                <a:solidFill>
                  <a:srgbClr val="DB5C1E"/>
                </a:solidFill>
              </a:rPr>
              <a:t>30 SECOND COMMERCIAL</a:t>
            </a:r>
          </a:p>
        </p:txBody>
      </p:sp>
      <p:pic>
        <p:nvPicPr>
          <p:cNvPr id="1026" name="Picture 2" descr="Stopwatc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99247">
            <a:off x="2854969" y="1668277"/>
            <a:ext cx="3559083" cy="417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98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570D4-4422-5B49-807C-B6444A977040}"/>
              </a:ext>
            </a:extLst>
          </p:cNvPr>
          <p:cNvSpPr>
            <a:spLocks noGrp="1"/>
          </p:cNvSpPr>
          <p:nvPr>
            <p:ph type="ctrTitle"/>
          </p:nvPr>
        </p:nvSpPr>
        <p:spPr>
          <a:xfrm>
            <a:off x="669851" y="2087060"/>
            <a:ext cx="5177885" cy="1256218"/>
          </a:xfrm>
        </p:spPr>
        <p:txBody>
          <a:bodyPr/>
          <a:lstStyle/>
          <a:p>
            <a:r>
              <a:rPr lang="en-US" sz="4000" dirty="0"/>
              <a:t>THANK YOU!</a:t>
            </a:r>
          </a:p>
        </p:txBody>
      </p:sp>
    </p:spTree>
    <p:custDataLst>
      <p:tags r:id="rId1"/>
    </p:custDataLst>
    <p:extLst>
      <p:ext uri="{BB962C8B-B14F-4D97-AF65-F5344CB8AC3E}">
        <p14:creationId xmlns:p14="http://schemas.microsoft.com/office/powerpoint/2010/main" val="3664529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a:xfrm>
            <a:off x="457199" y="228600"/>
            <a:ext cx="9191768" cy="914400"/>
          </a:xfrm>
        </p:spPr>
        <p:txBody>
          <a:bodyPr/>
          <a:lstStyle/>
          <a:p>
            <a:pPr>
              <a:lnSpc>
                <a:spcPct val="100000"/>
              </a:lnSpc>
            </a:pPr>
            <a:r>
              <a:rPr lang="en-US" sz="3200" dirty="0">
                <a:solidFill>
                  <a:srgbClr val="DB5C1E"/>
                </a:solidFill>
              </a:rPr>
              <a:t>MODULE 4: CLOSING THE DEAL</a:t>
            </a:r>
          </a:p>
        </p:txBody>
      </p:sp>
      <p:sp>
        <p:nvSpPr>
          <p:cNvPr id="5" name="Content Placeholder 4">
            <a:extLst>
              <a:ext uri="{FF2B5EF4-FFF2-40B4-BE49-F238E27FC236}">
                <a16:creationId xmlns:a16="http://schemas.microsoft.com/office/drawing/2014/main" id="{DEC98ACB-83DA-C647-997A-A272E9D7102D}"/>
              </a:ext>
            </a:extLst>
          </p:cNvPr>
          <p:cNvSpPr>
            <a:spLocks noGrp="1"/>
          </p:cNvSpPr>
          <p:nvPr>
            <p:ph idx="1"/>
          </p:nvPr>
        </p:nvSpPr>
        <p:spPr>
          <a:xfrm>
            <a:off x="457200" y="1371600"/>
            <a:ext cx="8202246" cy="4194240"/>
          </a:xfrm>
        </p:spPr>
        <p:txBody>
          <a:bodyPr vert="horz" lIns="0" tIns="0" rIns="0" bIns="0" rtlCol="0" anchor="t">
            <a:noAutofit/>
          </a:bodyPr>
          <a:lstStyle/>
          <a:p>
            <a:pPr>
              <a:lnSpc>
                <a:spcPct val="150000"/>
              </a:lnSpc>
            </a:pPr>
            <a:r>
              <a:rPr lang="en-US" sz="2800" dirty="0"/>
              <a:t>The purpose of this module is to:</a:t>
            </a:r>
          </a:p>
          <a:p>
            <a:pPr marL="457200" lvl="1" indent="-457200">
              <a:lnSpc>
                <a:spcPct val="200000"/>
              </a:lnSpc>
            </a:pPr>
            <a:r>
              <a:rPr lang="en-US" sz="2400" dirty="0"/>
              <a:t>Introduce how to network for job search</a:t>
            </a:r>
          </a:p>
          <a:p>
            <a:pPr marL="457200" lvl="1" indent="-457200">
              <a:lnSpc>
                <a:spcPct val="200000"/>
              </a:lnSpc>
            </a:pPr>
            <a:r>
              <a:rPr lang="en-US" sz="2400" dirty="0"/>
              <a:t>Explain how to use social media to network</a:t>
            </a:r>
          </a:p>
          <a:p>
            <a:pPr marL="457200" lvl="1" indent="-457200">
              <a:lnSpc>
                <a:spcPct val="200000"/>
              </a:lnSpc>
            </a:pPr>
            <a:r>
              <a:rPr lang="en-US" sz="2400" dirty="0"/>
              <a:t>Practice how to follow up after an interview</a:t>
            </a:r>
          </a:p>
          <a:p>
            <a:pPr marL="0" lvl="1" indent="0">
              <a:buNone/>
            </a:pPr>
            <a:endParaRPr lang="en-US" dirty="0"/>
          </a:p>
          <a:p>
            <a:pPr marL="179070" lvl="1"/>
            <a:endParaRPr lang="en-US" dirty="0"/>
          </a:p>
          <a:p>
            <a:pPr indent="0">
              <a:buNone/>
            </a:pPr>
            <a:endParaRPr lang="en-US" dirty="0"/>
          </a:p>
        </p:txBody>
      </p:sp>
    </p:spTree>
    <p:custDataLst>
      <p:tags r:id="rId1"/>
    </p:custDataLst>
    <p:extLst>
      <p:ext uri="{BB962C8B-B14F-4D97-AF65-F5344CB8AC3E}">
        <p14:creationId xmlns:p14="http://schemas.microsoft.com/office/powerpoint/2010/main" val="186995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543800" cy="914400"/>
          </a:xfrm>
        </p:spPr>
        <p:txBody>
          <a:bodyPr/>
          <a:lstStyle/>
          <a:p>
            <a:r>
              <a:rPr lang="en-US" sz="3200" dirty="0"/>
              <a:t>DIGITAL FOOTPRINT</a:t>
            </a:r>
          </a:p>
        </p:txBody>
      </p:sp>
      <p:pic>
        <p:nvPicPr>
          <p:cNvPr id="6" name="Picture 5" descr="Social media application icons such as Facebook, Linked In, Twitter, You Tube, and others forming the shape of a footprint to convey the title of this sli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623666">
            <a:off x="2377188" y="339522"/>
            <a:ext cx="4229697" cy="6108192"/>
          </a:xfrm>
          <a:prstGeom prst="rect">
            <a:avLst/>
          </a:prstGeom>
        </p:spPr>
      </p:pic>
    </p:spTree>
    <p:custDataLst>
      <p:tags r:id="rId1"/>
    </p:custDataLst>
    <p:extLst>
      <p:ext uri="{BB962C8B-B14F-4D97-AF65-F5344CB8AC3E}">
        <p14:creationId xmlns:p14="http://schemas.microsoft.com/office/powerpoint/2010/main" val="2651476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7543800" cy="914400"/>
          </a:xfrm>
        </p:spPr>
        <p:txBody>
          <a:bodyPr/>
          <a:lstStyle/>
          <a:p>
            <a:r>
              <a:rPr lang="en-US" sz="3200" dirty="0">
                <a:solidFill>
                  <a:srgbClr val="DB5C1E"/>
                </a:solidFill>
              </a:rPr>
              <a:t>SOCIAL MEDIA FOOTPRINT</a:t>
            </a:r>
          </a:p>
        </p:txBody>
      </p:sp>
      <p:sp>
        <p:nvSpPr>
          <p:cNvPr id="9" name="TextBox 8"/>
          <p:cNvSpPr txBox="1"/>
          <p:nvPr/>
        </p:nvSpPr>
        <p:spPr>
          <a:xfrm>
            <a:off x="457200" y="1371600"/>
            <a:ext cx="7717809" cy="1846659"/>
          </a:xfrm>
          <a:prstGeom prst="rect">
            <a:avLst/>
          </a:prstGeom>
          <a:noFill/>
        </p:spPr>
        <p:txBody>
          <a:bodyPr wrap="square" rtlCol="0">
            <a:spAutoFit/>
          </a:bodyPr>
          <a:lstStyle/>
          <a:p>
            <a:r>
              <a:rPr lang="en-US" sz="2400" b="1" dirty="0">
                <a:solidFill>
                  <a:srgbClr val="007BB9"/>
                </a:solidFill>
              </a:rPr>
              <a:t>Posting negative comments about previous employers and posting pictures of alcohol on social media can affect your chances of gaining employment.</a:t>
            </a:r>
          </a:p>
          <a:p>
            <a:endParaRPr lang="en-US" dirty="0"/>
          </a:p>
        </p:txBody>
      </p:sp>
      <p:sp>
        <p:nvSpPr>
          <p:cNvPr id="10" name="TextBox 9"/>
          <p:cNvSpPr txBox="1"/>
          <p:nvPr/>
        </p:nvSpPr>
        <p:spPr>
          <a:xfrm>
            <a:off x="3835021" y="4262903"/>
            <a:ext cx="3985145" cy="1107996"/>
          </a:xfrm>
          <a:prstGeom prst="rect">
            <a:avLst/>
          </a:prstGeom>
          <a:noFill/>
        </p:spPr>
        <p:txBody>
          <a:bodyPr wrap="square" rtlCol="0">
            <a:spAutoFit/>
          </a:bodyPr>
          <a:lstStyle/>
          <a:p>
            <a:pPr algn="ctr"/>
            <a:r>
              <a:rPr lang="en-US" sz="2400" dirty="0">
                <a:solidFill>
                  <a:srgbClr val="C00000"/>
                </a:solidFill>
              </a:rPr>
              <a:t>Review your posting BEFORE hitting “ENTER.”</a:t>
            </a:r>
          </a:p>
          <a:p>
            <a:endParaRPr lang="en-US" dirty="0"/>
          </a:p>
        </p:txBody>
      </p:sp>
      <p:pic>
        <p:nvPicPr>
          <p:cNvPr id="2" name="Picture 1" descr="A hand clicking on a smart pho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63981">
            <a:off x="623350" y="3148117"/>
            <a:ext cx="3236982" cy="3337567"/>
          </a:xfrm>
          <a:prstGeom prst="rect">
            <a:avLst/>
          </a:prstGeom>
        </p:spPr>
      </p:pic>
    </p:spTree>
    <p:custDataLst>
      <p:tags r:id="rId1"/>
    </p:custDataLst>
    <p:extLst>
      <p:ext uri="{BB962C8B-B14F-4D97-AF65-F5344CB8AC3E}">
        <p14:creationId xmlns:p14="http://schemas.microsoft.com/office/powerpoint/2010/main" val="2664854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7A4BBFB-4AA5-4544-A6E9-EA71F3EDAF74}"/>
              </a:ext>
            </a:extLst>
          </p:cNvPr>
          <p:cNvSpPr>
            <a:spLocks noGrp="1"/>
          </p:cNvSpPr>
          <p:nvPr>
            <p:ph type="title"/>
          </p:nvPr>
        </p:nvSpPr>
        <p:spPr>
          <a:xfrm>
            <a:off x="457200" y="228600"/>
            <a:ext cx="7543800" cy="914400"/>
          </a:xfrm>
        </p:spPr>
        <p:txBody>
          <a:bodyPr vert="horz" lIns="0" tIns="0" rIns="0" bIns="0" rtlCol="0" anchor="ctr" anchorCtr="0">
            <a:noAutofit/>
          </a:bodyPr>
          <a:lstStyle/>
          <a:p>
            <a:pPr>
              <a:lnSpc>
                <a:spcPct val="100000"/>
              </a:lnSpc>
            </a:pPr>
            <a:r>
              <a:rPr lang="en-US" sz="3200" dirty="0">
                <a:solidFill>
                  <a:srgbClr val="DB5C1E"/>
                </a:solidFill>
              </a:rPr>
              <a:t>DIGITAL FOOTPRINT </a:t>
            </a:r>
          </a:p>
        </p:txBody>
      </p:sp>
      <p:sp>
        <p:nvSpPr>
          <p:cNvPr id="4" name="Content Placeholder 3" descr="&quot; &quot;"/>
          <p:cNvSpPr>
            <a:spLocks noGrp="1"/>
          </p:cNvSpPr>
          <p:nvPr>
            <p:ph idx="1"/>
          </p:nvPr>
        </p:nvSpPr>
        <p:spPr/>
        <p:txBody>
          <a:bodyPr/>
          <a:lstStyle/>
          <a:p>
            <a:r>
              <a:rPr lang="en-US" dirty="0"/>
              <a:t>Social Media Rubric</a:t>
            </a:r>
          </a:p>
        </p:txBody>
      </p:sp>
      <p:graphicFrame>
        <p:nvGraphicFramePr>
          <p:cNvPr id="3" name="Table 2" descr="Table showing positive and negative effects of your social media content. There are six columns representing content examples that add points or reduce points. If you have zero or negative points, consider changing the content of your personal social media."/>
          <p:cNvGraphicFramePr>
            <a:graphicFrameLocks noGrp="1"/>
          </p:cNvGraphicFramePr>
          <p:nvPr>
            <p:extLst>
              <p:ext uri="{D42A27DB-BD31-4B8C-83A1-F6EECF244321}">
                <p14:modId xmlns:p14="http://schemas.microsoft.com/office/powerpoint/2010/main" val="1246047402"/>
              </p:ext>
            </p:extLst>
          </p:nvPr>
        </p:nvGraphicFramePr>
        <p:xfrm>
          <a:off x="423077" y="1861024"/>
          <a:ext cx="8038536" cy="3718560"/>
        </p:xfrm>
        <a:graphic>
          <a:graphicData uri="http://schemas.openxmlformats.org/drawingml/2006/table">
            <a:tbl>
              <a:tblPr firstRow="1" bandRow="1">
                <a:tableStyleId>{C083E6E3-FA7D-4D7B-A595-EF9225AFEA82}</a:tableStyleId>
              </a:tblPr>
              <a:tblGrid>
                <a:gridCol w="1339756">
                  <a:extLst>
                    <a:ext uri="{9D8B030D-6E8A-4147-A177-3AD203B41FA5}">
                      <a16:colId xmlns:a16="http://schemas.microsoft.com/office/drawing/2014/main" val="20000"/>
                    </a:ext>
                  </a:extLst>
                </a:gridCol>
                <a:gridCol w="1339756">
                  <a:extLst>
                    <a:ext uri="{9D8B030D-6E8A-4147-A177-3AD203B41FA5}">
                      <a16:colId xmlns:a16="http://schemas.microsoft.com/office/drawing/2014/main" val="20001"/>
                    </a:ext>
                  </a:extLst>
                </a:gridCol>
                <a:gridCol w="1339756">
                  <a:extLst>
                    <a:ext uri="{9D8B030D-6E8A-4147-A177-3AD203B41FA5}">
                      <a16:colId xmlns:a16="http://schemas.microsoft.com/office/drawing/2014/main" val="20002"/>
                    </a:ext>
                  </a:extLst>
                </a:gridCol>
                <a:gridCol w="1339756">
                  <a:extLst>
                    <a:ext uri="{9D8B030D-6E8A-4147-A177-3AD203B41FA5}">
                      <a16:colId xmlns:a16="http://schemas.microsoft.com/office/drawing/2014/main" val="20003"/>
                    </a:ext>
                  </a:extLst>
                </a:gridCol>
                <a:gridCol w="1339756">
                  <a:extLst>
                    <a:ext uri="{9D8B030D-6E8A-4147-A177-3AD203B41FA5}">
                      <a16:colId xmlns:a16="http://schemas.microsoft.com/office/drawing/2014/main" val="20004"/>
                    </a:ext>
                  </a:extLst>
                </a:gridCol>
                <a:gridCol w="1339756">
                  <a:extLst>
                    <a:ext uri="{9D8B030D-6E8A-4147-A177-3AD203B41FA5}">
                      <a16:colId xmlns:a16="http://schemas.microsoft.com/office/drawing/2014/main" val="20005"/>
                    </a:ext>
                  </a:extLst>
                </a:gridCol>
              </a:tblGrid>
              <a:tr h="370840">
                <a:tc>
                  <a:txBody>
                    <a:bodyPr/>
                    <a:lstStyle/>
                    <a:p>
                      <a:pPr algn="ctr"/>
                      <a:r>
                        <a:rPr lang="en-US" dirty="0"/>
                        <a:t>A</a:t>
                      </a:r>
                      <a:br>
                        <a:rPr lang="en-US" dirty="0"/>
                      </a:br>
                      <a:r>
                        <a:rPr lang="en-US" dirty="0"/>
                        <a:t>+2</a:t>
                      </a:r>
                      <a:r>
                        <a:rPr lang="en-US" baseline="0" dirty="0"/>
                        <a:t> pts.</a:t>
                      </a:r>
                      <a:endParaRPr lang="en-US" dirty="0"/>
                    </a:p>
                  </a:txBody>
                  <a:tcPr/>
                </a:tc>
                <a:tc>
                  <a:txBody>
                    <a:bodyPr/>
                    <a:lstStyle/>
                    <a:p>
                      <a:pPr algn="ctr"/>
                      <a:r>
                        <a:rPr lang="en-US" dirty="0"/>
                        <a:t>B</a:t>
                      </a:r>
                      <a:br>
                        <a:rPr lang="en-US" dirty="0"/>
                      </a:br>
                      <a:r>
                        <a:rPr lang="en-US" dirty="0"/>
                        <a:t>+1 pt.</a:t>
                      </a:r>
                    </a:p>
                  </a:txBody>
                  <a:tcPr/>
                </a:tc>
                <a:tc>
                  <a:txBody>
                    <a:bodyPr/>
                    <a:lstStyle/>
                    <a:p>
                      <a:pPr algn="ctr"/>
                      <a:r>
                        <a:rPr lang="en-US" dirty="0"/>
                        <a:t>C</a:t>
                      </a:r>
                      <a:br>
                        <a:rPr lang="en-US" dirty="0"/>
                      </a:br>
                      <a:r>
                        <a:rPr lang="en-US" dirty="0"/>
                        <a:t>-1 pt.</a:t>
                      </a:r>
                    </a:p>
                  </a:txBody>
                  <a:tcPr/>
                </a:tc>
                <a:tc>
                  <a:txBody>
                    <a:bodyPr/>
                    <a:lstStyle/>
                    <a:p>
                      <a:pPr algn="ctr"/>
                      <a:r>
                        <a:rPr lang="en-US" dirty="0"/>
                        <a:t>D</a:t>
                      </a:r>
                      <a:br>
                        <a:rPr lang="en-US" dirty="0"/>
                      </a:br>
                      <a:r>
                        <a:rPr lang="en-US" dirty="0"/>
                        <a:t>-2 pts.</a:t>
                      </a:r>
                    </a:p>
                  </a:txBody>
                  <a:tcPr/>
                </a:tc>
                <a:tc>
                  <a:txBody>
                    <a:bodyPr/>
                    <a:lstStyle/>
                    <a:p>
                      <a:pPr algn="ctr"/>
                      <a:r>
                        <a:rPr lang="en-US" dirty="0"/>
                        <a:t>E</a:t>
                      </a:r>
                      <a:br>
                        <a:rPr lang="en-US" dirty="0"/>
                      </a:br>
                      <a:r>
                        <a:rPr lang="en-US" dirty="0"/>
                        <a:t>-3 pts.</a:t>
                      </a:r>
                    </a:p>
                  </a:txBody>
                  <a:tcPr/>
                </a:tc>
                <a:tc>
                  <a:txBody>
                    <a:bodyPr/>
                    <a:lstStyle/>
                    <a:p>
                      <a:pPr algn="ctr"/>
                      <a:r>
                        <a:rPr lang="en-US" dirty="0"/>
                        <a:t>F</a:t>
                      </a:r>
                      <a:br>
                        <a:rPr lang="en-US" dirty="0"/>
                      </a:br>
                      <a:r>
                        <a:rPr lang="en-US" dirty="0"/>
                        <a:t>-4 pts.</a:t>
                      </a:r>
                    </a:p>
                  </a:txBody>
                  <a:tcPr/>
                </a:tc>
                <a:extLst>
                  <a:ext uri="{0D108BD9-81ED-4DB2-BD59-A6C34878D82A}">
                    <a16:rowId xmlns:a16="http://schemas.microsoft.com/office/drawing/2014/main" val="10000"/>
                  </a:ext>
                </a:extLst>
              </a:tr>
              <a:tr h="0">
                <a:tc>
                  <a:txBody>
                    <a:bodyPr/>
                    <a:lstStyle/>
                    <a:p>
                      <a:r>
                        <a:rPr lang="en-US" sz="1400" dirty="0"/>
                        <a:t>Work experience</a:t>
                      </a:r>
                    </a:p>
                  </a:txBody>
                  <a:tcPr marT="228600" marB="228600"/>
                </a:tc>
                <a:tc>
                  <a:txBody>
                    <a:bodyPr/>
                    <a:lstStyle/>
                    <a:p>
                      <a:r>
                        <a:rPr lang="en-US" sz="1400" dirty="0"/>
                        <a:t>Groups, teams, sports, and clubs</a:t>
                      </a:r>
                    </a:p>
                  </a:txBody>
                  <a:tcPr marT="228600" marB="228600"/>
                </a:tc>
                <a:tc>
                  <a:txBody>
                    <a:bodyPr/>
                    <a:lstStyle/>
                    <a:p>
                      <a:r>
                        <a:rPr lang="en-US" sz="1400" dirty="0"/>
                        <a:t>Politics</a:t>
                      </a:r>
                    </a:p>
                  </a:txBody>
                  <a:tcPr marT="228600" marB="228600"/>
                </a:tc>
                <a:tc>
                  <a:txBody>
                    <a:bodyPr/>
                    <a:lstStyle/>
                    <a:p>
                      <a:r>
                        <a:rPr lang="en-US" sz="1400" dirty="0"/>
                        <a:t>Alcohol</a:t>
                      </a:r>
                    </a:p>
                  </a:txBody>
                  <a:tcPr marT="228600" marB="228600"/>
                </a:tc>
                <a:tc>
                  <a:txBody>
                    <a:bodyPr/>
                    <a:lstStyle/>
                    <a:p>
                      <a:r>
                        <a:rPr lang="en-US" sz="1400" dirty="0"/>
                        <a:t>Profanity</a:t>
                      </a:r>
                    </a:p>
                  </a:txBody>
                  <a:tcPr marT="228600" marB="228600"/>
                </a:tc>
                <a:tc>
                  <a:txBody>
                    <a:bodyPr/>
                    <a:lstStyle/>
                    <a:p>
                      <a:r>
                        <a:rPr lang="en-US" sz="1400" dirty="0"/>
                        <a:t>Drugs</a:t>
                      </a:r>
                    </a:p>
                  </a:txBody>
                  <a:tcPr marT="228600" marB="228600"/>
                </a:tc>
                <a:extLst>
                  <a:ext uri="{0D108BD9-81ED-4DB2-BD59-A6C34878D82A}">
                    <a16:rowId xmlns:a16="http://schemas.microsoft.com/office/drawing/2014/main" val="10001"/>
                  </a:ext>
                </a:extLst>
              </a:tr>
              <a:tr h="0">
                <a:tc>
                  <a:txBody>
                    <a:bodyPr/>
                    <a:lstStyle/>
                    <a:p>
                      <a:r>
                        <a:rPr lang="en-US" sz="1400" dirty="0"/>
                        <a:t>Work-related skills</a:t>
                      </a:r>
                    </a:p>
                  </a:txBody>
                  <a:tcPr marT="228600" marB="228600"/>
                </a:tc>
                <a:tc>
                  <a:txBody>
                    <a:bodyPr/>
                    <a:lstStyle/>
                    <a:p>
                      <a:r>
                        <a:rPr lang="en-US" sz="1400" dirty="0"/>
                        <a:t>Volunteering</a:t>
                      </a:r>
                    </a:p>
                  </a:txBody>
                  <a:tcPr marT="228600" marB="228600"/>
                </a:tc>
                <a:tc>
                  <a:txBody>
                    <a:bodyPr/>
                    <a:lstStyle/>
                    <a:p>
                      <a:r>
                        <a:rPr lang="en-US" sz="1400" dirty="0"/>
                        <a:t>Religion</a:t>
                      </a:r>
                    </a:p>
                  </a:txBody>
                  <a:tcPr marT="228600" marB="228600"/>
                </a:tc>
                <a:tc>
                  <a:txBody>
                    <a:bodyPr/>
                    <a:lstStyle/>
                    <a:p>
                      <a:r>
                        <a:rPr lang="en-US" sz="1400" dirty="0"/>
                        <a:t>Guns</a:t>
                      </a:r>
                    </a:p>
                  </a:txBody>
                  <a:tcPr marT="228600" marB="228600"/>
                </a:tc>
                <a:tc>
                  <a:txBody>
                    <a:bodyPr/>
                    <a:lstStyle/>
                    <a:p>
                      <a:r>
                        <a:rPr lang="en-US" sz="1400" dirty="0"/>
                        <a:t>Spelling or grammar errors</a:t>
                      </a:r>
                    </a:p>
                  </a:txBody>
                  <a:tcPr marT="228600" marB="228600"/>
                </a:tc>
                <a:tc>
                  <a:txBody>
                    <a:bodyPr/>
                    <a:lstStyle/>
                    <a:p>
                      <a:r>
                        <a:rPr lang="en-US" sz="1400" dirty="0"/>
                        <a:t>Sex</a:t>
                      </a:r>
                    </a:p>
                  </a:txBody>
                  <a:tcPr marT="228600" marB="228600"/>
                </a:tc>
                <a:extLst>
                  <a:ext uri="{0D108BD9-81ED-4DB2-BD59-A6C34878D82A}">
                    <a16:rowId xmlns:a16="http://schemas.microsoft.com/office/drawing/2014/main" val="10002"/>
                  </a:ext>
                </a:extLst>
              </a:tr>
              <a:tr h="0">
                <a:tc>
                  <a:txBody>
                    <a:bodyPr/>
                    <a:lstStyle/>
                    <a:p>
                      <a:r>
                        <a:rPr lang="en-US" sz="1400" dirty="0"/>
                        <a:t>Interpersonal skills</a:t>
                      </a:r>
                    </a:p>
                  </a:txBody>
                  <a:tcPr marT="228600" marB="228600"/>
                </a:tc>
                <a:tc>
                  <a:txBody>
                    <a:bodyPr/>
                    <a:lstStyle/>
                    <a:p>
                      <a:r>
                        <a:rPr lang="en-US" sz="1400" dirty="0"/>
                        <a:t>College and career goals</a:t>
                      </a:r>
                    </a:p>
                  </a:txBody>
                  <a:tcPr marT="228600" marB="228600"/>
                </a:tc>
                <a:tc>
                  <a:txBody>
                    <a:bodyPr/>
                    <a:lstStyle/>
                    <a:p>
                      <a:r>
                        <a:rPr lang="en-US" sz="1400" dirty="0"/>
                        <a:t>News items</a:t>
                      </a:r>
                    </a:p>
                  </a:txBody>
                  <a:tcPr marT="228600" marB="228600"/>
                </a:tc>
                <a:tc>
                  <a:txBody>
                    <a:bodyPr/>
                    <a:lstStyle/>
                    <a:p>
                      <a:r>
                        <a:rPr lang="en-US" sz="1400" dirty="0"/>
                        <a:t>Violence</a:t>
                      </a:r>
                    </a:p>
                  </a:txBody>
                  <a:tcPr marT="228600" marB="228600"/>
                </a:tc>
                <a:tc>
                  <a:txBody>
                    <a:bodyPr/>
                    <a:lstStyle/>
                    <a:p>
                      <a:r>
                        <a:rPr lang="en-US" sz="1400" dirty="0"/>
                        <a:t>Negative</a:t>
                      </a:r>
                      <a:r>
                        <a:rPr lang="en-US" sz="1400" baseline="0" dirty="0"/>
                        <a:t> job or school talk</a:t>
                      </a:r>
                      <a:endParaRPr lang="en-US" sz="1400" dirty="0"/>
                    </a:p>
                  </a:txBody>
                  <a:tcPr marT="228600" marB="228600"/>
                </a:tc>
                <a:tc>
                  <a:txBody>
                    <a:bodyPr/>
                    <a:lstStyle/>
                    <a:p>
                      <a:r>
                        <a:rPr lang="en-US" sz="1400" dirty="0"/>
                        <a:t>“Flaming” by name</a:t>
                      </a:r>
                    </a:p>
                  </a:txBody>
                  <a:tcPr marT="228600" marB="228600"/>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730647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7543800" cy="914400"/>
          </a:xfrm>
        </p:spPr>
        <p:txBody>
          <a:bodyPr/>
          <a:lstStyle/>
          <a:p>
            <a:r>
              <a:rPr lang="en-US" sz="3200" dirty="0"/>
              <a:t>NETWORKING TIPS</a:t>
            </a:r>
          </a:p>
        </p:txBody>
      </p:sp>
      <p:sp>
        <p:nvSpPr>
          <p:cNvPr id="5" name="Content Placeholder 4"/>
          <p:cNvSpPr>
            <a:spLocks noGrp="1"/>
          </p:cNvSpPr>
          <p:nvPr>
            <p:ph idx="1"/>
          </p:nvPr>
        </p:nvSpPr>
        <p:spPr>
          <a:xfrm>
            <a:off x="457200" y="1371600"/>
            <a:ext cx="7523018" cy="5486400"/>
          </a:xfrm>
        </p:spPr>
        <p:txBody>
          <a:bodyPr/>
          <a:lstStyle/>
          <a:p>
            <a:pPr>
              <a:spcBef>
                <a:spcPts val="1500"/>
              </a:spcBef>
            </a:pPr>
            <a:r>
              <a:rPr lang="en-US" sz="2000" b="0" dirty="0"/>
              <a:t>A 2016 LinkedIn survey showed that </a:t>
            </a:r>
            <a:r>
              <a:rPr lang="en-US" sz="2000" u="sng" dirty="0"/>
              <a:t>85%</a:t>
            </a:r>
            <a:r>
              <a:rPr lang="en-US" sz="2000" b="0" dirty="0"/>
              <a:t> of people found their job through networking.</a:t>
            </a:r>
          </a:p>
          <a:p>
            <a:pPr>
              <a:lnSpc>
                <a:spcPct val="200000"/>
              </a:lnSpc>
              <a:spcBef>
                <a:spcPts val="1500"/>
              </a:spcBef>
            </a:pPr>
            <a:r>
              <a:rPr lang="en-US" sz="2000" b="0" dirty="0"/>
              <a:t>Networking trumps applying directly for a job by a factor of </a:t>
            </a:r>
            <a:r>
              <a:rPr lang="en-US" sz="2000" u="sng" dirty="0"/>
              <a:t>3:1</a:t>
            </a:r>
            <a:r>
              <a:rPr lang="en-US" sz="2000" b="0" dirty="0"/>
              <a:t>.</a:t>
            </a:r>
          </a:p>
          <a:p>
            <a:pPr>
              <a:spcBef>
                <a:spcPts val="1500"/>
              </a:spcBef>
            </a:pPr>
            <a:r>
              <a:rPr lang="en-US" sz="2000" b="0" dirty="0"/>
              <a:t>Meeting new people face-to-face at events and professional networking groups instantly adds Substance to any resume for an online posting.</a:t>
            </a:r>
          </a:p>
          <a:p>
            <a:endParaRPr lang="en-US" sz="2000" b="0" dirty="0"/>
          </a:p>
          <a:p>
            <a:endParaRPr lang="en-US" sz="2000" b="0" dirty="0"/>
          </a:p>
          <a:p>
            <a:endParaRPr lang="en-US" sz="2000" dirty="0"/>
          </a:p>
          <a:p>
            <a:endParaRPr lang="en-US" dirty="0"/>
          </a:p>
        </p:txBody>
      </p:sp>
      <p:pic>
        <p:nvPicPr>
          <p:cNvPr id="6" name="Picture 5" descr="Outline of three individuals connected in the style of a diagr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471" y="4172080"/>
            <a:ext cx="2469362" cy="2347794"/>
          </a:xfrm>
          <a:prstGeom prst="rect">
            <a:avLst/>
          </a:prstGeom>
        </p:spPr>
      </p:pic>
    </p:spTree>
    <p:extLst>
      <p:ext uri="{BB962C8B-B14F-4D97-AF65-F5344CB8AC3E}">
        <p14:creationId xmlns:p14="http://schemas.microsoft.com/office/powerpoint/2010/main" val="4056600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7A4BBFB-4AA5-4544-A6E9-EA71F3EDAF74}"/>
              </a:ext>
            </a:extLst>
          </p:cNvPr>
          <p:cNvSpPr>
            <a:spLocks noGrp="1"/>
          </p:cNvSpPr>
          <p:nvPr>
            <p:ph type="title"/>
          </p:nvPr>
        </p:nvSpPr>
        <p:spPr>
          <a:xfrm>
            <a:off x="457200" y="228600"/>
            <a:ext cx="7543800" cy="914400"/>
          </a:xfrm>
        </p:spPr>
        <p:txBody>
          <a:bodyPr vert="horz" lIns="0" tIns="0" rIns="0" bIns="0" rtlCol="0" anchor="ctr" anchorCtr="0">
            <a:noAutofit/>
          </a:bodyPr>
          <a:lstStyle/>
          <a:p>
            <a:pPr>
              <a:lnSpc>
                <a:spcPct val="100000"/>
              </a:lnSpc>
            </a:pPr>
            <a:r>
              <a:rPr lang="en-US" sz="3200" dirty="0">
                <a:solidFill>
                  <a:srgbClr val="DB5C1E"/>
                </a:solidFill>
              </a:rPr>
              <a:t>LASTING IMPRESSIONS</a:t>
            </a:r>
          </a:p>
        </p:txBody>
      </p:sp>
      <p:pic>
        <p:nvPicPr>
          <p:cNvPr id="7" name="Picture 6" descr="Stationary conveying the importance of writing a thank you note or email to interviewers directly after an intervie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051" y="1711234"/>
            <a:ext cx="5381898" cy="4036423"/>
          </a:xfrm>
          <a:prstGeom prst="rect">
            <a:avLst/>
          </a:prstGeom>
        </p:spPr>
      </p:pic>
    </p:spTree>
    <p:extLst>
      <p:ext uri="{BB962C8B-B14F-4D97-AF65-F5344CB8AC3E}">
        <p14:creationId xmlns:p14="http://schemas.microsoft.com/office/powerpoint/2010/main" val="405908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7543800" cy="914400"/>
          </a:xfrm>
        </p:spPr>
        <p:txBody>
          <a:bodyPr/>
          <a:lstStyle/>
          <a:p>
            <a:r>
              <a:rPr lang="en-US" sz="3200" dirty="0"/>
              <a:t>NEGOTIATIONS</a:t>
            </a:r>
          </a:p>
        </p:txBody>
      </p:sp>
      <p:sp>
        <p:nvSpPr>
          <p:cNvPr id="3" name="TextBox 2"/>
          <p:cNvSpPr txBox="1"/>
          <p:nvPr/>
        </p:nvSpPr>
        <p:spPr>
          <a:xfrm>
            <a:off x="457200" y="1371600"/>
            <a:ext cx="7535918" cy="3754874"/>
          </a:xfrm>
          <a:prstGeom prst="rect">
            <a:avLst/>
          </a:prstGeom>
          <a:noFill/>
        </p:spPr>
        <p:txBody>
          <a:bodyPr wrap="square" rtlCol="0">
            <a:spAutoFit/>
          </a:bodyPr>
          <a:lstStyle/>
          <a:p>
            <a:pPr algn="ctr"/>
            <a:r>
              <a:rPr lang="en-US" sz="2400" dirty="0">
                <a:solidFill>
                  <a:srgbClr val="54266D"/>
                </a:solidFill>
              </a:rPr>
              <a:t>Your time to get a raise, and to get more money, is when you’re switching jobs.</a:t>
            </a:r>
          </a:p>
          <a:p>
            <a:pPr algn="ctr"/>
            <a:endParaRPr lang="en-US" sz="1000" dirty="0"/>
          </a:p>
          <a:p>
            <a:pPr algn="ctr"/>
            <a:r>
              <a:rPr lang="en-US" dirty="0"/>
              <a:t>Alexandra </a:t>
            </a:r>
            <a:r>
              <a:rPr lang="en-US" dirty="0" err="1"/>
              <a:t>Levit</a:t>
            </a:r>
            <a:r>
              <a:rPr lang="en-US" dirty="0"/>
              <a:t>, co-author of </a:t>
            </a:r>
            <a:r>
              <a:rPr lang="en-US" i="1" dirty="0"/>
              <a:t>Mom B.A.: Essential Business Advice from One Generation to the Next</a:t>
            </a:r>
          </a:p>
          <a:p>
            <a:pPr algn="ctr"/>
            <a:endParaRPr lang="en-US" dirty="0"/>
          </a:p>
          <a:p>
            <a:pPr algn="ctr"/>
            <a:endParaRPr lang="en-US" dirty="0"/>
          </a:p>
          <a:p>
            <a:pPr algn="ctr"/>
            <a:r>
              <a:rPr lang="en-US" sz="2400" dirty="0">
                <a:solidFill>
                  <a:srgbClr val="54266D"/>
                </a:solidFill>
              </a:rPr>
              <a:t>You have more power as someone who’s just been offered a new role than you will as a current employee.</a:t>
            </a:r>
          </a:p>
          <a:p>
            <a:pPr algn="ctr"/>
            <a:r>
              <a:rPr lang="en-US" i="1" dirty="0"/>
              <a:t>U.S. News &amp; World Reports</a:t>
            </a:r>
          </a:p>
          <a:p>
            <a:pPr algn="ctr"/>
            <a:r>
              <a:rPr lang="en-US" dirty="0"/>
              <a:t>October 4, 2017</a:t>
            </a:r>
          </a:p>
        </p:txBody>
      </p:sp>
      <p:pic>
        <p:nvPicPr>
          <p:cNvPr id="2" name="Picture 1" descr="Shaking hands"/>
          <p:cNvPicPr>
            <a:picLocks noChangeAspect="1"/>
          </p:cNvPicPr>
          <p:nvPr/>
        </p:nvPicPr>
        <p:blipFill rotWithShape="1">
          <a:blip r:embed="rId3">
            <a:extLst>
              <a:ext uri="{28A0092B-C50C-407E-A947-70E740481C1C}">
                <a14:useLocalDpi xmlns:a14="http://schemas.microsoft.com/office/drawing/2010/main" val="0"/>
              </a:ext>
            </a:extLst>
          </a:blip>
          <a:srcRect t="43406"/>
          <a:stretch/>
        </p:blipFill>
        <p:spPr>
          <a:xfrm>
            <a:off x="-34705" y="4808262"/>
            <a:ext cx="2851743" cy="2049738"/>
          </a:xfrm>
          <a:prstGeom prst="rect">
            <a:avLst/>
          </a:prstGeom>
        </p:spPr>
      </p:pic>
    </p:spTree>
    <p:extLst>
      <p:ext uri="{BB962C8B-B14F-4D97-AF65-F5344CB8AC3E}">
        <p14:creationId xmlns:p14="http://schemas.microsoft.com/office/powerpoint/2010/main" val="3120966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7A4BBFB-4AA5-4544-A6E9-EA71F3EDAF74}"/>
              </a:ext>
            </a:extLst>
          </p:cNvPr>
          <p:cNvSpPr>
            <a:spLocks noGrp="1"/>
          </p:cNvSpPr>
          <p:nvPr>
            <p:ph type="title"/>
          </p:nvPr>
        </p:nvSpPr>
        <p:spPr>
          <a:xfrm>
            <a:off x="457200" y="228600"/>
            <a:ext cx="7543800" cy="914400"/>
          </a:xfrm>
        </p:spPr>
        <p:txBody>
          <a:bodyPr vert="horz" lIns="0" tIns="0" rIns="0" bIns="0" rtlCol="0" anchor="ctr" anchorCtr="0">
            <a:noAutofit/>
          </a:bodyPr>
          <a:lstStyle/>
          <a:p>
            <a:pPr>
              <a:lnSpc>
                <a:spcPct val="100000"/>
              </a:lnSpc>
            </a:pPr>
            <a:r>
              <a:rPr lang="en-US" sz="3200" dirty="0">
                <a:solidFill>
                  <a:srgbClr val="DB5C1E"/>
                </a:solidFill>
              </a:rPr>
              <a:t>LinkedIn Bingo</a:t>
            </a:r>
          </a:p>
        </p:txBody>
      </p:sp>
      <p:pic>
        <p:nvPicPr>
          <p:cNvPr id="2" name="Picture 1" descr="Linked In logo as a missing puzzle piece surrounded by connected puzzle pieces each labeled as a different skill such as internet, analysis, business, strategy, et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033" y="2150376"/>
            <a:ext cx="7145967" cy="3349672"/>
          </a:xfrm>
          <a:prstGeom prst="rect">
            <a:avLst/>
          </a:prstGeom>
        </p:spPr>
      </p:pic>
    </p:spTree>
    <p:extLst>
      <p:ext uri="{BB962C8B-B14F-4D97-AF65-F5344CB8AC3E}">
        <p14:creationId xmlns:p14="http://schemas.microsoft.com/office/powerpoint/2010/main" val="39825577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 name="ARTICULATE_DESIGN_ID_HGAC_ROUNDTABLE_TEMPLATE_0330" val="rJ22Fx2X"/>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GAC_roundtable_template_0330">
  <a:themeElements>
    <a:clrScheme name="HGAC">
      <a:dk1>
        <a:srgbClr val="000000"/>
      </a:dk1>
      <a:lt1>
        <a:srgbClr val="FFFFFF"/>
      </a:lt1>
      <a:dk2>
        <a:srgbClr val="007BB9"/>
      </a:dk2>
      <a:lt2>
        <a:srgbClr val="BDBDBD"/>
      </a:lt2>
      <a:accent1>
        <a:srgbClr val="E97B00"/>
      </a:accent1>
      <a:accent2>
        <a:srgbClr val="6D6D6D"/>
      </a:accent2>
      <a:accent3>
        <a:srgbClr val="007BB9"/>
      </a:accent3>
      <a:accent4>
        <a:srgbClr val="8EAC15"/>
      </a:accent4>
      <a:accent5>
        <a:srgbClr val="F0B51C"/>
      </a:accent5>
      <a:accent6>
        <a:srgbClr val="EC1C24"/>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E9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rgbClr val="E38D1A"/>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gac127_ppt3_standard_0411" id="{1A77669D-629B-E54E-A6E0-F91C3FAEEE15}" vid="{451113DE-457F-0B45-8C3D-213B9DE8E8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2C2BDBD309F84B92B04DEA8D024BCA" ma:contentTypeVersion="10" ma:contentTypeDescription="Create a new document." ma:contentTypeScope="" ma:versionID="377845a7ad8a5460ae5a58c59342a22c">
  <xsd:schema xmlns:xsd="http://www.w3.org/2001/XMLSchema" xmlns:xs="http://www.w3.org/2001/XMLSchema" xmlns:p="http://schemas.microsoft.com/office/2006/metadata/properties" xmlns:ns2="5486da64-a708-4d54-963a-9288850e916c" xmlns:ns3="7a21acaa-dae2-4871-ad2d-021252cd59fe" targetNamespace="http://schemas.microsoft.com/office/2006/metadata/properties" ma:root="true" ma:fieldsID="cf6d5bc57e3fa73e6b1b14517cc1bafa" ns2:_="" ns3:_="">
    <xsd:import namespace="5486da64-a708-4d54-963a-9288850e916c"/>
    <xsd:import namespace="7a21acaa-dae2-4871-ad2d-021252cd59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Attendance" minOccurs="0"/>
                <xsd:element ref="ns2:MediaServiceEventHashCode" minOccurs="0"/>
                <xsd:element ref="ns2:MediaServiceGenerationTime" minOccurs="0"/>
                <xsd:element ref="ns2:Purpo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86da64-a708-4d54-963a-9288850e91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Attendance" ma:index="14" nillable="true" ma:displayName="Attendance" ma:description="Number of people who attended" ma:internalName="Attendance" ma:percentage="FALSE">
      <xsd:simpleType>
        <xsd:restriction base="dms:Number"/>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Purpose" ma:index="17" nillable="true" ma:displayName="Purpose" ma:description="Topic discussed, training provided, etc." ma:internalName="Purpose">
      <xsd:simpleType>
        <xsd:restriction base="dms:Text">
          <xsd:maxLength value="50"/>
        </xsd:restriction>
      </xsd:simpleType>
    </xsd:element>
  </xsd:schema>
  <xsd:schema xmlns:xsd="http://www.w3.org/2001/XMLSchema" xmlns:xs="http://www.w3.org/2001/XMLSchema" xmlns:dms="http://schemas.microsoft.com/office/2006/documentManagement/types" xmlns:pc="http://schemas.microsoft.com/office/infopath/2007/PartnerControls" targetNamespace="7a21acaa-dae2-4871-ad2d-021252cd59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ttendance xmlns="5486da64-a708-4d54-963a-9288850e916c" xsi:nil="true"/>
    <SharedWithUsers xmlns="7a21acaa-dae2-4871-ad2d-021252cd59fe">
      <UserInfo>
        <DisplayName>Lavergne, Thelisa</DisplayName>
        <AccountId>28</AccountId>
        <AccountType/>
      </UserInfo>
      <UserInfo>
        <DisplayName>Toth,  Josie</DisplayName>
        <AccountId>16</AccountId>
        <AccountType/>
      </UserInfo>
    </SharedWithUsers>
    <Purpose xmlns="5486da64-a708-4d54-963a-9288850e916c" xsi:nil="true"/>
  </documentManagement>
</p:properties>
</file>

<file path=customXml/itemProps1.xml><?xml version="1.0" encoding="utf-8"?>
<ds:datastoreItem xmlns:ds="http://schemas.openxmlformats.org/officeDocument/2006/customXml" ds:itemID="{1F6774B9-0D70-4108-BFDA-B1F576CE5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86da64-a708-4d54-963a-9288850e916c"/>
    <ds:schemaRef ds:uri="7a21acaa-dae2-4871-ad2d-021252cd59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DFC661-9831-437C-AC2F-EC4D6116F5EA}">
  <ds:schemaRefs>
    <ds:schemaRef ds:uri="http://schemas.microsoft.com/sharepoint/v3/contenttype/forms"/>
  </ds:schemaRefs>
</ds:datastoreItem>
</file>

<file path=customXml/itemProps3.xml><?xml version="1.0" encoding="utf-8"?>
<ds:datastoreItem xmlns:ds="http://schemas.openxmlformats.org/officeDocument/2006/customXml" ds:itemID="{E4859EC5-821C-4D3D-911C-B13B5CEB8D81}">
  <ds:schemaRef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terms/"/>
    <ds:schemaRef ds:uri="7a21acaa-dae2-4871-ad2d-021252cd59fe"/>
    <ds:schemaRef ds:uri="5486da64-a708-4d54-963a-9288850e916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HGAC_roundtable_template_0330</Template>
  <TotalTime>1545</TotalTime>
  <Words>487</Words>
  <Application>Microsoft Office PowerPoint</Application>
  <PresentationFormat>On-screen Show (4:3)</PresentationFormat>
  <Paragraphs>89</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.AppleSystemUIFont</vt:lpstr>
      <vt:lpstr>Arial</vt:lpstr>
      <vt:lpstr>Calibri</vt:lpstr>
      <vt:lpstr>HGAC_roundtable_template_0330</vt:lpstr>
      <vt:lpstr>Closing the deal</vt:lpstr>
      <vt:lpstr>MODULE 4: CLOSING THE DEAL</vt:lpstr>
      <vt:lpstr>DIGITAL FOOTPRINT</vt:lpstr>
      <vt:lpstr>SOCIAL MEDIA FOOTPRINT</vt:lpstr>
      <vt:lpstr>DIGITAL FOOTPRINT </vt:lpstr>
      <vt:lpstr>NETWORKING TIPS</vt:lpstr>
      <vt:lpstr>LASTING IMPRESSIONS</vt:lpstr>
      <vt:lpstr>NEGOTIATIONS</vt:lpstr>
      <vt:lpstr>LinkedIn Bingo</vt:lpstr>
      <vt:lpstr>30 SECOND COMMERCIAL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dc:title>
  <dc:creator>Irma Burns</dc:creator>
  <cp:keywords>Module 4</cp:keywords>
  <cp:lastModifiedBy>Nguyen, Dat</cp:lastModifiedBy>
  <cp:revision>119</cp:revision>
  <dcterms:created xsi:type="dcterms:W3CDTF">2018-04-12T02:17:25Z</dcterms:created>
  <dcterms:modified xsi:type="dcterms:W3CDTF">2019-02-20T20:35:11Z</dcterms:modified>
  <cp:category>Module 4</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0x0101000C2C2BDBD309F84B92B04DEA8D024BCA</vt:lpwstr>
  </property>
  <property fmtid="{D5CDD505-2E9C-101B-9397-08002B2CF9AE}" pid="3" name="ArticulateGUID">
    <vt:lpwstr>77C515ED-107C-498D-A89F-6F779330EE6C</vt:lpwstr>
  </property>
  <property fmtid="{D5CDD505-2E9C-101B-9397-08002B2CF9AE}" pid="4" name="ArticulatePath">
    <vt:lpwstr>Module 4</vt:lpwstr>
  </property>
  <property fmtid="{D5CDD505-2E9C-101B-9397-08002B2CF9AE}" pid="5" name="Order">
    <vt:r8>161100</vt:r8>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