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7"/>
  </p:notesMasterIdLst>
  <p:handoutMasterIdLst>
    <p:handoutMasterId r:id="rId28"/>
  </p:handoutMasterIdLst>
  <p:sldIdLst>
    <p:sldId id="425" r:id="rId2"/>
    <p:sldId id="594" r:id="rId3"/>
    <p:sldId id="472" r:id="rId4"/>
    <p:sldId id="561" r:id="rId5"/>
    <p:sldId id="586" r:id="rId6"/>
    <p:sldId id="294" r:id="rId7"/>
    <p:sldId id="301" r:id="rId8"/>
    <p:sldId id="432" r:id="rId9"/>
    <p:sldId id="1007" r:id="rId10"/>
    <p:sldId id="295" r:id="rId11"/>
    <p:sldId id="305" r:id="rId12"/>
    <p:sldId id="391" r:id="rId13"/>
    <p:sldId id="392" r:id="rId14"/>
    <p:sldId id="393" r:id="rId15"/>
    <p:sldId id="394" r:id="rId16"/>
    <p:sldId id="395" r:id="rId17"/>
    <p:sldId id="376" r:id="rId18"/>
    <p:sldId id="377" r:id="rId19"/>
    <p:sldId id="311" r:id="rId20"/>
    <p:sldId id="378" r:id="rId21"/>
    <p:sldId id="380" r:id="rId22"/>
    <p:sldId id="313" r:id="rId23"/>
    <p:sldId id="381" r:id="rId24"/>
    <p:sldId id="434" r:id="rId25"/>
    <p:sldId id="100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a:srgbClr val="996600"/>
    <a:srgbClr val="BEBEBE"/>
    <a:srgbClr val="54266D"/>
    <a:srgbClr val="ED1C24"/>
    <a:srgbClr val="F1B51C"/>
    <a:srgbClr val="8FAD15"/>
    <a:srgbClr val="007BB9"/>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531" autoAdjust="0"/>
    <p:restoredTop sz="60804" autoAdjust="0"/>
  </p:normalViewPr>
  <p:slideViewPr>
    <p:cSldViewPr snapToGrid="0">
      <p:cViewPr varScale="1">
        <p:scale>
          <a:sx n="52" d="100"/>
          <a:sy n="52" d="100"/>
        </p:scale>
        <p:origin x="1757" y="48"/>
      </p:cViewPr>
      <p:guideLst>
        <p:guide orient="horz" pos="2160"/>
        <p:guide pos="2880"/>
      </p:guideLst>
    </p:cSldViewPr>
  </p:slideViewPr>
  <p:outlineViewPr>
    <p:cViewPr>
      <p:scale>
        <a:sx n="33" d="100"/>
        <a:sy n="33" d="100"/>
      </p:scale>
      <p:origin x="0" y="-8635"/>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4/13/2022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4/13/2022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urveymonkey.com/r/YBGBN6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urveymonkey.com/r/YBGBN6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Smile </a:t>
            </a:r>
            <a:r>
              <a:rPr lang="en-US" dirty="0">
                <a:sym typeface="Wingdings" panose="05000000000000000000" pitchFamily="2" charset="2"/>
              </a:rPr>
              <a:t> Greet and welcome class. Introduce yourself and co-facilitator(s).</a:t>
            </a:r>
            <a:endParaRPr lang="en-US" dirty="0"/>
          </a:p>
          <a:p>
            <a:endParaRPr lang="en-US" dirty="0"/>
          </a:p>
          <a:p>
            <a:r>
              <a:rPr lang="en-US" dirty="0"/>
              <a:t>Some slides will have: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Page #(s)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Instructor’s guide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Page #(s)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Words in quotations are examples. Review, practice module so that you can teach in your own words.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Use white space on slide to annotate, if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Provide email address(es) in Chat, if needed. </a:t>
            </a:r>
            <a:r>
              <a:rPr lang="en-US" b="0" dirty="0"/>
              <a:t>Copy/paste in Chat:</a:t>
            </a:r>
          </a:p>
          <a:p>
            <a:endParaRPr lang="en-US" dirty="0"/>
          </a:p>
          <a:p>
            <a:r>
              <a:rPr lang="en-US" dirty="0"/>
              <a:t>https://www.wrksolutions.com/Documents/Individuals/Online-Training/Adult-Curriculum-Workbook-Module-4.pdf</a:t>
            </a:r>
          </a:p>
          <a:p>
            <a:r>
              <a:rPr lang="en-US" dirty="0"/>
              <a:t>https://www.wrksolutions.com/for-individuals/online-learning</a:t>
            </a:r>
          </a:p>
          <a:p>
            <a:endParaRPr lang="en-US" dirty="0"/>
          </a:p>
          <a:p>
            <a:pPr defTabSz="457200"/>
            <a:r>
              <a:rPr lang="en-US" dirty="0">
                <a:latin typeface="+mn-lt"/>
                <a:hlinkClick r:id="rId3"/>
              </a:rPr>
              <a:t>https://www.surveymonkey.com/r/YBGBN6V</a:t>
            </a:r>
            <a:r>
              <a:rPr lang="en-US" dirty="0">
                <a:latin typeface="+mn-lt"/>
              </a:rPr>
              <a:t> </a:t>
            </a:r>
            <a:endParaRPr lang="en-US" dirty="0">
              <a:solidFill>
                <a:srgbClr val="000000"/>
              </a:solidFill>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2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03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394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Instructor’s guide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you’re asked, ‘Do you have any questions?’, it usually means the interview is coming to an end.”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one or two questions to show your interest. Two examples include:  What is the biggest challenge in this position? What are your expectations of this position?”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“Two questions not to ask: How much does this job pay? Will I take a drug test?”</a:t>
            </a:r>
          </a:p>
          <a:p>
            <a:endParaRPr lang="en-US" dirty="0"/>
          </a:p>
          <a:p>
            <a:r>
              <a:rPr lang="en-US" dirty="0"/>
              <a:t>“What questions would you ask?”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13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the interviewer indicates the end, typically by asking, ‘Do you have anything else to add?’, summarize WHY you are a good match by using information provided by the employer. ‘</a:t>
            </a:r>
            <a:r>
              <a:rPr lang="en-US" sz="1200" dirty="0">
                <a:latin typeface="+mn-lt"/>
              </a:rPr>
              <a:t>You shared that you are looking for:’ THIS is the information provided by the employer. ‘I have:’ This is YOUR information that addresses what the employer is looking for. End your closing statement by showing interest and gratitude, and asking for business cards.”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91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10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2">
                    <a:lumMod val="50000"/>
                  </a:schemeClr>
                </a:solidFill>
                <a:latin typeface="Segoe Print" panose="02000600000000000000" pitchFamily="2" charset="0"/>
              </a:rPr>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2">
                    <a:lumMod val="50000"/>
                  </a:schemeClr>
                </a:solidFill>
                <a:latin typeface="Segoe Print" panose="02000600000000000000" pitchFamily="2" charset="0"/>
              </a:rPr>
              <a:t>10-11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2">
                  <a:lumMod val="50000"/>
                </a:schemeClr>
              </a:solidFill>
              <a:latin typeface="Segoe Print" panose="020006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2">
                    <a:lumMod val="50000"/>
                  </a:schemeClr>
                </a:solidFill>
                <a:latin typeface="Segoe Print" panose="02000600000000000000" pitchFamily="2" charset="0"/>
              </a:rPr>
              <a:t>“Now let’s use this template to write a thank you note. </a:t>
            </a:r>
            <a:r>
              <a:rPr lang="en-US" b="0" dirty="0"/>
              <a:t>Dear Mrs., Ms., Mr. Last name (</a:t>
            </a:r>
            <a:r>
              <a:rPr lang="en-US" b="1" dirty="0"/>
              <a:t>CLICK</a:t>
            </a:r>
            <a:r>
              <a:rPr lang="en-US" b="0" dirty="0"/>
              <a:t>) </a:t>
            </a:r>
            <a:r>
              <a:rPr lang="en-US" sz="1200" b="0" dirty="0">
                <a:solidFill>
                  <a:schemeClr val="tx2">
                    <a:lumMod val="50000"/>
                  </a:schemeClr>
                </a:solidFill>
                <a:latin typeface="Segoe Print" panose="02000600000000000000" pitchFamily="2" charset="0"/>
              </a:rPr>
              <a:t>Dear Ms. Landry. First, e</a:t>
            </a:r>
            <a:r>
              <a:rPr lang="en-US" b="0" dirty="0"/>
              <a:t>xpress appreciation and remind the interviewer of the date interviewed on and position interviewed for. (</a:t>
            </a:r>
            <a:r>
              <a:rPr lang="en-US" b="1" dirty="0"/>
              <a:t>CLICK</a:t>
            </a:r>
            <a:r>
              <a:rPr lang="en-US" b="0" dirty="0"/>
              <a:t>) </a:t>
            </a:r>
            <a:r>
              <a:rPr lang="en-US" sz="1200" b="0" dirty="0">
                <a:solidFill>
                  <a:schemeClr val="tx2">
                    <a:lumMod val="50000"/>
                  </a:schemeClr>
                </a:solidFill>
                <a:latin typeface="Segoe Print" panose="02000600000000000000" pitchFamily="2" charset="0"/>
              </a:rPr>
              <a:t>Thank you for meeting with me on Tue, Jan 12, 2021 regarding the Relations Manager position at Comfort Inn. Next, i</a:t>
            </a:r>
            <a:r>
              <a:rPr lang="en-US" b="0" dirty="0"/>
              <a:t>nclude information you didn’t mention in the interview. (</a:t>
            </a:r>
            <a:r>
              <a:rPr lang="en-US" b="1" dirty="0"/>
              <a:t>CLICK</a:t>
            </a:r>
            <a:r>
              <a:rPr lang="en-US" b="0" dirty="0"/>
              <a:t>) </a:t>
            </a:r>
            <a:r>
              <a:rPr lang="en-US" sz="1200" b="0" dirty="0">
                <a:solidFill>
                  <a:schemeClr val="tx2">
                    <a:lumMod val="50000"/>
                  </a:schemeClr>
                </a:solidFill>
                <a:latin typeface="Segoe Print" panose="02000600000000000000" pitchFamily="2" charset="0"/>
              </a:rPr>
              <a:t>I thought about what Michel said concerning feedback on your social media channels. In my last job as Guest Relations Manager, personally responding to comments on social media increased repeat business. By the way, you’re right about Luke’s Coffee - delicious! </a:t>
            </a:r>
            <a:r>
              <a:rPr lang="en-US" b="0" dirty="0"/>
              <a:t>Confirm your interest. State that you are looking forward to hearing from the interviewer. (</a:t>
            </a:r>
            <a:r>
              <a:rPr lang="en-US" b="1" dirty="0"/>
              <a:t>CLICK</a:t>
            </a:r>
            <a:r>
              <a:rPr lang="en-US" b="0" dirty="0"/>
              <a:t>) </a:t>
            </a:r>
            <a:r>
              <a:rPr lang="en-US" sz="1200" b="0" dirty="0">
                <a:solidFill>
                  <a:schemeClr val="tx2">
                    <a:lumMod val="50000"/>
                  </a:schemeClr>
                </a:solidFill>
                <a:latin typeface="Segoe Print" panose="02000600000000000000" pitchFamily="2" charset="0"/>
              </a:rPr>
              <a:t>I’m excited to be considered for this role and I look forward to hearing from you. </a:t>
            </a:r>
            <a:r>
              <a:rPr lang="en-US" b="0" dirty="0"/>
              <a:t>Respectfully or Sincerely, your First Last Name, phone, professional email.” (</a:t>
            </a:r>
            <a:r>
              <a:rPr lang="en-US" b="1" dirty="0"/>
              <a:t>CLICK</a:t>
            </a:r>
            <a:r>
              <a:rPr lang="en-US" b="0" dirty="0"/>
              <a:t>)</a:t>
            </a:r>
            <a:endParaRPr lang="en-US" dirty="0"/>
          </a:p>
          <a:p>
            <a:endParaRPr lang="en-US" dirty="0"/>
          </a:p>
          <a:p>
            <a:r>
              <a:rPr lang="en-US" dirty="0"/>
              <a:t>“Notice how the writer included a moment in the interview – the last sentence in 2</a:t>
            </a:r>
            <a:r>
              <a:rPr lang="en-US" baseline="30000" dirty="0"/>
              <a:t>nd</a:t>
            </a:r>
            <a:r>
              <a:rPr lang="en-US" dirty="0"/>
              <a:t> paragraph – (</a:t>
            </a:r>
            <a:r>
              <a:rPr lang="en-US" b="1" dirty="0"/>
              <a:t>CLICK</a:t>
            </a:r>
            <a:r>
              <a:rPr lang="en-US" dirty="0"/>
              <a:t>) ‘By the way, you’re right about Luke’s Coffee – delicious!’ Personalizing your notes and emails can help the interviewer remember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98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Workbook</a:t>
            </a:r>
          </a:p>
          <a:p>
            <a:pPr>
              <a:lnSpc>
                <a:spcPct val="100000"/>
              </a:lnSpc>
            </a:pPr>
            <a:r>
              <a:rPr lang="en-US" dirty="0"/>
              <a:t>11</a:t>
            </a:r>
          </a:p>
          <a:p>
            <a:pPr>
              <a:lnSpc>
                <a:spcPct val="100000"/>
              </a:lnSpc>
            </a:pPr>
            <a:endParaRPr lang="en-US" dirty="0"/>
          </a:p>
          <a:p>
            <a:pPr>
              <a:lnSpc>
                <a:spcPct val="100000"/>
              </a:lnSpc>
            </a:pPr>
            <a:r>
              <a:rPr lang="en-US" dirty="0"/>
              <a:t>“Thank you notes can reiterate your interest in the job and show your enthusiasm. Sending thank you letters can also keep you at the forefront of the decision-maker, especially if it’s sent within 24 hours of the interview.”</a:t>
            </a:r>
          </a:p>
          <a:p>
            <a:pPr>
              <a:lnSpc>
                <a:spcPct val="100000"/>
              </a:lnSpc>
            </a:pPr>
            <a:endParaRPr lang="en-US" dirty="0"/>
          </a:p>
          <a:p>
            <a:pPr>
              <a:lnSpc>
                <a:spcPct val="100000"/>
              </a:lnSpc>
            </a:pPr>
            <a:r>
              <a:rPr lang="en-US" dirty="0"/>
              <a:t>Give class a few minutes to write a thank you note to a recent interviewer or networking contact.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1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a:t>
            </a:r>
          </a:p>
          <a:p>
            <a:r>
              <a:rPr lang="en-US" dirty="0"/>
              <a:t>10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3170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a:t>
            </a:r>
          </a:p>
          <a:p>
            <a:r>
              <a:rPr lang="en-US" dirty="0"/>
              <a:t>12-13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72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“Including the work you are interested in will help me to customize examples relevant to your job search.”</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248535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a:t>
            </a:r>
          </a:p>
          <a:p>
            <a:r>
              <a:rPr lang="en-US" dirty="0"/>
              <a:t>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222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a:t>
            </a:r>
          </a:p>
          <a:p>
            <a:r>
              <a:rPr lang="en-US" dirty="0"/>
              <a:t>13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55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a:t>
            </a:r>
          </a:p>
          <a:p>
            <a:r>
              <a:rPr lang="en-US" dirty="0"/>
              <a:t>13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5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90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75000"/>
                    <a:lumOff val="25000"/>
                  </a:schemeClr>
                </a:solidFill>
                <a:latin typeface="+mn-lt"/>
              </a:rPr>
              <a:t>Inform class to contact local WFS office for assistance.</a:t>
            </a:r>
          </a:p>
          <a:p>
            <a:r>
              <a:rPr lang="en-US" dirty="0">
                <a:solidFill>
                  <a:schemeClr val="tx1">
                    <a:lumMod val="75000"/>
                    <a:lumOff val="25000"/>
                  </a:schemeClr>
                </a:solidFill>
                <a:latin typeface="+mn-lt"/>
              </a:rPr>
              <a:t>Provide email address(es) in Chat, if needed.</a:t>
            </a:r>
          </a:p>
          <a:p>
            <a:endParaRPr lang="en-US" dirty="0">
              <a:latin typeface="+mn-lt"/>
            </a:endParaRPr>
          </a:p>
          <a:p>
            <a:pPr defTabSz="457200"/>
            <a:r>
              <a:rPr lang="en-US" dirty="0">
                <a:latin typeface="+mn-lt"/>
                <a:hlinkClick r:id="rId3"/>
              </a:rPr>
              <a:t>https://www.surveymonkey.com/r/YBGBN6V</a:t>
            </a:r>
            <a:r>
              <a:rPr lang="en-US" dirty="0">
                <a:latin typeface="+mn-lt"/>
              </a:rPr>
              <a:t> </a:t>
            </a:r>
            <a:endParaRPr lang="en-US" dirty="0">
              <a:solidFill>
                <a:srgbClr val="000000"/>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8113E642-38DC-844C-B05A-8BDBFAE8648D}" type="slidenum">
              <a:rPr lang="en-US" smtClean="0"/>
              <a:pPr/>
              <a:t>25</a:t>
            </a:fld>
            <a:endParaRPr lang="en-US"/>
          </a:p>
        </p:txBody>
      </p:sp>
    </p:spTree>
    <p:extLst>
      <p:ext uri="{BB962C8B-B14F-4D97-AF65-F5344CB8AC3E}">
        <p14:creationId xmlns:p14="http://schemas.microsoft.com/office/powerpoint/2010/main" val="374261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375515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0A0A0A"/>
              </a:solidFill>
              <a:effectLst/>
              <a:latin typeface="Helvetica Neue"/>
            </a:endParaRPr>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160403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6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a:t>
            </a:r>
          </a:p>
          <a:p>
            <a:endParaRPr lang="en-US" dirty="0"/>
          </a:p>
          <a:p>
            <a:r>
              <a:rPr lang="en-US" sz="1200" kern="1200" dirty="0">
                <a:solidFill>
                  <a:schemeClr val="tx1"/>
                </a:solidFill>
                <a:effectLst/>
                <a:latin typeface="+mn-lt"/>
                <a:ea typeface="+mn-ea"/>
                <a:cs typeface="+mn-cs"/>
              </a:rPr>
              <a:t>“Jobvite.com surveyed hundreds of recruiters about information posted on social media. This rubric categorizes information recruiters viewed as positive or negative and how severely negative items might offend and affect one’s chance at employment. In a moment, review one of your social media accounts, such as Facebook, LinkedIn, or Instagram, and look for items you see in the rubric. Add and/or subtract points accordingly.”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an example: “For example, if I browse through one of my accounts and see posts related to the first column under positive sharing - work experience, work-related skills, and interpersonal skills, I have 6 pts. I continue to browse and see divisive news that my friends have posted on my profile, I subtract 1 pt, since it’s considered negative sharing. I also see spelling errors; I subtract 3 more. My total is 2 pts.”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class a minute or two to calculate their digital footprint through the eyes of an employer.</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88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rubric rating.</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65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p>
          <a:p>
            <a:endParaRPr lang="en-US" dirty="0"/>
          </a:p>
          <a:p>
            <a:r>
              <a:rPr lang="en-US" dirty="0"/>
              <a:t>“Keep the following 4 tips in mind while on social media:</a:t>
            </a:r>
          </a:p>
          <a:p>
            <a:r>
              <a:rPr lang="en-US" dirty="0"/>
              <a:t>(</a:t>
            </a:r>
            <a:r>
              <a:rPr lang="en-US" b="1" dirty="0"/>
              <a:t>CLICK</a:t>
            </a:r>
            <a:r>
              <a:rPr lang="en-US" dirty="0"/>
              <a:t>) 1 Share positive information,</a:t>
            </a:r>
          </a:p>
          <a:p>
            <a:r>
              <a:rPr lang="en-US" dirty="0"/>
              <a:t>(</a:t>
            </a:r>
            <a:r>
              <a:rPr lang="en-US" b="1" dirty="0"/>
              <a:t>CLICK</a:t>
            </a:r>
            <a:r>
              <a:rPr lang="en-US" dirty="0"/>
              <a:t>) 2 Avoid sharing too much, especially information that is seen negatively,</a:t>
            </a:r>
          </a:p>
          <a:p>
            <a:r>
              <a:rPr lang="en-US" dirty="0"/>
              <a:t>(</a:t>
            </a:r>
            <a:r>
              <a:rPr lang="en-US" b="1" dirty="0"/>
              <a:t>CLICK</a:t>
            </a:r>
            <a:r>
              <a:rPr lang="en-US" dirty="0"/>
              <a:t>) 3 Contribute to professional conversations you’re familiar with, </a:t>
            </a:r>
          </a:p>
          <a:p>
            <a:r>
              <a:rPr lang="en-US" dirty="0"/>
              <a:t>(</a:t>
            </a:r>
            <a:r>
              <a:rPr lang="en-US" b="1" dirty="0"/>
              <a:t>CLICK</a:t>
            </a:r>
            <a:r>
              <a:rPr lang="en-US" dirty="0"/>
              <a:t>) and 4, proofread – employers view your written work as an indication of your attention to detail. And remember, employers also make judgements on what your ‘friends’ post.”</a:t>
            </a:r>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56902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570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0919-FD6C-42A5-8CE4-E32030061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59E00-7E26-47B4-A308-5A2D3BF4B2C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3FC5A5-3D52-468B-A5FD-40149685667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77614F-015F-4653-A2BF-E41090256EAE}"/>
              </a:ext>
            </a:extLst>
          </p:cNvPr>
          <p:cNvSpPr>
            <a:spLocks noGrp="1"/>
          </p:cNvSpPr>
          <p:nvPr>
            <p:ph type="dt" sz="half" idx="10"/>
          </p:nvPr>
        </p:nvSpPr>
        <p:spPr/>
        <p:txBody>
          <a:bodyPr/>
          <a:lstStyle/>
          <a:p>
            <a:fld id="{435B0AC6-43C8-4E6B-87CF-FCA0330EDCAD}" type="datetimeFigureOut">
              <a:rPr lang="en-US" smtClean="0"/>
              <a:t>4/13/2022</a:t>
            </a:fld>
            <a:endParaRPr lang="en-US"/>
          </a:p>
        </p:txBody>
      </p:sp>
      <p:sp>
        <p:nvSpPr>
          <p:cNvPr id="6" name="Footer Placeholder 5">
            <a:extLst>
              <a:ext uri="{FF2B5EF4-FFF2-40B4-BE49-F238E27FC236}">
                <a16:creationId xmlns:a16="http://schemas.microsoft.com/office/drawing/2014/main" id="{4085EDE8-A0EF-4491-A8F5-307377325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40858-4643-4C9B-AAA3-3F45A15D202F}"/>
              </a:ext>
            </a:extLst>
          </p:cNvPr>
          <p:cNvSpPr>
            <a:spLocks noGrp="1"/>
          </p:cNvSpPr>
          <p:nvPr>
            <p:ph type="sldNum" sz="quarter" idx="12"/>
          </p:nvPr>
        </p:nvSpPr>
        <p:spPr/>
        <p:txBody>
          <a:bodyPr/>
          <a:lstStyle/>
          <a:p>
            <a:fld id="{DE727DAE-D293-400A-A304-1662BF58353D}" type="slidenum">
              <a:rPr lang="en-US" smtClean="0"/>
              <a:t>‹#›</a:t>
            </a:fld>
            <a:endParaRPr lang="en-US"/>
          </a:p>
        </p:txBody>
      </p:sp>
    </p:spTree>
    <p:extLst>
      <p:ext uri="{BB962C8B-B14F-4D97-AF65-F5344CB8AC3E}">
        <p14:creationId xmlns:p14="http://schemas.microsoft.com/office/powerpoint/2010/main" val="394548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9"/>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10"/>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 id="2147483690" r:id="rId7"/>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www.wrksolutions.com/find-a-location" TargetMode="External"/><Relationship Id="rId4" Type="http://schemas.openxmlformats.org/officeDocument/2006/relationships/hyperlink" Target="https://www.wrksolution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DCFE-97EE-45C2-85DA-D4B4034D07E2}"/>
              </a:ext>
            </a:extLst>
          </p:cNvPr>
          <p:cNvSpPr>
            <a:spLocks noGrp="1"/>
          </p:cNvSpPr>
          <p:nvPr>
            <p:ph type="ctrTitle"/>
          </p:nvPr>
        </p:nvSpPr>
        <p:spPr>
          <a:xfrm>
            <a:off x="669850" y="1773161"/>
            <a:ext cx="3902150" cy="1256218"/>
          </a:xfrm>
        </p:spPr>
        <p:txBody>
          <a:bodyPr/>
          <a:lstStyle/>
          <a:p>
            <a:r>
              <a:rPr lang="en-US" b="0" cap="none" dirty="0"/>
              <a:t>Module 4:  </a:t>
            </a:r>
            <a:r>
              <a:rPr lang="en-US" cap="none" dirty="0"/>
              <a:t>Closing the Deal</a:t>
            </a:r>
          </a:p>
        </p:txBody>
      </p:sp>
    </p:spTree>
    <p:extLst>
      <p:ext uri="{BB962C8B-B14F-4D97-AF65-F5344CB8AC3E}">
        <p14:creationId xmlns:p14="http://schemas.microsoft.com/office/powerpoint/2010/main" val="260807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02F8-B6C4-4E19-8787-9FFB354651B1}"/>
              </a:ext>
            </a:extLst>
          </p:cNvPr>
          <p:cNvSpPr>
            <a:spLocks noGrp="1"/>
          </p:cNvSpPr>
          <p:nvPr>
            <p:ph type="title"/>
          </p:nvPr>
        </p:nvSpPr>
        <p:spPr/>
        <p:txBody>
          <a:bodyPr/>
          <a:lstStyle/>
          <a:p>
            <a:r>
              <a:rPr lang="en-US" b="0" cap="none" dirty="0"/>
              <a:t>Networking</a:t>
            </a:r>
          </a:p>
        </p:txBody>
      </p:sp>
    </p:spTree>
    <p:extLst>
      <p:ext uri="{BB962C8B-B14F-4D97-AF65-F5344CB8AC3E}">
        <p14:creationId xmlns:p14="http://schemas.microsoft.com/office/powerpoint/2010/main" val="408983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E470-50FF-48D0-AC2E-DFA142494774}"/>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76D654E3-6DF8-4FA4-BAAD-F8723D0E0166}"/>
              </a:ext>
            </a:extLst>
          </p:cNvPr>
          <p:cNvSpPr>
            <a:spLocks noGrp="1"/>
          </p:cNvSpPr>
          <p:nvPr>
            <p:ph idx="1"/>
          </p:nvPr>
        </p:nvSpPr>
        <p:spPr>
          <a:xfrm>
            <a:off x="451874" y="914400"/>
            <a:ext cx="8229600" cy="5486400"/>
          </a:xfrm>
        </p:spPr>
        <p:txBody>
          <a:bodyPr/>
          <a:lstStyle/>
          <a:p>
            <a:pPr algn="ct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b="0" dirty="0">
                <a:solidFill>
                  <a:schemeClr val="tx1">
                    <a:lumMod val="75000"/>
                    <a:lumOff val="25000"/>
                  </a:schemeClr>
                </a:solidFill>
                <a:latin typeface="Arial" panose="020B0604020202020204" pitchFamily="34" charset="0"/>
                <a:cs typeface="Arial" panose="020B0604020202020204" pitchFamily="34" charset="0"/>
              </a:rPr>
              <a:t>How can people who share your interests</a:t>
            </a:r>
          </a:p>
          <a:p>
            <a:pPr algn="ctr"/>
            <a:r>
              <a:rPr lang="en-US" b="0" dirty="0">
                <a:solidFill>
                  <a:schemeClr val="tx1">
                    <a:lumMod val="75000"/>
                    <a:lumOff val="25000"/>
                  </a:schemeClr>
                </a:solidFill>
                <a:latin typeface="Arial" panose="020B0604020202020204" pitchFamily="34" charset="0"/>
                <a:cs typeface="Arial" panose="020B0604020202020204" pitchFamily="34" charset="0"/>
              </a:rPr>
              <a:t>help you network?</a:t>
            </a:r>
          </a:p>
          <a:p>
            <a:pPr algn="ct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b="0" dirty="0">
                <a:solidFill>
                  <a:schemeClr val="tx1">
                    <a:lumMod val="75000"/>
                    <a:lumOff val="25000"/>
                  </a:schemeClr>
                </a:solidFill>
                <a:latin typeface="Arial" panose="020B0604020202020204" pitchFamily="34" charset="0"/>
                <a:cs typeface="Arial" panose="020B0604020202020204" pitchFamily="34" charset="0"/>
              </a:rPr>
              <a:t>Who would be the most beneficial connection</a:t>
            </a:r>
          </a:p>
          <a:p>
            <a:pPr algn="ctr"/>
            <a:r>
              <a:rPr lang="en-US" b="0" dirty="0">
                <a:solidFill>
                  <a:schemeClr val="tx1">
                    <a:lumMod val="75000"/>
                    <a:lumOff val="25000"/>
                  </a:schemeClr>
                </a:solidFill>
                <a:latin typeface="Arial" panose="020B0604020202020204" pitchFamily="34" charset="0"/>
                <a:cs typeface="Arial" panose="020B0604020202020204" pitchFamily="34" charset="0"/>
              </a:rPr>
              <a:t>in your phone? Why?</a:t>
            </a:r>
          </a:p>
          <a:p>
            <a:pPr algn="ct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b="0" dirty="0">
                <a:solidFill>
                  <a:schemeClr val="tx1">
                    <a:lumMod val="75000"/>
                    <a:lumOff val="25000"/>
                  </a:schemeClr>
                </a:solidFill>
                <a:latin typeface="Arial" panose="020B0604020202020204" pitchFamily="34" charset="0"/>
                <a:cs typeface="Arial" panose="020B0604020202020204" pitchFamily="34" charset="0"/>
              </a:rPr>
              <a:t>How can social media,</a:t>
            </a:r>
          </a:p>
          <a:p>
            <a:pPr algn="ctr"/>
            <a:r>
              <a:rPr lang="en-US" b="0" dirty="0">
                <a:solidFill>
                  <a:schemeClr val="tx1">
                    <a:lumMod val="75000"/>
                    <a:lumOff val="25000"/>
                  </a:schemeClr>
                </a:solidFill>
                <a:latin typeface="Arial" panose="020B0604020202020204" pitchFamily="34" charset="0"/>
                <a:cs typeface="Arial" panose="020B0604020202020204" pitchFamily="34" charset="0"/>
              </a:rPr>
              <a:t>like Instagram / Facebook, help you network?</a:t>
            </a:r>
          </a:p>
        </p:txBody>
      </p:sp>
    </p:spTree>
    <p:custDataLst>
      <p:tags r:id="rId1"/>
    </p:custDataLst>
    <p:extLst>
      <p:ext uri="{BB962C8B-B14F-4D97-AF65-F5344CB8AC3E}">
        <p14:creationId xmlns:p14="http://schemas.microsoft.com/office/powerpoint/2010/main" val="343849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EB82-02F3-4BD9-97B4-2FAC1FB3E693}"/>
              </a:ext>
            </a:extLst>
          </p:cNvPr>
          <p:cNvSpPr>
            <a:spLocks noGrp="1"/>
          </p:cNvSpPr>
          <p:nvPr>
            <p:ph type="title"/>
          </p:nvPr>
        </p:nvSpPr>
        <p:spPr/>
        <p:txBody>
          <a:bodyPr/>
          <a:lstStyle/>
          <a:p>
            <a:r>
              <a:rPr lang="en-US" b="0" cap="none" dirty="0"/>
              <a:t>Lasting Impressions:  </a:t>
            </a:r>
            <a:r>
              <a:rPr lang="en-US" b="0" cap="none" dirty="0">
                <a:solidFill>
                  <a:schemeClr val="tx1">
                    <a:lumMod val="75000"/>
                    <a:lumOff val="25000"/>
                  </a:schemeClr>
                </a:solidFill>
              </a:rPr>
              <a:t>Closing Statement</a:t>
            </a:r>
            <a:br>
              <a:rPr lang="en-US" b="0" cap="none" dirty="0">
                <a:solidFill>
                  <a:schemeClr val="tx1">
                    <a:lumMod val="75000"/>
                    <a:lumOff val="25000"/>
                  </a:schemeClr>
                </a:solidFill>
              </a:rPr>
            </a:br>
            <a:r>
              <a:rPr lang="en-US" b="0" cap="none" dirty="0">
                <a:solidFill>
                  <a:schemeClr val="tx1">
                    <a:lumMod val="75000"/>
                    <a:lumOff val="25000"/>
                  </a:schemeClr>
                </a:solidFill>
              </a:rPr>
              <a:t>Thank You Notes</a:t>
            </a:r>
          </a:p>
        </p:txBody>
      </p:sp>
    </p:spTree>
    <p:extLst>
      <p:ext uri="{BB962C8B-B14F-4D97-AF65-F5344CB8AC3E}">
        <p14:creationId xmlns:p14="http://schemas.microsoft.com/office/powerpoint/2010/main" val="263234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36B8-AB72-470E-9781-1420579ADAB5}"/>
              </a:ext>
              <a:ext uri="{C183D7F6-B498-43B3-948B-1728B52AA6E4}">
                <adec:decorative xmlns:adec="http://schemas.microsoft.com/office/drawing/2017/decorative" val="1"/>
              </a:ext>
            </a:extLst>
          </p:cNvPr>
          <p:cNvSpPr>
            <a:spLocks noGrp="1"/>
          </p:cNvSpPr>
          <p:nvPr>
            <p:ph type="title"/>
          </p:nvPr>
        </p:nvSpPr>
        <p:spPr/>
        <p:txBody>
          <a:bodyPr/>
          <a:lstStyle/>
          <a:p>
            <a:r>
              <a:rPr lang="en-US" dirty="0"/>
              <a:t>Do you have any questions?</a:t>
            </a:r>
          </a:p>
        </p:txBody>
      </p:sp>
      <p:sp>
        <p:nvSpPr>
          <p:cNvPr id="3" name="Content Placeholder 2">
            <a:extLst>
              <a:ext uri="{FF2B5EF4-FFF2-40B4-BE49-F238E27FC236}">
                <a16:creationId xmlns:a16="http://schemas.microsoft.com/office/drawing/2014/main" id="{5C5EE9E8-9416-4DF9-99AA-3D31C6D221D1}"/>
              </a:ext>
              <a:ext uri="{C183D7F6-B498-43B3-948B-1728B52AA6E4}">
                <adec:decorative xmlns:adec="http://schemas.microsoft.com/office/drawing/2017/decorative" val="1"/>
              </a:ext>
            </a:extLst>
          </p:cNvPr>
          <p:cNvSpPr>
            <a:spLocks noGrp="1"/>
          </p:cNvSpPr>
          <p:nvPr>
            <p:ph sz="half" idx="1"/>
          </p:nvPr>
        </p:nvSpPr>
        <p:spPr>
          <a:ln w="38100">
            <a:solidFill>
              <a:schemeClr val="accent4"/>
            </a:solidFill>
          </a:ln>
        </p:spPr>
        <p:txBody>
          <a:bodyPr/>
          <a:lstStyle/>
          <a:p>
            <a:pPr marL="0" indent="0" algn="ctr">
              <a:lnSpc>
                <a:spcPct val="100000"/>
              </a:lnSpc>
              <a:buNone/>
            </a:pPr>
            <a:endParaRPr lang="en-US" sz="1800" b="0"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00000"/>
              </a:lnSpc>
              <a:buNone/>
            </a:pPr>
            <a:r>
              <a:rPr lang="en-US" sz="1800" b="0" dirty="0">
                <a:solidFill>
                  <a:schemeClr val="tx1">
                    <a:lumMod val="75000"/>
                    <a:lumOff val="25000"/>
                  </a:schemeClr>
                </a:solidFill>
                <a:latin typeface="Arial" panose="020B0604020202020204" pitchFamily="34" charset="0"/>
                <a:cs typeface="Arial" panose="020B0604020202020204" pitchFamily="34" charset="0"/>
              </a:rPr>
              <a:t>What is the biggest challenge </a:t>
            </a:r>
          </a:p>
          <a:p>
            <a:pPr marL="0" indent="0" algn="ctr">
              <a:lnSpc>
                <a:spcPct val="100000"/>
              </a:lnSpc>
              <a:buNone/>
            </a:pPr>
            <a:r>
              <a:rPr lang="en-US" sz="1800" b="0" dirty="0">
                <a:solidFill>
                  <a:schemeClr val="tx1">
                    <a:lumMod val="75000"/>
                    <a:lumOff val="25000"/>
                  </a:schemeClr>
                </a:solidFill>
                <a:latin typeface="Arial" panose="020B0604020202020204" pitchFamily="34" charset="0"/>
                <a:cs typeface="Arial" panose="020B0604020202020204" pitchFamily="34" charset="0"/>
              </a:rPr>
              <a:t>in this position?</a:t>
            </a:r>
          </a:p>
          <a:p>
            <a:pPr marL="0" indent="0" algn="ctr">
              <a:lnSpc>
                <a:spcPct val="100000"/>
              </a:lnSpc>
              <a:buNone/>
            </a:pPr>
            <a:endParaRPr lang="en-US" sz="1000" b="0"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00000"/>
              </a:lnSpc>
              <a:buNone/>
            </a:pPr>
            <a:endParaRPr lang="en-US" sz="1000" b="0" dirty="0">
              <a:solidFill>
                <a:schemeClr val="tx1">
                  <a:lumMod val="75000"/>
                  <a:lumOff val="25000"/>
                </a:schemeClr>
              </a:solidFill>
              <a:latin typeface="Arial" panose="020B0604020202020204" pitchFamily="34" charset="0"/>
              <a:cs typeface="Arial" panose="020B0604020202020204" pitchFamily="34" charset="0"/>
            </a:endParaRPr>
          </a:p>
          <a:p>
            <a:pPr marL="0" lvl="0" indent="0" algn="ctr">
              <a:lnSpc>
                <a:spcPct val="100000"/>
              </a:lnSpc>
              <a:spcBef>
                <a:spcPts val="0"/>
              </a:spcBef>
              <a:spcAft>
                <a:spcPts val="0"/>
              </a:spcAft>
              <a:buNone/>
              <a:defRPr/>
            </a:pPr>
            <a:r>
              <a:rPr lang="en-US" sz="1800" b="0" dirty="0">
                <a:solidFill>
                  <a:schemeClr val="tx1">
                    <a:lumMod val="75000"/>
                    <a:lumOff val="25000"/>
                  </a:schemeClr>
                </a:solidFill>
                <a:latin typeface="Arial" panose="020B0604020202020204" pitchFamily="34" charset="0"/>
                <a:cs typeface="Arial" panose="020B0604020202020204" pitchFamily="34" charset="0"/>
              </a:rPr>
              <a:t>What are your expectations</a:t>
            </a:r>
          </a:p>
          <a:p>
            <a:pPr marL="0" lvl="0" indent="0" algn="ctr">
              <a:lnSpc>
                <a:spcPct val="100000"/>
              </a:lnSpc>
              <a:spcBef>
                <a:spcPts val="0"/>
              </a:spcBef>
              <a:spcAft>
                <a:spcPts val="0"/>
              </a:spcAft>
              <a:buNone/>
              <a:defRPr/>
            </a:pPr>
            <a:r>
              <a:rPr lang="en-US" sz="1800" b="0" dirty="0">
                <a:solidFill>
                  <a:schemeClr val="tx1">
                    <a:lumMod val="75000"/>
                    <a:lumOff val="25000"/>
                  </a:schemeClr>
                </a:solidFill>
                <a:latin typeface="Arial" panose="020B0604020202020204" pitchFamily="34" charset="0"/>
                <a:cs typeface="Arial" panose="020B0604020202020204" pitchFamily="34" charset="0"/>
              </a:rPr>
              <a:t>of this position?</a:t>
            </a:r>
          </a:p>
        </p:txBody>
      </p:sp>
      <p:sp>
        <p:nvSpPr>
          <p:cNvPr id="4" name="Content Placeholder 3">
            <a:extLst>
              <a:ext uri="{FF2B5EF4-FFF2-40B4-BE49-F238E27FC236}">
                <a16:creationId xmlns:a16="http://schemas.microsoft.com/office/drawing/2014/main" id="{F7425EB4-E349-4A8B-8D72-56F924428057}"/>
              </a:ext>
              <a:ext uri="{C183D7F6-B498-43B3-948B-1728B52AA6E4}">
                <adec:decorative xmlns:adec="http://schemas.microsoft.com/office/drawing/2017/decorative" val="1"/>
              </a:ext>
            </a:extLst>
          </p:cNvPr>
          <p:cNvSpPr>
            <a:spLocks noGrp="1"/>
          </p:cNvSpPr>
          <p:nvPr>
            <p:ph sz="half" idx="2"/>
          </p:nvPr>
        </p:nvSpPr>
        <p:spPr>
          <a:ln w="38100">
            <a:solidFill>
              <a:schemeClr val="accent6"/>
            </a:solidFill>
          </a:ln>
        </p:spPr>
        <p:txBody>
          <a:bodyPr/>
          <a:lstStyle/>
          <a:p>
            <a:pPr marL="0" indent="0" algn="ctr">
              <a:lnSpc>
                <a:spcPct val="100000"/>
              </a:lnSpc>
              <a:buNone/>
            </a:pPr>
            <a:endParaRPr lang="en-US" sz="1800" b="0"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00000"/>
              </a:lnSpc>
              <a:buNone/>
            </a:pPr>
            <a:r>
              <a:rPr lang="en-US" sz="1800" b="0" dirty="0">
                <a:solidFill>
                  <a:schemeClr val="tx1">
                    <a:lumMod val="75000"/>
                    <a:lumOff val="25000"/>
                  </a:schemeClr>
                </a:solidFill>
                <a:latin typeface="Arial" panose="020B0604020202020204" pitchFamily="34" charset="0"/>
                <a:cs typeface="Arial" panose="020B0604020202020204" pitchFamily="34" charset="0"/>
              </a:rPr>
              <a:t>How much does this job pay?</a:t>
            </a:r>
          </a:p>
          <a:p>
            <a:pPr marL="0" indent="0" algn="ctr">
              <a:lnSpc>
                <a:spcPct val="100000"/>
              </a:lnSpc>
              <a:buNone/>
            </a:pPr>
            <a:r>
              <a:rPr lang="en-US" sz="1400" b="0" dirty="0">
                <a:solidFill>
                  <a:schemeClr val="tx1">
                    <a:lumMod val="75000"/>
                    <a:lumOff val="25000"/>
                  </a:schemeClr>
                </a:solidFill>
                <a:latin typeface="Arial" panose="020B0604020202020204" pitchFamily="34" charset="0"/>
                <a:cs typeface="Arial" panose="020B0604020202020204" pitchFamily="34" charset="0"/>
              </a:rPr>
              <a:t>(Negotiate when they have</a:t>
            </a:r>
          </a:p>
          <a:p>
            <a:pPr marL="0" indent="0" algn="ctr">
              <a:lnSpc>
                <a:spcPct val="100000"/>
              </a:lnSpc>
              <a:buNone/>
            </a:pPr>
            <a:r>
              <a:rPr lang="en-US" sz="1400" b="0" dirty="0">
                <a:solidFill>
                  <a:schemeClr val="tx1">
                    <a:lumMod val="75000"/>
                    <a:lumOff val="25000"/>
                  </a:schemeClr>
                </a:solidFill>
                <a:latin typeface="Arial" panose="020B0604020202020204" pitchFamily="34" charset="0"/>
                <a:cs typeface="Arial" panose="020B0604020202020204" pitchFamily="34" charset="0"/>
              </a:rPr>
              <a:t>decided to hire you.)</a:t>
            </a:r>
          </a:p>
          <a:p>
            <a:pPr marL="0" indent="0" algn="ctr">
              <a:lnSpc>
                <a:spcPct val="100000"/>
              </a:lnSpc>
              <a:buNone/>
            </a:pPr>
            <a:endParaRPr lang="en-US" sz="800" b="0"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00000"/>
              </a:lnSpc>
              <a:buNone/>
            </a:pPr>
            <a:r>
              <a:rPr lang="en-US" sz="1800" b="0" dirty="0">
                <a:solidFill>
                  <a:schemeClr val="tx1">
                    <a:lumMod val="75000"/>
                    <a:lumOff val="25000"/>
                  </a:schemeClr>
                </a:solidFill>
                <a:latin typeface="Arial" panose="020B0604020202020204" pitchFamily="34" charset="0"/>
                <a:cs typeface="Arial" panose="020B0604020202020204" pitchFamily="34" charset="0"/>
              </a:rPr>
              <a:t>Will I take a drug test?</a:t>
            </a:r>
          </a:p>
        </p:txBody>
      </p:sp>
      <p:pic>
        <p:nvPicPr>
          <p:cNvPr id="9" name="Graphic 8">
            <a:extLst>
              <a:ext uri="{FF2B5EF4-FFF2-40B4-BE49-F238E27FC236}">
                <a16:creationId xmlns:a16="http://schemas.microsoft.com/office/drawing/2014/main" id="{3ADDBE5D-E60A-4F21-B32E-11752887260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5043" y="994410"/>
            <a:ext cx="653414" cy="653414"/>
          </a:xfrm>
          <a:prstGeom prst="rect">
            <a:avLst/>
          </a:prstGeom>
        </p:spPr>
      </p:pic>
      <p:sp>
        <p:nvSpPr>
          <p:cNvPr id="10" name="&quot;Not Allowed&quot; Symbol 9">
            <a:extLst>
              <a:ext uri="{FF2B5EF4-FFF2-40B4-BE49-F238E27FC236}">
                <a16:creationId xmlns:a16="http://schemas.microsoft.com/office/drawing/2014/main" id="{994A2B04-B555-40C1-B7CC-2FD847F30A71}"/>
              </a:ext>
              <a:ext uri="{C183D7F6-B498-43B3-948B-1728B52AA6E4}">
                <adec:decorative xmlns:adec="http://schemas.microsoft.com/office/drawing/2017/decorative" val="1"/>
              </a:ext>
            </a:extLst>
          </p:cNvPr>
          <p:cNvSpPr/>
          <p:nvPr/>
        </p:nvSpPr>
        <p:spPr>
          <a:xfrm>
            <a:off x="6303645" y="1074420"/>
            <a:ext cx="537210" cy="493394"/>
          </a:xfrm>
          <a:prstGeom prst="noSmoking">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1747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BB4D-A7B9-4868-AAB8-C3155D445D17}"/>
              </a:ext>
            </a:extLst>
          </p:cNvPr>
          <p:cNvSpPr>
            <a:spLocks noGrp="1"/>
          </p:cNvSpPr>
          <p:nvPr>
            <p:ph type="title"/>
          </p:nvPr>
        </p:nvSpPr>
        <p:spPr/>
        <p:txBody>
          <a:bodyPr/>
          <a:lstStyle/>
          <a:p>
            <a:r>
              <a:rPr lang="en-US" dirty="0"/>
              <a:t>Closing Statement: Example</a:t>
            </a:r>
          </a:p>
        </p:txBody>
      </p:sp>
      <p:sp>
        <p:nvSpPr>
          <p:cNvPr id="9" name="Content Placeholder 8">
            <a:extLst>
              <a:ext uri="{FF2B5EF4-FFF2-40B4-BE49-F238E27FC236}">
                <a16:creationId xmlns:a16="http://schemas.microsoft.com/office/drawing/2014/main" id="{07E1E222-F4F6-49FF-8C18-E07F5D7A9070}"/>
              </a:ext>
            </a:extLst>
          </p:cNvPr>
          <p:cNvSpPr>
            <a:spLocks noGrp="1"/>
          </p:cNvSpPr>
          <p:nvPr>
            <p:ph idx="1"/>
          </p:nvPr>
        </p:nvSpPr>
        <p:spPr/>
        <p:txBody>
          <a:bodyPr/>
          <a:lstStyle/>
          <a:p>
            <a:pPr>
              <a:lnSpc>
                <a:spcPct val="100000"/>
              </a:lnSpc>
            </a:pPr>
            <a:r>
              <a:rPr lang="en-US" sz="1800" dirty="0">
                <a:latin typeface="Arial" panose="020B0604020202020204" pitchFamily="34" charset="0"/>
                <a:cs typeface="Arial" panose="020B0604020202020204" pitchFamily="34" charset="0"/>
              </a:rPr>
              <a:t>You shared that you are looking for:</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Three years customer service experience </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Familiar with CRM systems and practices </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And a track record of overachieving </a:t>
            </a:r>
          </a:p>
          <a:p>
            <a:pPr>
              <a:lnSpc>
                <a:spcPct val="100000"/>
              </a:lnSpc>
            </a:pPr>
            <a:r>
              <a:rPr lang="en-US" sz="1800" dirty="0">
                <a:latin typeface="Arial" panose="020B0604020202020204" pitchFamily="34" charset="0"/>
                <a:cs typeface="Arial" panose="020B0604020202020204" pitchFamily="34" charset="0"/>
              </a:rPr>
              <a:t>I have:</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Five years customer service experience </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Two years working with Customer Insight System </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And two awards for surpassing call intake volume </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r>
              <a:rPr lang="en-US" sz="1800" b="0" dirty="0">
                <a:solidFill>
                  <a:schemeClr val="tx1">
                    <a:lumMod val="75000"/>
                    <a:lumOff val="25000"/>
                  </a:schemeClr>
                </a:solidFill>
                <a:latin typeface="Arial" panose="020B0604020202020204" pitchFamily="34" charset="0"/>
                <a:cs typeface="Arial" panose="020B0604020202020204" pitchFamily="34" charset="0"/>
              </a:rPr>
              <a:t>I am very interested in working for your company.</a:t>
            </a:r>
          </a:p>
          <a:p>
            <a:pPr>
              <a:lnSpc>
                <a:spcPct val="100000"/>
              </a:lnSpc>
            </a:pPr>
            <a:endParaRPr lang="en-US" sz="1800"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sz="1800" b="0" dirty="0">
                <a:solidFill>
                  <a:schemeClr val="tx1">
                    <a:lumMod val="75000"/>
                    <a:lumOff val="25000"/>
                  </a:schemeClr>
                </a:solidFill>
                <a:latin typeface="Arial" panose="020B0604020202020204" pitchFamily="34" charset="0"/>
                <a:cs typeface="Arial" panose="020B0604020202020204" pitchFamily="34" charset="0"/>
              </a:rPr>
              <a:t>Thank you for meeting with me today and l look forward to hearing from you. May I have your business card?</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8182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826B-1DE0-4B2E-8CD4-2BD754CD6606}"/>
              </a:ext>
            </a:extLst>
          </p:cNvPr>
          <p:cNvSpPr>
            <a:spLocks noGrp="1"/>
          </p:cNvSpPr>
          <p:nvPr>
            <p:ph type="title"/>
          </p:nvPr>
        </p:nvSpPr>
        <p:spPr/>
        <p:txBody>
          <a:bodyPr/>
          <a:lstStyle/>
          <a:p>
            <a:r>
              <a:rPr lang="en-US" dirty="0"/>
              <a:t>Closing Statement: Template</a:t>
            </a:r>
          </a:p>
        </p:txBody>
      </p:sp>
      <p:sp>
        <p:nvSpPr>
          <p:cNvPr id="3" name="Content Placeholder 2">
            <a:extLst>
              <a:ext uri="{FF2B5EF4-FFF2-40B4-BE49-F238E27FC236}">
                <a16:creationId xmlns:a16="http://schemas.microsoft.com/office/drawing/2014/main" id="{661A0251-D426-4AA4-830D-4C6B08BD9314}"/>
              </a:ext>
            </a:extLst>
          </p:cNvPr>
          <p:cNvSpPr>
            <a:spLocks noGrp="1"/>
          </p:cNvSpPr>
          <p:nvPr>
            <p:ph idx="1"/>
          </p:nvPr>
        </p:nvSpPr>
        <p:spPr/>
        <p:txBody>
          <a:bodyPr/>
          <a:lstStyle/>
          <a:p>
            <a:pPr>
              <a:lnSpc>
                <a:spcPct val="100000"/>
              </a:lnSpc>
            </a:pPr>
            <a:r>
              <a:rPr lang="en-US" sz="1800" dirty="0">
                <a:latin typeface="Arial" panose="020B0604020202020204" pitchFamily="34" charset="0"/>
                <a:cs typeface="Arial" panose="020B0604020202020204" pitchFamily="34" charset="0"/>
              </a:rPr>
              <a:t>You shared that you are looking for:</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Required experience </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Required knowledge / skill</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Required accomplishment</a:t>
            </a:r>
          </a:p>
          <a:p>
            <a:pPr>
              <a:lnSpc>
                <a:spcPct val="100000"/>
              </a:lnSpc>
            </a:pPr>
            <a:r>
              <a:rPr lang="en-US" sz="1800" dirty="0">
                <a:latin typeface="Arial" panose="020B0604020202020204" pitchFamily="34" charset="0"/>
                <a:cs typeface="Arial" panose="020B0604020202020204" pitchFamily="34" charset="0"/>
              </a:rPr>
              <a:t>I have:</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Relevant experience</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Relevant knowledge / skill</a:t>
            </a:r>
          </a:p>
          <a:p>
            <a:pPr marL="651510" lvl="2" indent="-28575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Relevant accomplishment</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r>
              <a:rPr lang="en-US" sz="1800" b="0" dirty="0">
                <a:solidFill>
                  <a:schemeClr val="tx1">
                    <a:lumMod val="75000"/>
                    <a:lumOff val="25000"/>
                  </a:schemeClr>
                </a:solidFill>
                <a:latin typeface="Arial" panose="020B0604020202020204" pitchFamily="34" charset="0"/>
                <a:cs typeface="Arial" panose="020B0604020202020204" pitchFamily="34" charset="0"/>
              </a:rPr>
              <a:t>I am very interested in working for your company.</a:t>
            </a:r>
          </a:p>
          <a:p>
            <a:pPr>
              <a:lnSpc>
                <a:spcPct val="100000"/>
              </a:lnSpc>
            </a:pPr>
            <a:endParaRPr lang="en-US" sz="1800"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sz="1800" b="0" dirty="0">
                <a:solidFill>
                  <a:schemeClr val="tx1">
                    <a:lumMod val="75000"/>
                    <a:lumOff val="25000"/>
                  </a:schemeClr>
                </a:solidFill>
                <a:latin typeface="Arial" panose="020B0604020202020204" pitchFamily="34" charset="0"/>
                <a:cs typeface="Arial" panose="020B0604020202020204" pitchFamily="34" charset="0"/>
              </a:rPr>
              <a:t>Thank you for meeting with me today and l look forward to hearing from you. May I have your business card?</a:t>
            </a:r>
          </a:p>
          <a:p>
            <a:pPr>
              <a:lnSpc>
                <a:spcPct val="100000"/>
              </a:lnSpc>
            </a:pPr>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785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4D1E-1333-491E-B2E6-DE80C39182DD}"/>
              </a:ext>
            </a:extLst>
          </p:cNvPr>
          <p:cNvSpPr>
            <a:spLocks noGrp="1"/>
          </p:cNvSpPr>
          <p:nvPr>
            <p:ph type="title"/>
          </p:nvPr>
        </p:nvSpPr>
        <p:spPr/>
        <p:txBody>
          <a:bodyPr/>
          <a:lstStyle/>
          <a:p>
            <a:r>
              <a:rPr lang="en-US" dirty="0"/>
              <a:t>Lasting Impressions Tips</a:t>
            </a:r>
          </a:p>
        </p:txBody>
      </p:sp>
      <p:sp>
        <p:nvSpPr>
          <p:cNvPr id="3" name="Content Placeholder 2">
            <a:extLst>
              <a:ext uri="{FF2B5EF4-FFF2-40B4-BE49-F238E27FC236}">
                <a16:creationId xmlns:a16="http://schemas.microsoft.com/office/drawing/2014/main" id="{7CE6B6D2-34DC-4D71-AAA4-D5DECBE0D2EF}"/>
              </a:ext>
            </a:extLst>
          </p:cNvPr>
          <p:cNvSpPr>
            <a:spLocks noGrp="1"/>
          </p:cNvSpPr>
          <p:nvPr>
            <p:ph idx="1"/>
          </p:nvPr>
        </p:nvSpPr>
        <p:spPr>
          <a:xfrm>
            <a:off x="457200" y="1201609"/>
            <a:ext cx="8229600" cy="5486400"/>
          </a:xfrm>
        </p:spPr>
        <p:txBody>
          <a:bodyPr/>
          <a:lstStyle/>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Be courteous with receptionist.</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Make eye contact.</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Remember and repeat names.</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Thank everyone you meet</a:t>
            </a: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for their time and hospitality. </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Express interest.</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Collect business cards.</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159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B8DA-0B0B-4B00-80E0-C926B1ABAE04}"/>
              </a:ext>
            </a:extLst>
          </p:cNvPr>
          <p:cNvSpPr>
            <a:spLocks noGrp="1"/>
          </p:cNvSpPr>
          <p:nvPr>
            <p:ph type="title"/>
          </p:nvPr>
        </p:nvSpPr>
        <p:spPr/>
        <p:txBody>
          <a:bodyPr/>
          <a:lstStyle/>
          <a:p>
            <a:r>
              <a:rPr lang="en-US" dirty="0"/>
              <a:t>Thank You Note: Template &amp; Example</a:t>
            </a:r>
          </a:p>
        </p:txBody>
      </p:sp>
      <p:sp>
        <p:nvSpPr>
          <p:cNvPr id="6" name="Content Placeholder 5">
            <a:extLst>
              <a:ext uri="{FF2B5EF4-FFF2-40B4-BE49-F238E27FC236}">
                <a16:creationId xmlns:a16="http://schemas.microsoft.com/office/drawing/2014/main" id="{52E66F52-8FB8-452C-A58C-F6B86F993D44}"/>
              </a:ext>
            </a:extLst>
          </p:cNvPr>
          <p:cNvSpPr>
            <a:spLocks noGrp="1"/>
          </p:cNvSpPr>
          <p:nvPr>
            <p:ph idx="1"/>
          </p:nvPr>
        </p:nvSpPr>
        <p:spPr>
          <a:xfrm>
            <a:off x="457200" y="914400"/>
            <a:ext cx="8229600" cy="5486400"/>
          </a:xfrm>
        </p:spPr>
        <p:txBody>
          <a:bodyPr/>
          <a:lstStyle/>
          <a:p>
            <a:pPr>
              <a:lnSpc>
                <a:spcPct val="100000"/>
              </a:lnSpc>
            </a:pPr>
            <a:r>
              <a:rPr lang="en-US" sz="2000" b="0" dirty="0">
                <a:solidFill>
                  <a:srgbClr val="002060"/>
                </a:solidFill>
                <a:latin typeface="Segoe Print" panose="02000600000000000000" pitchFamily="2" charset="0"/>
              </a:rPr>
              <a:t>Dear Ms. Landry, </a:t>
            </a:r>
          </a:p>
          <a:p>
            <a:pPr>
              <a:lnSpc>
                <a:spcPct val="100000"/>
              </a:lnSpc>
            </a:pPr>
            <a:endParaRPr lang="en-US" sz="800" b="0" dirty="0">
              <a:solidFill>
                <a:srgbClr val="002060"/>
              </a:solidFill>
              <a:latin typeface="Segoe Print" panose="02000600000000000000" pitchFamily="2" charset="0"/>
            </a:endParaRPr>
          </a:p>
          <a:p>
            <a:pPr>
              <a:lnSpc>
                <a:spcPct val="100000"/>
              </a:lnSpc>
            </a:pPr>
            <a:r>
              <a:rPr lang="en-US" sz="2000" b="0" dirty="0">
                <a:solidFill>
                  <a:srgbClr val="002060"/>
                </a:solidFill>
                <a:latin typeface="Segoe Print" panose="02000600000000000000" pitchFamily="2" charset="0"/>
              </a:rPr>
              <a:t>Thank you for meeting with me on Tue, Jan 12, 2021 regarding the Relations Manager position at Comfort Inn.</a:t>
            </a:r>
          </a:p>
          <a:p>
            <a:pPr>
              <a:lnSpc>
                <a:spcPct val="100000"/>
              </a:lnSpc>
            </a:pPr>
            <a:endParaRPr lang="en-US" sz="800" b="0" dirty="0">
              <a:solidFill>
                <a:srgbClr val="002060"/>
              </a:solidFill>
              <a:latin typeface="Segoe Print" panose="02000600000000000000" pitchFamily="2" charset="0"/>
            </a:endParaRPr>
          </a:p>
          <a:p>
            <a:pPr>
              <a:lnSpc>
                <a:spcPct val="100000"/>
              </a:lnSpc>
            </a:pPr>
            <a:r>
              <a:rPr lang="en-US" sz="2000" b="0" dirty="0">
                <a:solidFill>
                  <a:srgbClr val="002060"/>
                </a:solidFill>
                <a:latin typeface="Segoe Print" panose="02000600000000000000" pitchFamily="2" charset="0"/>
              </a:rPr>
              <a:t>I thought about what Michel said concerning feedback on your social media channels. In my last job as Guest Relations Manager, personally responding to comments on social media increased repeat business. By the way, you’re right about Luke’s Coffee - delicious!</a:t>
            </a:r>
          </a:p>
          <a:p>
            <a:pPr>
              <a:lnSpc>
                <a:spcPct val="100000"/>
              </a:lnSpc>
            </a:pPr>
            <a:endParaRPr lang="en-US" sz="800" b="0" dirty="0">
              <a:solidFill>
                <a:srgbClr val="002060"/>
              </a:solidFill>
              <a:latin typeface="Segoe Print" panose="02000600000000000000" pitchFamily="2" charset="0"/>
            </a:endParaRPr>
          </a:p>
          <a:p>
            <a:pPr>
              <a:lnSpc>
                <a:spcPct val="100000"/>
              </a:lnSpc>
            </a:pPr>
            <a:r>
              <a:rPr lang="en-US" sz="2000" b="0" dirty="0">
                <a:solidFill>
                  <a:srgbClr val="002060"/>
                </a:solidFill>
                <a:latin typeface="Segoe Print" panose="02000600000000000000" pitchFamily="2" charset="0"/>
              </a:rPr>
              <a:t>I’m excited to be considered for this role and I look forward to hearing from you.</a:t>
            </a:r>
          </a:p>
          <a:p>
            <a:pPr>
              <a:lnSpc>
                <a:spcPct val="100000"/>
              </a:lnSpc>
            </a:pPr>
            <a:endParaRPr lang="en-US" sz="800" b="0" dirty="0">
              <a:solidFill>
                <a:srgbClr val="002060"/>
              </a:solidFill>
              <a:latin typeface="Segoe Print" panose="02000600000000000000" pitchFamily="2" charset="0"/>
            </a:endParaRPr>
          </a:p>
          <a:p>
            <a:pPr>
              <a:lnSpc>
                <a:spcPct val="100000"/>
              </a:lnSpc>
            </a:pPr>
            <a:r>
              <a:rPr lang="en-US" sz="2000" b="0" dirty="0">
                <a:solidFill>
                  <a:srgbClr val="002060"/>
                </a:solidFill>
                <a:latin typeface="Segoe Print" panose="02000600000000000000" pitchFamily="2" charset="0"/>
              </a:rPr>
              <a:t>Respectfully,</a:t>
            </a:r>
          </a:p>
          <a:p>
            <a:pPr>
              <a:lnSpc>
                <a:spcPct val="100000"/>
              </a:lnSpc>
            </a:pPr>
            <a:r>
              <a:rPr lang="en-US" sz="2000" b="0" dirty="0">
                <a:solidFill>
                  <a:srgbClr val="002060"/>
                </a:solidFill>
                <a:latin typeface="Segoe Print" panose="02000600000000000000" pitchFamily="2" charset="0"/>
              </a:rPr>
              <a:t>First Last</a:t>
            </a:r>
          </a:p>
          <a:p>
            <a:pPr>
              <a:lnSpc>
                <a:spcPct val="100000"/>
              </a:lnSpc>
            </a:pPr>
            <a:r>
              <a:rPr lang="en-US" sz="2000" b="0" dirty="0">
                <a:solidFill>
                  <a:srgbClr val="002060"/>
                </a:solidFill>
                <a:latin typeface="Segoe Print" panose="02000600000000000000" pitchFamily="2" charset="0"/>
              </a:rPr>
              <a:t>(281) 123-4567</a:t>
            </a:r>
          </a:p>
          <a:p>
            <a:pPr>
              <a:lnSpc>
                <a:spcPct val="100000"/>
              </a:lnSpc>
            </a:pPr>
            <a:r>
              <a:rPr lang="en-US" sz="2000" b="0" dirty="0">
                <a:solidFill>
                  <a:srgbClr val="002060"/>
                </a:solidFill>
                <a:latin typeface="Segoe Print" panose="02000600000000000000" pitchFamily="2" charset="0"/>
              </a:rPr>
              <a:t>FirstLastName@gmail.com</a:t>
            </a:r>
          </a:p>
          <a:p>
            <a:pPr>
              <a:lnSpc>
                <a:spcPct val="100000"/>
              </a:lnSpc>
            </a:pPr>
            <a:endParaRPr lang="en-US" sz="2000" b="0" dirty="0">
              <a:solidFill>
                <a:srgbClr val="002060"/>
              </a:solidFill>
              <a:latin typeface="Segoe Print" panose="02000600000000000000" pitchFamily="2" charset="0"/>
            </a:endParaRPr>
          </a:p>
        </p:txBody>
      </p:sp>
      <p:cxnSp>
        <p:nvCxnSpPr>
          <p:cNvPr id="5" name="Straight Connector 4">
            <a:extLst>
              <a:ext uri="{FF2B5EF4-FFF2-40B4-BE49-F238E27FC236}">
                <a16:creationId xmlns:a16="http://schemas.microsoft.com/office/drawing/2014/main" id="{4100A58B-AD60-458B-B466-08B179F25A42}"/>
              </a:ext>
              <a:ext uri="{C183D7F6-B498-43B3-948B-1728B52AA6E4}">
                <adec:decorative xmlns:adec="http://schemas.microsoft.com/office/drawing/2017/decorative" val="1"/>
              </a:ext>
            </a:extLst>
          </p:cNvPr>
          <p:cNvCxnSpPr>
            <a:cxnSpLocks/>
            <a:endCxn id="6" idx="3"/>
          </p:cNvCxnSpPr>
          <p:nvPr/>
        </p:nvCxnSpPr>
        <p:spPr>
          <a:xfrm>
            <a:off x="3815255" y="3657600"/>
            <a:ext cx="4871545" cy="0"/>
          </a:xfrm>
          <a:prstGeom prst="line">
            <a:avLst/>
          </a:prstGeom>
          <a:ln w="38100" cap="flat" cmpd="sng" algn="ctr">
            <a:solidFill>
              <a:srgbClr val="E38D1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160A47D-6A00-4B52-AA0C-DF72EFC22EC9}"/>
              </a:ext>
              <a:ext uri="{C183D7F6-B498-43B3-948B-1728B52AA6E4}">
                <adec:decorative xmlns:adec="http://schemas.microsoft.com/office/drawing/2017/decorative" val="1"/>
              </a:ext>
            </a:extLst>
          </p:cNvPr>
          <p:cNvCxnSpPr>
            <a:cxnSpLocks/>
          </p:cNvCxnSpPr>
          <p:nvPr/>
        </p:nvCxnSpPr>
        <p:spPr>
          <a:xfrm>
            <a:off x="457200" y="3888828"/>
            <a:ext cx="2238703" cy="0"/>
          </a:xfrm>
          <a:prstGeom prst="line">
            <a:avLst/>
          </a:prstGeom>
          <a:ln w="38100" cap="flat" cmpd="sng" algn="ctr">
            <a:solidFill>
              <a:srgbClr val="E38D1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72DEFFB0-2950-4D1A-9957-C5CE18B10C9E}"/>
              </a:ext>
            </a:extLst>
          </p:cNvPr>
          <p:cNvSpPr txBox="1">
            <a:spLocks/>
          </p:cNvSpPr>
          <p:nvPr/>
        </p:nvSpPr>
        <p:spPr>
          <a:xfrm>
            <a:off x="457200" y="914400"/>
            <a:ext cx="8229600" cy="5486400"/>
          </a:xfrm>
          <a:prstGeom prst="rect">
            <a:avLst/>
          </a:prstGeom>
        </p:spPr>
        <p:txBody>
          <a:bodyPr vert="horz" lIns="0" tIns="0" rIns="0" bIns="0" rtlCol="0">
            <a:noAutofit/>
          </a:bodyPr>
          <a:lstStyle>
            <a:lvl1pPr marL="0" indent="0" algn="l" defTabSz="457200" rtl="0" eaLnBrk="1" latinLnBrk="0" hangingPunct="1">
              <a:lnSpc>
                <a:spcPts val="2800"/>
              </a:lnSpc>
              <a:spcBef>
                <a:spcPts val="300"/>
              </a:spcBef>
              <a:spcAft>
                <a:spcPts val="300"/>
              </a:spcAft>
              <a:buFontTx/>
              <a:buNone/>
              <a:tabLst/>
              <a:defRPr sz="2200" b="1" kern="1200" spc="0" baseline="0">
                <a:solidFill>
                  <a:schemeClr val="tx2"/>
                </a:solidFill>
                <a:latin typeface="Arial"/>
                <a:ea typeface="+mn-ea"/>
                <a:cs typeface="Arial"/>
              </a:defRPr>
            </a:lvl1pPr>
            <a:lvl2pPr marL="179388" indent="-182880" algn="l" defTabSz="457200" rtl="0" eaLnBrk="1" latinLnBrk="0" hangingPunct="1">
              <a:lnSpc>
                <a:spcPts val="2800"/>
              </a:lnSpc>
              <a:spcBef>
                <a:spcPts val="300"/>
              </a:spcBef>
              <a:spcAft>
                <a:spcPts val="600"/>
              </a:spcAft>
              <a:buClr>
                <a:schemeClr val="tx2"/>
              </a:buClr>
              <a:buFont typeface="Arial" panose="020B0604020202020204" pitchFamily="34" charset="0"/>
              <a:buChar char="•"/>
              <a:tabLst/>
              <a:defRPr sz="2200" kern="1200" spc="0" baseline="0">
                <a:solidFill>
                  <a:schemeClr val="tx1"/>
                </a:solidFill>
                <a:latin typeface="Arial"/>
                <a:ea typeface="+mn-ea"/>
                <a:cs typeface="Arial"/>
              </a:defRPr>
            </a:lvl2pPr>
            <a:lvl3pPr marL="365760" indent="-180975" algn="l" defTabSz="457200" rtl="0" eaLnBrk="1" latinLnBrk="0" hangingPunct="1">
              <a:lnSpc>
                <a:spcPts val="2800"/>
              </a:lnSpc>
              <a:spcBef>
                <a:spcPts val="0"/>
              </a:spcBef>
              <a:spcAft>
                <a:spcPts val="600"/>
              </a:spcAft>
              <a:buFont typeface="Arial"/>
              <a:buChar char="•"/>
              <a:tabLst/>
              <a:defRPr sz="2200" kern="1200" spc="0" baseline="0">
                <a:solidFill>
                  <a:schemeClr val="tx1"/>
                </a:solidFill>
                <a:latin typeface="Arial"/>
                <a:ea typeface="+mn-ea"/>
                <a:cs typeface="Arial"/>
              </a:defRPr>
            </a:lvl3pPr>
            <a:lvl4pPr marL="576263" indent="-180975"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746125" indent="-179388"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Dear Mrs., Ms., Mr. (Last name),</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Express appreciation. Remind interviewer of date interviewed on and position interviewed for.</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Include information you didn’t mention in the interview.</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Confirm your interest. State that you look forward to hearing from the interviewer.</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Respectfully / Sincerely,</a:t>
            </a: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First Last Name</a:t>
            </a: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Phone</a:t>
            </a: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Professional Email</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6121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xEl>
                                              <p:pRg st="11" end="11"/>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8C20-B35D-4E23-AB09-67F2ED272347}"/>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8AC60F92-BAE3-45FE-8B39-8DAE9898050B}"/>
              </a:ext>
            </a:extLst>
          </p:cNvPr>
          <p:cNvSpPr>
            <a:spLocks noGrp="1"/>
          </p:cNvSpPr>
          <p:nvPr>
            <p:ph idx="1"/>
          </p:nvPr>
        </p:nvSpPr>
        <p:spPr/>
        <p:txBody>
          <a:bodyPr/>
          <a:lstStyle/>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Dear Mrs., Ms., Mr. (Last name),</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Express appreciation. Remind interviewer of date interviewed on and position interviewed for.</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Include information you didn’t mention in the interview.</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Confirm your interest. State that you look forward to hearing from the interviewer.</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Respectfully / Sincerely,</a:t>
            </a: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First Last Name</a:t>
            </a: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Phone</a:t>
            </a: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Professional Email</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858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B8DA-0B0B-4B00-80E0-C926B1ABAE04}"/>
              </a:ext>
            </a:extLst>
          </p:cNvPr>
          <p:cNvSpPr>
            <a:spLocks noGrp="1"/>
          </p:cNvSpPr>
          <p:nvPr>
            <p:ph type="title"/>
          </p:nvPr>
        </p:nvSpPr>
        <p:spPr/>
        <p:txBody>
          <a:bodyPr/>
          <a:lstStyle/>
          <a:p>
            <a:r>
              <a:rPr lang="en-US" dirty="0"/>
              <a:t>Thank You Note Tips</a:t>
            </a:r>
          </a:p>
        </p:txBody>
      </p:sp>
      <p:sp>
        <p:nvSpPr>
          <p:cNvPr id="3" name="Content Placeholder 2">
            <a:extLst>
              <a:ext uri="{FF2B5EF4-FFF2-40B4-BE49-F238E27FC236}">
                <a16:creationId xmlns:a16="http://schemas.microsoft.com/office/drawing/2014/main" id="{8BDA2633-D8B5-49D4-9CA4-B7E394A66699}"/>
              </a:ext>
            </a:extLst>
          </p:cNvPr>
          <p:cNvSpPr>
            <a:spLocks noGrp="1"/>
          </p:cNvSpPr>
          <p:nvPr>
            <p:ph idx="1"/>
          </p:nvPr>
        </p:nvSpPr>
        <p:spPr>
          <a:xfrm>
            <a:off x="457200" y="1053846"/>
            <a:ext cx="8229600" cy="5486400"/>
          </a:xfrm>
        </p:spPr>
        <p:txBody>
          <a:bodyPr/>
          <a:lstStyle/>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Send within 24 hours of interview.</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Send to interviewer(s) and others</a:t>
            </a: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who helped you.</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Email subject line –</a:t>
            </a: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“Thank You for Interview on (date)”</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Reaffirm how you can contribute.</a:t>
            </a:r>
          </a:p>
          <a:p>
            <a:pPr algn="ct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353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D075-B077-48E7-9980-D2A709417D15}"/>
              </a:ext>
            </a:extLst>
          </p:cNvPr>
          <p:cNvSpPr>
            <a:spLocks noGrp="1"/>
          </p:cNvSpPr>
          <p:nvPr>
            <p:ph type="title"/>
          </p:nvPr>
        </p:nvSpPr>
        <p:spPr/>
        <p:txBody>
          <a:bodyPr/>
          <a:lstStyle/>
          <a:p>
            <a:r>
              <a:rPr lang="en-US" dirty="0"/>
              <a:t>Participants  More &gt; Rename</a:t>
            </a:r>
          </a:p>
        </p:txBody>
      </p:sp>
      <p:pic>
        <p:nvPicPr>
          <p:cNvPr id="4" name="Picture 3">
            <a:extLst>
              <a:ext uri="{FF2B5EF4-FFF2-40B4-BE49-F238E27FC236}">
                <a16:creationId xmlns:a16="http://schemas.microsoft.com/office/drawing/2014/main" id="{700C0F7C-A15E-4053-BAF0-ED25EC680857}"/>
              </a:ext>
            </a:extLst>
          </p:cNvPr>
          <p:cNvPicPr>
            <a:picLocks noChangeAspect="1"/>
          </p:cNvPicPr>
          <p:nvPr/>
        </p:nvPicPr>
        <p:blipFill>
          <a:blip r:embed="rId3"/>
          <a:stretch>
            <a:fillRect/>
          </a:stretch>
        </p:blipFill>
        <p:spPr>
          <a:xfrm>
            <a:off x="0" y="857250"/>
            <a:ext cx="9144000" cy="5143500"/>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6FECF8F7-9DA4-4A80-9B70-787C6E120E46}"/>
              </a:ext>
            </a:extLst>
          </p:cNvPr>
          <p:cNvSpPr/>
          <p:nvPr/>
        </p:nvSpPr>
        <p:spPr>
          <a:xfrm>
            <a:off x="3128210" y="2133349"/>
            <a:ext cx="2887579" cy="2591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A4420F-DF84-4B3E-8F0F-199D45C03102}"/>
              </a:ext>
            </a:extLst>
          </p:cNvPr>
          <p:cNvPicPr>
            <a:picLocks noChangeAspect="1"/>
          </p:cNvPicPr>
          <p:nvPr/>
        </p:nvPicPr>
        <p:blipFill rotWithShape="1">
          <a:blip r:embed="rId3"/>
          <a:srcRect l="38021" t="26480" r="33749" b="27223"/>
          <a:stretch/>
        </p:blipFill>
        <p:spPr>
          <a:xfrm>
            <a:off x="4935189" y="3238499"/>
            <a:ext cx="2424445" cy="2236573"/>
          </a:xfrm>
          <a:prstGeom prst="rect">
            <a:avLst/>
          </a:prstGeom>
          <a:effectLst/>
        </p:spPr>
      </p:pic>
      <p:pic>
        <p:nvPicPr>
          <p:cNvPr id="11" name="Picture 10">
            <a:extLst>
              <a:ext uri="{FF2B5EF4-FFF2-40B4-BE49-F238E27FC236}">
                <a16:creationId xmlns:a16="http://schemas.microsoft.com/office/drawing/2014/main" id="{54F37FE3-9A74-40D3-9E2C-1433E2809853}"/>
              </a:ext>
            </a:extLst>
          </p:cNvPr>
          <p:cNvPicPr>
            <a:picLocks noChangeAspect="1"/>
          </p:cNvPicPr>
          <p:nvPr/>
        </p:nvPicPr>
        <p:blipFill rotWithShape="1">
          <a:blip r:embed="rId4"/>
          <a:srcRect l="38333" t="26296" r="33438" b="27408"/>
          <a:stretch/>
        </p:blipFill>
        <p:spPr>
          <a:xfrm>
            <a:off x="1784365" y="3238499"/>
            <a:ext cx="2424446" cy="2236573"/>
          </a:xfrm>
          <a:prstGeom prst="rect">
            <a:avLst/>
          </a:prstGeom>
          <a:effectLst/>
        </p:spPr>
      </p:pic>
      <p:sp>
        <p:nvSpPr>
          <p:cNvPr id="3" name="Rectangle 2">
            <a:extLst>
              <a:ext uri="{FF2B5EF4-FFF2-40B4-BE49-F238E27FC236}">
                <a16:creationId xmlns:a16="http://schemas.microsoft.com/office/drawing/2014/main" id="{1A90CF23-D673-4785-A2A2-E24CDB47C69D}"/>
              </a:ext>
            </a:extLst>
          </p:cNvPr>
          <p:cNvSpPr/>
          <p:nvPr/>
        </p:nvSpPr>
        <p:spPr>
          <a:xfrm>
            <a:off x="3683000" y="5475072"/>
            <a:ext cx="820420" cy="75104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C91FB9B-1EA0-4448-A831-74A9C7C75036}"/>
              </a:ext>
            </a:extLst>
          </p:cNvPr>
          <p:cNvPicPr>
            <a:picLocks noChangeAspect="1"/>
          </p:cNvPicPr>
          <p:nvPr/>
        </p:nvPicPr>
        <p:blipFill rotWithShape="1">
          <a:blip r:embed="rId5"/>
          <a:srcRect l="37721" t="25638" r="24177" b="26205"/>
          <a:stretch/>
        </p:blipFill>
        <p:spPr>
          <a:xfrm>
            <a:off x="3370340" y="752198"/>
            <a:ext cx="3349327" cy="2381249"/>
          </a:xfrm>
          <a:prstGeom prst="rect">
            <a:avLst/>
          </a:prstGeom>
          <a:effectLst/>
        </p:spPr>
      </p:pic>
      <p:sp>
        <p:nvSpPr>
          <p:cNvPr id="18" name="Rectangle 17">
            <a:extLst>
              <a:ext uri="{FF2B5EF4-FFF2-40B4-BE49-F238E27FC236}">
                <a16:creationId xmlns:a16="http://schemas.microsoft.com/office/drawing/2014/main" id="{D13C2458-4950-4F0C-8146-3C4F98EDDA9F}"/>
              </a:ext>
            </a:extLst>
          </p:cNvPr>
          <p:cNvSpPr/>
          <p:nvPr/>
        </p:nvSpPr>
        <p:spPr>
          <a:xfrm>
            <a:off x="5269594" y="860784"/>
            <a:ext cx="1371600" cy="71932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6BF23A-C47A-412F-A58C-9243AC19FCA4}"/>
              </a:ext>
            </a:extLst>
          </p:cNvPr>
          <p:cNvSpPr txBox="1"/>
          <p:nvPr/>
        </p:nvSpPr>
        <p:spPr>
          <a:xfrm>
            <a:off x="1703445" y="3028396"/>
            <a:ext cx="2586285" cy="307777"/>
          </a:xfrm>
          <a:prstGeom prst="rect">
            <a:avLst/>
          </a:prstGeom>
          <a:noFill/>
        </p:spPr>
        <p:txBody>
          <a:bodyPr wrap="none" rtlCol="0">
            <a:spAutoFit/>
          </a:bodyPr>
          <a:lstStyle/>
          <a:p>
            <a:pPr algn="ctr"/>
            <a:r>
              <a:rPr lang="en-US" sz="1400" dirty="0">
                <a:solidFill>
                  <a:schemeClr val="tx1">
                    <a:lumMod val="75000"/>
                    <a:lumOff val="25000"/>
                  </a:schemeClr>
                </a:solidFill>
                <a:latin typeface="Avenir Next LT Pro Light" panose="020B0304020202020204" pitchFamily="34" charset="0"/>
              </a:rPr>
              <a:t>First name, Work interested in</a:t>
            </a:r>
          </a:p>
        </p:txBody>
      </p:sp>
      <p:sp>
        <p:nvSpPr>
          <p:cNvPr id="14" name="TextBox 13">
            <a:extLst>
              <a:ext uri="{FF2B5EF4-FFF2-40B4-BE49-F238E27FC236}">
                <a16:creationId xmlns:a16="http://schemas.microsoft.com/office/drawing/2014/main" id="{966F61A8-EDDA-4FC5-AF1D-98C2E487F64C}"/>
              </a:ext>
            </a:extLst>
          </p:cNvPr>
          <p:cNvSpPr txBox="1"/>
          <p:nvPr/>
        </p:nvSpPr>
        <p:spPr>
          <a:xfrm>
            <a:off x="4935188" y="3034401"/>
            <a:ext cx="2424446" cy="307777"/>
          </a:xfrm>
          <a:prstGeom prst="rect">
            <a:avLst/>
          </a:prstGeom>
          <a:noFill/>
        </p:spPr>
        <p:txBody>
          <a:bodyPr wrap="none" rtlCol="0">
            <a:spAutoFit/>
          </a:bodyPr>
          <a:lstStyle/>
          <a:p>
            <a:pPr algn="ctr"/>
            <a:r>
              <a:rPr lang="en-US" sz="1400" dirty="0">
                <a:solidFill>
                  <a:schemeClr val="tx1">
                    <a:lumMod val="75000"/>
                    <a:lumOff val="25000"/>
                  </a:schemeClr>
                </a:solidFill>
                <a:latin typeface="Avenir Next LT Pro Light" panose="020B0304020202020204" pitchFamily="34" charset="0"/>
              </a:rPr>
              <a:t>Staff First name, Office, Title</a:t>
            </a:r>
          </a:p>
        </p:txBody>
      </p:sp>
    </p:spTree>
    <p:extLst>
      <p:ext uri="{BB962C8B-B14F-4D97-AF65-F5344CB8AC3E}">
        <p14:creationId xmlns:p14="http://schemas.microsoft.com/office/powerpoint/2010/main" val="142666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65C3-93C4-4F95-BE5E-C76643B5BDD1}"/>
              </a:ext>
            </a:extLst>
          </p:cNvPr>
          <p:cNvSpPr>
            <a:spLocks noGrp="1"/>
          </p:cNvSpPr>
          <p:nvPr>
            <p:ph type="title"/>
          </p:nvPr>
        </p:nvSpPr>
        <p:spPr/>
        <p:txBody>
          <a:bodyPr/>
          <a:lstStyle/>
          <a:p>
            <a:r>
              <a:rPr lang="en-US" b="0" cap="none" dirty="0"/>
              <a:t>Negotiating</a:t>
            </a:r>
            <a:br>
              <a:rPr lang="en-US" b="0" cap="none" dirty="0"/>
            </a:br>
            <a:r>
              <a:rPr lang="en-US" b="0" cap="none" dirty="0"/>
              <a:t>Salary &amp; Benefits</a:t>
            </a:r>
          </a:p>
        </p:txBody>
      </p:sp>
    </p:spTree>
    <p:extLst>
      <p:ext uri="{BB962C8B-B14F-4D97-AF65-F5344CB8AC3E}">
        <p14:creationId xmlns:p14="http://schemas.microsoft.com/office/powerpoint/2010/main" val="137139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B8A6-247D-457E-B8A9-8EC001A8F7E1}"/>
              </a:ext>
            </a:extLst>
          </p:cNvPr>
          <p:cNvSpPr>
            <a:spLocks noGrp="1"/>
          </p:cNvSpPr>
          <p:nvPr>
            <p:ph type="title"/>
          </p:nvPr>
        </p:nvSpPr>
        <p:spPr/>
        <p:txBody>
          <a:bodyPr/>
          <a:lstStyle/>
          <a:p>
            <a:r>
              <a:rPr lang="en-US" dirty="0"/>
              <a:t>Preparing to Respond to Offers</a:t>
            </a:r>
          </a:p>
        </p:txBody>
      </p:sp>
      <p:sp>
        <p:nvSpPr>
          <p:cNvPr id="3" name="Content Placeholder 2">
            <a:extLst>
              <a:ext uri="{FF2B5EF4-FFF2-40B4-BE49-F238E27FC236}">
                <a16:creationId xmlns:a16="http://schemas.microsoft.com/office/drawing/2014/main" id="{734A8D90-786D-405C-BF06-011252D02CB0}"/>
              </a:ext>
            </a:extLst>
          </p:cNvPr>
          <p:cNvSpPr>
            <a:spLocks noGrp="1"/>
          </p:cNvSpPr>
          <p:nvPr>
            <p:ph idx="1"/>
          </p:nvPr>
        </p:nvSpPr>
        <p:spPr/>
        <p:txBody>
          <a:bodyPr/>
          <a:lstStyle/>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Research company, position, competitors, industry, growth potential, salary ranges, etc.</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Determine minimum acceptable salary.</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Know your value; prepare relevant accomplishment statements.</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Keep in mind career, family goals; values, beliefs:</a:t>
            </a:r>
          </a:p>
          <a:p>
            <a:pPr marL="708660" lvl="2" indent="-34290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Salary, vacation, flexible schedule, affordable health insurance, job security, advancement</a:t>
            </a:r>
          </a:p>
        </p:txBody>
      </p:sp>
    </p:spTree>
    <p:custDataLst>
      <p:tags r:id="rId1"/>
    </p:custDataLst>
    <p:extLst>
      <p:ext uri="{BB962C8B-B14F-4D97-AF65-F5344CB8AC3E}">
        <p14:creationId xmlns:p14="http://schemas.microsoft.com/office/powerpoint/2010/main" val="1994570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B8A6-247D-457E-B8A9-8EC001A8F7E1}"/>
              </a:ext>
            </a:extLst>
          </p:cNvPr>
          <p:cNvSpPr>
            <a:spLocks noGrp="1"/>
          </p:cNvSpPr>
          <p:nvPr>
            <p:ph type="title"/>
          </p:nvPr>
        </p:nvSpPr>
        <p:spPr/>
        <p:txBody>
          <a:bodyPr/>
          <a:lstStyle/>
          <a:p>
            <a:r>
              <a:rPr lang="en-US" dirty="0"/>
              <a:t>Receiving the Offer</a:t>
            </a:r>
          </a:p>
        </p:txBody>
      </p:sp>
      <p:sp>
        <p:nvSpPr>
          <p:cNvPr id="3" name="Content Placeholder 2">
            <a:extLst>
              <a:ext uri="{FF2B5EF4-FFF2-40B4-BE49-F238E27FC236}">
                <a16:creationId xmlns:a16="http://schemas.microsoft.com/office/drawing/2014/main" id="{734A8D90-786D-405C-BF06-011252D02CB0}"/>
              </a:ext>
            </a:extLst>
          </p:cNvPr>
          <p:cNvSpPr>
            <a:spLocks noGrp="1"/>
          </p:cNvSpPr>
          <p:nvPr>
            <p:ph idx="1"/>
          </p:nvPr>
        </p:nvSpPr>
        <p:spPr>
          <a:xfrm>
            <a:off x="457200" y="914400"/>
            <a:ext cx="8229600" cy="5486400"/>
          </a:xfrm>
        </p:spPr>
        <p:txBody>
          <a:bodyPr/>
          <a:lstStyle/>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Be professional.</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Thank employer.</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Listen attentively; clarify:</a:t>
            </a:r>
          </a:p>
          <a:p>
            <a:pPr marL="708660" lvl="2" indent="-342900">
              <a:lnSpc>
                <a:spcPct val="100000"/>
              </a:lnSpc>
            </a:pPr>
            <a:r>
              <a:rPr lang="en-US" sz="1800" dirty="0">
                <a:solidFill>
                  <a:schemeClr val="tx1">
                    <a:lumMod val="75000"/>
                    <a:lumOff val="25000"/>
                  </a:schemeClr>
                </a:solidFill>
                <a:latin typeface="Arial" panose="020B0604020202020204" pitchFamily="34" charset="0"/>
                <a:cs typeface="Arial" panose="020B0604020202020204" pitchFamily="34" charset="0"/>
              </a:rPr>
              <a:t>Salary, work location, start date, schedule, probationary period, vacation, insurance, relocation expenses, bonuses, performance review schedule, merit increases, tool/uniform allowance, etc.</a:t>
            </a:r>
          </a:p>
          <a:p>
            <a:pPr>
              <a:lnSpc>
                <a:spcPct val="100000"/>
              </a:lnSpc>
            </a:pP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Suggest reasonable timeframe for your response.</a:t>
            </a:r>
          </a:p>
        </p:txBody>
      </p:sp>
    </p:spTree>
    <p:custDataLst>
      <p:tags r:id="rId1"/>
    </p:custDataLst>
    <p:extLst>
      <p:ext uri="{BB962C8B-B14F-4D97-AF65-F5344CB8AC3E}">
        <p14:creationId xmlns:p14="http://schemas.microsoft.com/office/powerpoint/2010/main" val="1560160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CE131-AA0A-4100-9B38-3A77CD17347F}"/>
              </a:ext>
            </a:extLst>
          </p:cNvPr>
          <p:cNvSpPr>
            <a:spLocks noGrp="1"/>
          </p:cNvSpPr>
          <p:nvPr>
            <p:ph idx="1"/>
          </p:nvPr>
        </p:nvSpPr>
        <p:spPr/>
        <p:txBody>
          <a:bodyPr/>
          <a:lstStyle/>
          <a:p>
            <a:endParaRPr lang="en-US" b="0" dirty="0">
              <a:solidFill>
                <a:schemeClr val="tx1">
                  <a:lumMod val="75000"/>
                  <a:lumOff val="25000"/>
                </a:schemeClr>
              </a:solidFill>
              <a:latin typeface="Arial" panose="020B0604020202020204" pitchFamily="34" charset="0"/>
              <a:cs typeface="Arial" panose="020B0604020202020204" pitchFamily="34" charset="0"/>
            </a:endParaRPr>
          </a:p>
          <a:p>
            <a:r>
              <a:rPr lang="en-US" b="0" dirty="0">
                <a:solidFill>
                  <a:schemeClr val="tx1">
                    <a:lumMod val="75000"/>
                    <a:lumOff val="25000"/>
                  </a:schemeClr>
                </a:solidFill>
                <a:latin typeface="Arial" panose="020B0604020202020204" pitchFamily="34" charset="0"/>
                <a:cs typeface="Arial" panose="020B0604020202020204" pitchFamily="34" charset="0"/>
              </a:rPr>
              <a:t>Be flexible; make it a win-win situation.</a:t>
            </a:r>
          </a:p>
          <a:p>
            <a:endParaRPr lang="en-US" b="0" dirty="0">
              <a:solidFill>
                <a:schemeClr val="tx1">
                  <a:lumMod val="75000"/>
                  <a:lumOff val="25000"/>
                </a:schemeClr>
              </a:solidFill>
              <a:latin typeface="Arial" panose="020B0604020202020204" pitchFamily="34" charset="0"/>
              <a:cs typeface="Arial" panose="020B0604020202020204" pitchFamily="34" charset="0"/>
            </a:endParaRPr>
          </a:p>
          <a:p>
            <a:r>
              <a:rPr lang="en-US" b="0" dirty="0">
                <a:solidFill>
                  <a:schemeClr val="tx1">
                    <a:lumMod val="75000"/>
                    <a:lumOff val="25000"/>
                  </a:schemeClr>
                </a:solidFill>
                <a:latin typeface="Arial" panose="020B0604020202020204" pitchFamily="34" charset="0"/>
                <a:cs typeface="Arial" panose="020B0604020202020204" pitchFamily="34" charset="0"/>
              </a:rPr>
              <a:t>Ask for all compensations at same time.</a:t>
            </a:r>
          </a:p>
          <a:p>
            <a:endParaRPr lang="en-US" b="0" dirty="0">
              <a:solidFill>
                <a:schemeClr val="tx1">
                  <a:lumMod val="75000"/>
                  <a:lumOff val="25000"/>
                </a:schemeClr>
              </a:solidFill>
              <a:latin typeface="Arial" panose="020B0604020202020204" pitchFamily="34" charset="0"/>
              <a:cs typeface="Arial" panose="020B0604020202020204" pitchFamily="34" charset="0"/>
            </a:endParaRPr>
          </a:p>
          <a:p>
            <a:r>
              <a:rPr lang="en-US" b="0" dirty="0">
                <a:solidFill>
                  <a:schemeClr val="tx1">
                    <a:lumMod val="75000"/>
                    <a:lumOff val="25000"/>
                  </a:schemeClr>
                </a:solidFill>
                <a:latin typeface="Arial" panose="020B0604020202020204" pitchFamily="34" charset="0"/>
                <a:cs typeface="Arial" panose="020B0604020202020204" pitchFamily="34" charset="0"/>
              </a:rPr>
              <a:t>Focus on total package.</a:t>
            </a:r>
          </a:p>
          <a:p>
            <a:endParaRPr lang="en-US" b="0" dirty="0">
              <a:solidFill>
                <a:schemeClr val="tx1">
                  <a:lumMod val="75000"/>
                  <a:lumOff val="25000"/>
                </a:schemeClr>
              </a:solidFill>
              <a:latin typeface="Arial" panose="020B0604020202020204" pitchFamily="34" charset="0"/>
              <a:cs typeface="Arial" panose="020B0604020202020204" pitchFamily="34" charset="0"/>
            </a:endParaRPr>
          </a:p>
          <a:p>
            <a:pPr lvl="0">
              <a:lnSpc>
                <a:spcPct val="100000"/>
              </a:lnSpc>
              <a:spcBef>
                <a:spcPts val="0"/>
              </a:spcBef>
              <a:spcAft>
                <a:spcPts val="0"/>
              </a:spcAft>
              <a:defRPr/>
            </a:pPr>
            <a:r>
              <a:rPr lang="en-US" b="0" dirty="0">
                <a:solidFill>
                  <a:schemeClr val="tx1">
                    <a:lumMod val="75000"/>
                    <a:lumOff val="25000"/>
                  </a:schemeClr>
                </a:solidFill>
                <a:latin typeface="Arial" panose="020B0604020202020204" pitchFamily="34" charset="0"/>
                <a:cs typeface="Arial" panose="020B0604020202020204" pitchFamily="34" charset="0"/>
              </a:rPr>
              <a:t>Do not enter into negotiations unless there’s a good chance of accepting offer.</a:t>
            </a:r>
          </a:p>
          <a:p>
            <a:endParaRPr lang="en-US"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9594820-909C-4771-A8E4-12E25E14778B}"/>
              </a:ext>
            </a:extLst>
          </p:cNvPr>
          <p:cNvSpPr>
            <a:spLocks noGrp="1"/>
          </p:cNvSpPr>
          <p:nvPr>
            <p:ph type="title"/>
          </p:nvPr>
        </p:nvSpPr>
        <p:spPr/>
        <p:txBody>
          <a:bodyPr/>
          <a:lstStyle/>
          <a:p>
            <a:r>
              <a:rPr lang="en-US" dirty="0"/>
              <a:t>Responding to Offer</a:t>
            </a:r>
          </a:p>
        </p:txBody>
      </p:sp>
    </p:spTree>
    <p:custDataLst>
      <p:tags r:id="rId1"/>
    </p:custDataLst>
    <p:extLst>
      <p:ext uri="{BB962C8B-B14F-4D97-AF65-F5344CB8AC3E}">
        <p14:creationId xmlns:p14="http://schemas.microsoft.com/office/powerpoint/2010/main" val="163724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E004-4452-486D-AB45-567CA7716EFB}"/>
              </a:ext>
            </a:extLst>
          </p:cNvPr>
          <p:cNvSpPr>
            <a:spLocks noGrp="1"/>
          </p:cNvSpPr>
          <p:nvPr>
            <p:ph type="title"/>
          </p:nvPr>
        </p:nvSpPr>
        <p:spPr/>
        <p:txBody>
          <a:bodyPr/>
          <a:lstStyle/>
          <a:p>
            <a:r>
              <a:rPr lang="en-US" dirty="0"/>
              <a:t>Knowledge Check</a:t>
            </a:r>
          </a:p>
        </p:txBody>
      </p:sp>
      <p:sp>
        <p:nvSpPr>
          <p:cNvPr id="4" name="TextBox 3">
            <a:extLst>
              <a:ext uri="{FF2B5EF4-FFF2-40B4-BE49-F238E27FC236}">
                <a16:creationId xmlns:a16="http://schemas.microsoft.com/office/drawing/2014/main" id="{C1024A70-C50B-4026-8B3B-8A9625D9BF8C}"/>
              </a:ext>
            </a:extLst>
          </p:cNvPr>
          <p:cNvSpPr txBox="1"/>
          <p:nvPr/>
        </p:nvSpPr>
        <p:spPr>
          <a:xfrm>
            <a:off x="457199" y="1330106"/>
            <a:ext cx="82296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Surveys indicate more than 80% of people find work through networking.</a:t>
            </a:r>
          </a:p>
        </p:txBody>
      </p:sp>
      <p:sp>
        <p:nvSpPr>
          <p:cNvPr id="5" name="TextBox 4">
            <a:extLst>
              <a:ext uri="{FF2B5EF4-FFF2-40B4-BE49-F238E27FC236}">
                <a16:creationId xmlns:a16="http://schemas.microsoft.com/office/drawing/2014/main" id="{FC88C167-A9A5-4123-B53D-8F496855D302}"/>
              </a:ext>
            </a:extLst>
          </p:cNvPr>
          <p:cNvSpPr txBox="1"/>
          <p:nvPr/>
        </p:nvSpPr>
        <p:spPr>
          <a:xfrm>
            <a:off x="457199" y="2578918"/>
            <a:ext cx="822959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When asked, “Do you have any questions?”, reply with 1 or 2 that show you’re more interested in the work than the benefits.</a:t>
            </a:r>
          </a:p>
        </p:txBody>
      </p:sp>
      <p:sp>
        <p:nvSpPr>
          <p:cNvPr id="6" name="TextBox 5">
            <a:extLst>
              <a:ext uri="{FF2B5EF4-FFF2-40B4-BE49-F238E27FC236}">
                <a16:creationId xmlns:a16="http://schemas.microsoft.com/office/drawing/2014/main" id="{55AF4E78-1C21-415F-8907-3925B2172AB5}"/>
              </a:ext>
            </a:extLst>
          </p:cNvPr>
          <p:cNvSpPr txBox="1"/>
          <p:nvPr/>
        </p:nvSpPr>
        <p:spPr>
          <a:xfrm>
            <a:off x="457199" y="3827730"/>
            <a:ext cx="6562759"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Send thank you notes within 24 hours of interview.</a:t>
            </a:r>
          </a:p>
        </p:txBody>
      </p:sp>
      <p:sp>
        <p:nvSpPr>
          <p:cNvPr id="8" name="TextBox 7">
            <a:extLst>
              <a:ext uri="{FF2B5EF4-FFF2-40B4-BE49-F238E27FC236}">
                <a16:creationId xmlns:a16="http://schemas.microsoft.com/office/drawing/2014/main" id="{9D9B8111-242D-48A9-9FA5-1554B099881C}"/>
              </a:ext>
            </a:extLst>
          </p:cNvPr>
          <p:cNvSpPr txBox="1"/>
          <p:nvPr/>
        </p:nvSpPr>
        <p:spPr>
          <a:xfrm>
            <a:off x="457199" y="4735670"/>
            <a:ext cx="822959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To feel confident interviewing and negotiating – know your worth, needs,</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kumimoji="0" lang="en-US" sz="2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and prepare and practice.</a:t>
            </a:r>
          </a:p>
        </p:txBody>
      </p:sp>
      <p:sp>
        <p:nvSpPr>
          <p:cNvPr id="9" name="TextBox 8">
            <a:extLst>
              <a:ext uri="{FF2B5EF4-FFF2-40B4-BE49-F238E27FC236}">
                <a16:creationId xmlns:a16="http://schemas.microsoft.com/office/drawing/2014/main" id="{EA7F9C93-E68D-47DA-BECD-2C9266B193D6}"/>
              </a:ext>
            </a:extLst>
          </p:cNvPr>
          <p:cNvSpPr txBox="1"/>
          <p:nvPr/>
        </p:nvSpPr>
        <p:spPr>
          <a:xfrm>
            <a:off x="457199" y="2088801"/>
            <a:ext cx="756104"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True</a:t>
            </a:r>
          </a:p>
        </p:txBody>
      </p:sp>
      <p:sp>
        <p:nvSpPr>
          <p:cNvPr id="10" name="TextBox 9">
            <a:extLst>
              <a:ext uri="{FF2B5EF4-FFF2-40B4-BE49-F238E27FC236}">
                <a16:creationId xmlns:a16="http://schemas.microsoft.com/office/drawing/2014/main" id="{140FA673-DF49-4A06-804E-595BD88FA780}"/>
              </a:ext>
            </a:extLst>
          </p:cNvPr>
          <p:cNvSpPr txBox="1"/>
          <p:nvPr/>
        </p:nvSpPr>
        <p:spPr>
          <a:xfrm>
            <a:off x="457199" y="3341506"/>
            <a:ext cx="756104"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True</a:t>
            </a:r>
          </a:p>
        </p:txBody>
      </p:sp>
      <p:sp>
        <p:nvSpPr>
          <p:cNvPr id="11" name="TextBox 10">
            <a:extLst>
              <a:ext uri="{FF2B5EF4-FFF2-40B4-BE49-F238E27FC236}">
                <a16:creationId xmlns:a16="http://schemas.microsoft.com/office/drawing/2014/main" id="{8C241C97-C66A-4323-91C6-CFB44CDF82D0}"/>
              </a:ext>
            </a:extLst>
          </p:cNvPr>
          <p:cNvSpPr txBox="1"/>
          <p:nvPr/>
        </p:nvSpPr>
        <p:spPr>
          <a:xfrm>
            <a:off x="457199" y="4258617"/>
            <a:ext cx="756104"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True</a:t>
            </a:r>
          </a:p>
        </p:txBody>
      </p:sp>
      <p:sp>
        <p:nvSpPr>
          <p:cNvPr id="12" name="TextBox 11">
            <a:extLst>
              <a:ext uri="{FF2B5EF4-FFF2-40B4-BE49-F238E27FC236}">
                <a16:creationId xmlns:a16="http://schemas.microsoft.com/office/drawing/2014/main" id="{EB657B45-FFB8-4F68-B059-8AB057AE1A30}"/>
              </a:ext>
            </a:extLst>
          </p:cNvPr>
          <p:cNvSpPr txBox="1"/>
          <p:nvPr/>
        </p:nvSpPr>
        <p:spPr>
          <a:xfrm>
            <a:off x="457199" y="5505111"/>
            <a:ext cx="756104"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True</a:t>
            </a:r>
          </a:p>
        </p:txBody>
      </p:sp>
    </p:spTree>
    <p:custDataLst>
      <p:tags r:id="rId1"/>
    </p:custDataLst>
    <p:extLst>
      <p:ext uri="{BB962C8B-B14F-4D97-AF65-F5344CB8AC3E}">
        <p14:creationId xmlns:p14="http://schemas.microsoft.com/office/powerpoint/2010/main" val="37894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stion Cat">
            <a:extLst>
              <a:ext uri="{FF2B5EF4-FFF2-40B4-BE49-F238E27FC236}">
                <a16:creationId xmlns:a16="http://schemas.microsoft.com/office/drawing/2014/main" id="{EBECC111-F09F-4B20-AA52-531315DAEACA}"/>
              </a:ext>
            </a:extLst>
          </p:cNvPr>
          <p:cNvPicPr>
            <a:picLocks noChangeAspect="1"/>
          </p:cNvPicPr>
          <p:nvPr/>
        </p:nvPicPr>
        <p:blipFill>
          <a:blip r:embed="rId3"/>
          <a:stretch>
            <a:fillRect/>
          </a:stretch>
        </p:blipFill>
        <p:spPr>
          <a:xfrm>
            <a:off x="3886200" y="3102513"/>
            <a:ext cx="1371600" cy="1371600"/>
          </a:xfrm>
          <a:prstGeom prst="rect">
            <a:avLst/>
          </a:prstGeom>
        </p:spPr>
      </p:pic>
      <p:sp>
        <p:nvSpPr>
          <p:cNvPr id="2" name="Title 1">
            <a:extLst>
              <a:ext uri="{FF2B5EF4-FFF2-40B4-BE49-F238E27FC236}">
                <a16:creationId xmlns:a16="http://schemas.microsoft.com/office/drawing/2014/main" id="{3AEFEB50-EBC0-408F-B4E8-63FF75A5B58E}"/>
              </a:ext>
            </a:extLst>
          </p:cNvPr>
          <p:cNvSpPr>
            <a:spLocks noGrp="1"/>
          </p:cNvSpPr>
          <p:nvPr>
            <p:ph type="title"/>
          </p:nvPr>
        </p:nvSpPr>
        <p:spPr/>
        <p:txBody>
          <a:bodyPr/>
          <a:lstStyle/>
          <a:p>
            <a:r>
              <a:rPr lang="en-US" b="0" dirty="0">
                <a:hlinkClick r:id="rId4"/>
              </a:rPr>
              <a:t>https://www.wrksolutions.com/</a:t>
            </a:r>
            <a:endParaRPr lang="en-US" b="0" dirty="0"/>
          </a:p>
        </p:txBody>
      </p:sp>
      <p:pic>
        <p:nvPicPr>
          <p:cNvPr id="4" name="Picture 3">
            <a:hlinkClick r:id="rId5"/>
            <a:extLst>
              <a:ext uri="{FF2B5EF4-FFF2-40B4-BE49-F238E27FC236}">
                <a16:creationId xmlns:a16="http://schemas.microsoft.com/office/drawing/2014/main" id="{F29DB73E-B4BF-4100-8DF8-19D33BA4880E}"/>
              </a:ext>
            </a:extLst>
          </p:cNvPr>
          <p:cNvPicPr>
            <a:picLocks noChangeAspect="1"/>
          </p:cNvPicPr>
          <p:nvPr/>
        </p:nvPicPr>
        <p:blipFill>
          <a:blip r:embed="rId6"/>
          <a:stretch>
            <a:fillRect/>
          </a:stretch>
        </p:blipFill>
        <p:spPr>
          <a:xfrm>
            <a:off x="453514" y="1521710"/>
            <a:ext cx="5622323" cy="1085527"/>
          </a:xfrm>
          <a:prstGeom prst="rect">
            <a:avLst/>
          </a:prstGeom>
          <a:effectLst>
            <a:outerShdw blurRad="50800" dist="38100" dir="2700000" algn="tl" rotWithShape="0">
              <a:prstClr val="black">
                <a:alpha val="40000"/>
              </a:prstClr>
            </a:outerShdw>
          </a:effectLst>
        </p:spPr>
      </p:pic>
      <p:pic>
        <p:nvPicPr>
          <p:cNvPr id="6" name="Picture 5">
            <a:hlinkClick r:id="rId5"/>
            <a:extLst>
              <a:ext uri="{FF2B5EF4-FFF2-40B4-BE49-F238E27FC236}">
                <a16:creationId xmlns:a16="http://schemas.microsoft.com/office/drawing/2014/main" id="{776B2B6B-4E32-406B-8593-4B19C69E5293}"/>
              </a:ext>
            </a:extLst>
          </p:cNvPr>
          <p:cNvPicPr>
            <a:picLocks noChangeAspect="1"/>
          </p:cNvPicPr>
          <p:nvPr/>
        </p:nvPicPr>
        <p:blipFill>
          <a:blip r:embed="rId7"/>
          <a:stretch>
            <a:fillRect/>
          </a:stretch>
        </p:blipFill>
        <p:spPr>
          <a:xfrm>
            <a:off x="6347686" y="1521710"/>
            <a:ext cx="2335426" cy="1441008"/>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896A4775-6315-4B7D-939B-D70C3D6C7F5A}"/>
              </a:ext>
            </a:extLst>
          </p:cNvPr>
          <p:cNvSpPr/>
          <p:nvPr/>
        </p:nvSpPr>
        <p:spPr>
          <a:xfrm>
            <a:off x="4951372" y="2263115"/>
            <a:ext cx="1249797" cy="52343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12" name="Picture 11">
            <a:extLst>
              <a:ext uri="{FF2B5EF4-FFF2-40B4-BE49-F238E27FC236}">
                <a16:creationId xmlns:a16="http://schemas.microsoft.com/office/drawing/2014/main" id="{521C7BD1-3B57-495A-93F9-8A7194F6B75E}"/>
              </a:ext>
            </a:extLst>
          </p:cNvPr>
          <p:cNvPicPr>
            <a:picLocks noChangeAspect="1"/>
          </p:cNvPicPr>
          <p:nvPr/>
        </p:nvPicPr>
        <p:blipFill>
          <a:blip r:embed="rId8"/>
          <a:srcRect/>
          <a:stretch/>
        </p:blipFill>
        <p:spPr>
          <a:xfrm>
            <a:off x="3886200" y="3104861"/>
            <a:ext cx="1371600" cy="1366903"/>
          </a:xfrm>
          <a:prstGeom prst="rect">
            <a:avLst/>
          </a:prstGeom>
        </p:spPr>
      </p:pic>
    </p:spTree>
    <p:extLst>
      <p:ext uri="{BB962C8B-B14F-4D97-AF65-F5344CB8AC3E}">
        <p14:creationId xmlns:p14="http://schemas.microsoft.com/office/powerpoint/2010/main" val="25191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B5B4-5F84-4D2D-AA47-AC3AA6288B21}"/>
              </a:ext>
            </a:extLst>
          </p:cNvPr>
          <p:cNvSpPr>
            <a:spLocks noGrp="1"/>
          </p:cNvSpPr>
          <p:nvPr>
            <p:ph type="title"/>
          </p:nvPr>
        </p:nvSpPr>
        <p:spPr/>
        <p:txBody>
          <a:bodyPr/>
          <a:lstStyle/>
          <a:p>
            <a:r>
              <a:rPr lang="en-US" dirty="0"/>
              <a:t>Participants  … Raise Hand</a:t>
            </a:r>
          </a:p>
        </p:txBody>
      </p:sp>
      <p:pic>
        <p:nvPicPr>
          <p:cNvPr id="6" name="Picture 5">
            <a:extLst>
              <a:ext uri="{FF2B5EF4-FFF2-40B4-BE49-F238E27FC236}">
                <a16:creationId xmlns:a16="http://schemas.microsoft.com/office/drawing/2014/main" id="{96E4DCA4-8F96-4885-9BF1-1B900651DD6F}"/>
              </a:ext>
            </a:extLst>
          </p:cNvPr>
          <p:cNvPicPr>
            <a:picLocks noChangeAspect="1"/>
          </p:cNvPicPr>
          <p:nvPr/>
        </p:nvPicPr>
        <p:blipFill>
          <a:blip r:embed="rId2"/>
          <a:stretch>
            <a:fillRect/>
          </a:stretch>
        </p:blipFill>
        <p:spPr>
          <a:xfrm>
            <a:off x="0" y="857250"/>
            <a:ext cx="9144000" cy="51435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5301A671-60D6-442C-8AAC-3AA3E19DBF69}"/>
              </a:ext>
            </a:extLst>
          </p:cNvPr>
          <p:cNvSpPr/>
          <p:nvPr/>
        </p:nvSpPr>
        <p:spPr>
          <a:xfrm>
            <a:off x="7086600" y="220980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DD2336-F721-466D-8FD1-76D1FB44D949}"/>
              </a:ext>
            </a:extLst>
          </p:cNvPr>
          <p:cNvSpPr/>
          <p:nvPr/>
        </p:nvSpPr>
        <p:spPr>
          <a:xfrm>
            <a:off x="5212080" y="4053840"/>
            <a:ext cx="1143000" cy="914400"/>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4522E2-3F92-4EB8-B1E7-3B72CF015E2B}"/>
              </a:ext>
            </a:extLst>
          </p:cNvPr>
          <p:cNvSpPr/>
          <p:nvPr/>
        </p:nvSpPr>
        <p:spPr>
          <a:xfrm>
            <a:off x="3589020" y="5391150"/>
            <a:ext cx="914400" cy="914400"/>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55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CCA-C77A-41A3-9331-C68BFD00BC12}"/>
              </a:ext>
            </a:extLst>
          </p:cNvPr>
          <p:cNvSpPr>
            <a:spLocks noGrp="1"/>
          </p:cNvSpPr>
          <p:nvPr>
            <p:ph type="title"/>
          </p:nvPr>
        </p:nvSpPr>
        <p:spPr/>
        <p:txBody>
          <a:bodyPr/>
          <a:lstStyle/>
          <a:p>
            <a:r>
              <a:rPr lang="en-US" dirty="0"/>
              <a:t>Chat &amp; … Save Chat</a:t>
            </a:r>
          </a:p>
        </p:txBody>
      </p:sp>
      <p:pic>
        <p:nvPicPr>
          <p:cNvPr id="4" name="Picture 3">
            <a:extLst>
              <a:ext uri="{FF2B5EF4-FFF2-40B4-BE49-F238E27FC236}">
                <a16:creationId xmlns:a16="http://schemas.microsoft.com/office/drawing/2014/main" id="{F223E880-E82B-475F-BF58-4F4EFA765700}"/>
              </a:ext>
            </a:extLst>
          </p:cNvPr>
          <p:cNvPicPr>
            <a:picLocks noChangeAspect="1"/>
          </p:cNvPicPr>
          <p:nvPr/>
        </p:nvPicPr>
        <p:blipFill>
          <a:blip r:embed="rId3"/>
          <a:stretch>
            <a:fillRect/>
          </a:stretch>
        </p:blipFill>
        <p:spPr>
          <a:xfrm>
            <a:off x="0" y="857250"/>
            <a:ext cx="9144000" cy="5143500"/>
          </a:xfrm>
          <a:prstGeom prst="rect">
            <a:avLst/>
          </a:prstGeom>
        </p:spPr>
      </p:pic>
      <p:cxnSp>
        <p:nvCxnSpPr>
          <p:cNvPr id="5" name="Straight Arrow Connector 4">
            <a:extLst>
              <a:ext uri="{FF2B5EF4-FFF2-40B4-BE49-F238E27FC236}">
                <a16:creationId xmlns:a16="http://schemas.microsoft.com/office/drawing/2014/main" id="{D823B79E-2636-4DB5-A265-011851ECB50E}"/>
              </a:ext>
            </a:extLst>
          </p:cNvPr>
          <p:cNvCxnSpPr>
            <a:cxnSpLocks/>
          </p:cNvCxnSpPr>
          <p:nvPr/>
        </p:nvCxnSpPr>
        <p:spPr>
          <a:xfrm>
            <a:off x="2919046" y="4301723"/>
            <a:ext cx="786451" cy="0"/>
          </a:xfrm>
          <a:prstGeom prst="straightConnector1">
            <a:avLst/>
          </a:prstGeom>
          <a:ln w="12700" cap="flat" cmpd="sng" algn="ctr">
            <a:solidFill>
              <a:schemeClr val="accent6"/>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0BCA7AA-6CC3-47B2-926C-057343CC5460}"/>
              </a:ext>
            </a:extLst>
          </p:cNvPr>
          <p:cNvCxnSpPr>
            <a:cxnSpLocks/>
          </p:cNvCxnSpPr>
          <p:nvPr/>
        </p:nvCxnSpPr>
        <p:spPr>
          <a:xfrm flipH="1">
            <a:off x="5509418" y="3978262"/>
            <a:ext cx="891382" cy="0"/>
          </a:xfrm>
          <a:prstGeom prst="straightConnector1">
            <a:avLst/>
          </a:prstGeom>
          <a:ln w="12700" cap="flat" cmpd="sng" algn="ctr">
            <a:solidFill>
              <a:schemeClr val="accent6"/>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8076FA1-3EAF-4A9B-8C85-2EA08EDBBA3F}"/>
              </a:ext>
            </a:extLst>
          </p:cNvPr>
          <p:cNvSpPr/>
          <p:nvPr/>
        </p:nvSpPr>
        <p:spPr>
          <a:xfrm>
            <a:off x="4229100" y="5538030"/>
            <a:ext cx="436206" cy="624840"/>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76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DB93C-0D4D-4AE2-AE91-6189B632F900}"/>
              </a:ext>
            </a:extLst>
          </p:cNvPr>
          <p:cNvSpPr txBox="1"/>
          <p:nvPr/>
        </p:nvSpPr>
        <p:spPr>
          <a:xfrm>
            <a:off x="457200" y="1375982"/>
            <a:ext cx="2698816" cy="1846659"/>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Purpose</a:t>
            </a:r>
          </a:p>
          <a:p>
            <a:endParaRPr lang="en-US" dirty="0">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Social Media</a:t>
            </a:r>
          </a:p>
          <a:p>
            <a:r>
              <a:rPr lang="en-US" dirty="0">
                <a:solidFill>
                  <a:schemeClr val="tx2"/>
                </a:solidFill>
                <a:latin typeface="Arial" panose="020B0604020202020204" pitchFamily="34" charset="0"/>
                <a:cs typeface="Arial" panose="020B0604020202020204" pitchFamily="34" charset="0"/>
              </a:rPr>
              <a:t>	Networking</a:t>
            </a:r>
          </a:p>
          <a:p>
            <a:r>
              <a:rPr lang="en-US" dirty="0">
                <a:solidFill>
                  <a:schemeClr val="tx2"/>
                </a:solidFill>
                <a:latin typeface="Arial" panose="020B0604020202020204" pitchFamily="34" charset="0"/>
                <a:cs typeface="Arial" panose="020B0604020202020204" pitchFamily="34" charset="0"/>
              </a:rPr>
              <a:t>	Lasting Impressions</a:t>
            </a:r>
          </a:p>
          <a:p>
            <a:r>
              <a:rPr lang="en-US" dirty="0">
                <a:solidFill>
                  <a:schemeClr val="tx2"/>
                </a:solidFill>
                <a:latin typeface="Arial" panose="020B0604020202020204" pitchFamily="34" charset="0"/>
                <a:cs typeface="Arial" panose="020B0604020202020204" pitchFamily="34" charset="0"/>
              </a:rPr>
              <a:t>	Negotiating</a:t>
            </a:r>
          </a:p>
        </p:txBody>
      </p:sp>
      <p:sp>
        <p:nvSpPr>
          <p:cNvPr id="6" name="TextBox 5">
            <a:extLst>
              <a:ext uri="{FF2B5EF4-FFF2-40B4-BE49-F238E27FC236}">
                <a16:creationId xmlns:a16="http://schemas.microsoft.com/office/drawing/2014/main" id="{FC3808BB-6B1A-47BB-911D-62A2807D6271}"/>
              </a:ext>
            </a:extLst>
          </p:cNvPr>
          <p:cNvSpPr txBox="1"/>
          <p:nvPr/>
        </p:nvSpPr>
        <p:spPr>
          <a:xfrm>
            <a:off x="457200" y="3429000"/>
            <a:ext cx="3689793" cy="2769989"/>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Lessons</a:t>
            </a:r>
          </a:p>
          <a:p>
            <a:endParaRPr lang="en-US" dirty="0">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Digital Footprint</a:t>
            </a:r>
          </a:p>
          <a:p>
            <a:endParaRPr lang="en-US" sz="8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Networking</a:t>
            </a:r>
          </a:p>
          <a:p>
            <a:endParaRPr lang="en-US" sz="8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Lasting Impressions</a:t>
            </a:r>
          </a:p>
          <a:p>
            <a:r>
              <a:rPr lang="en-US" dirty="0">
                <a:solidFill>
                  <a:schemeClr val="tx1">
                    <a:lumMod val="75000"/>
                    <a:lumOff val="25000"/>
                  </a:schemeClr>
                </a:solidFill>
                <a:latin typeface="Arial" panose="020B0604020202020204" pitchFamily="34" charset="0"/>
                <a:cs typeface="Arial" panose="020B0604020202020204" pitchFamily="34" charset="0"/>
              </a:rPr>
              <a:t>		Closing Statement</a:t>
            </a:r>
          </a:p>
          <a:p>
            <a:r>
              <a:rPr lang="en-US" dirty="0">
                <a:solidFill>
                  <a:schemeClr val="tx1">
                    <a:lumMod val="75000"/>
                    <a:lumOff val="25000"/>
                  </a:schemeClr>
                </a:solidFill>
                <a:latin typeface="Arial" panose="020B0604020202020204" pitchFamily="34" charset="0"/>
                <a:cs typeface="Arial" panose="020B0604020202020204" pitchFamily="34" charset="0"/>
              </a:rPr>
              <a:t>		Thank You Notes</a:t>
            </a:r>
          </a:p>
          <a:p>
            <a:endParaRPr lang="en-US" sz="8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Negotiating Salary &amp; Benefits</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576022-A88D-4D5B-9E67-A6D25C4319B3}"/>
              </a:ext>
            </a:extLst>
          </p:cNvPr>
          <p:cNvSpPr txBox="1"/>
          <p:nvPr/>
        </p:nvSpPr>
        <p:spPr>
          <a:xfrm>
            <a:off x="1761289" y="914317"/>
            <a:ext cx="5621421" cy="461665"/>
          </a:xfrm>
          <a:prstGeom prst="rect">
            <a:avLst/>
          </a:prstGeom>
          <a:noFill/>
        </p:spPr>
        <p:txBody>
          <a:bodyPr wrap="square" rtlCol="0">
            <a:spAutoFit/>
          </a:bodyPr>
          <a:lstStyle/>
          <a:p>
            <a:r>
              <a:rPr lang="en-US" sz="2400" i="1" dirty="0">
                <a:solidFill>
                  <a:schemeClr val="accent4"/>
                </a:solidFill>
                <a:latin typeface="Arial" panose="020B0604020202020204" pitchFamily="34" charset="0"/>
                <a:cs typeface="Arial" panose="020B0604020202020204" pitchFamily="34" charset="0"/>
              </a:rPr>
              <a:t>What do you hope to learn in this class?</a:t>
            </a:r>
          </a:p>
        </p:txBody>
      </p:sp>
    </p:spTree>
    <p:extLst>
      <p:ext uri="{BB962C8B-B14F-4D97-AF65-F5344CB8AC3E}">
        <p14:creationId xmlns:p14="http://schemas.microsoft.com/office/powerpoint/2010/main" val="70398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CACA-9402-41EC-AC11-2126950E9734}"/>
              </a:ext>
            </a:extLst>
          </p:cNvPr>
          <p:cNvSpPr>
            <a:spLocks noGrp="1"/>
          </p:cNvSpPr>
          <p:nvPr>
            <p:ph type="title"/>
          </p:nvPr>
        </p:nvSpPr>
        <p:spPr/>
        <p:txBody>
          <a:bodyPr/>
          <a:lstStyle/>
          <a:p>
            <a:r>
              <a:rPr lang="en-US" b="0" cap="none" dirty="0"/>
              <a:t>Digital Footprint</a:t>
            </a:r>
          </a:p>
        </p:txBody>
      </p:sp>
    </p:spTree>
    <p:extLst>
      <p:ext uri="{BB962C8B-B14F-4D97-AF65-F5344CB8AC3E}">
        <p14:creationId xmlns:p14="http://schemas.microsoft.com/office/powerpoint/2010/main" val="109710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163E-74E0-4D23-8876-B76F0472961F}"/>
              </a:ext>
            </a:extLst>
          </p:cNvPr>
          <p:cNvSpPr>
            <a:spLocks noGrp="1"/>
          </p:cNvSpPr>
          <p:nvPr>
            <p:ph type="title"/>
          </p:nvPr>
        </p:nvSpPr>
        <p:spPr/>
        <p:txBody>
          <a:bodyPr/>
          <a:lstStyle/>
          <a:p>
            <a:r>
              <a:rPr lang="en-US" dirty="0"/>
              <a:t>Social Media Rubric</a:t>
            </a:r>
          </a:p>
        </p:txBody>
      </p:sp>
      <p:graphicFrame>
        <p:nvGraphicFramePr>
          <p:cNvPr id="8" name="Content Placeholder 7" descr="&quot; &quot;">
            <a:extLst>
              <a:ext uri="{FF2B5EF4-FFF2-40B4-BE49-F238E27FC236}">
                <a16:creationId xmlns:a16="http://schemas.microsoft.com/office/drawing/2014/main" id="{58D644C5-D916-4F37-83DA-5DA82BB533B1}"/>
              </a:ext>
            </a:extLst>
          </p:cNvPr>
          <p:cNvGraphicFramePr>
            <a:graphicFrameLocks noGrp="1"/>
          </p:cNvGraphicFramePr>
          <p:nvPr>
            <p:ph idx="1"/>
            <p:extLst>
              <p:ext uri="{D42A27DB-BD31-4B8C-83A1-F6EECF244321}">
                <p14:modId xmlns:p14="http://schemas.microsoft.com/office/powerpoint/2010/main" val="4220915875"/>
              </p:ext>
            </p:extLst>
          </p:nvPr>
        </p:nvGraphicFramePr>
        <p:xfrm>
          <a:off x="800100" y="1425404"/>
          <a:ext cx="7543799" cy="4007192"/>
        </p:xfrm>
        <a:graphic>
          <a:graphicData uri="http://schemas.openxmlformats.org/drawingml/2006/table">
            <a:tbl>
              <a:tblPr firstRow="1" firstCol="1" bandRow="1"/>
              <a:tblGrid>
                <a:gridCol w="1394460">
                  <a:extLst>
                    <a:ext uri="{9D8B030D-6E8A-4147-A177-3AD203B41FA5}">
                      <a16:colId xmlns:a16="http://schemas.microsoft.com/office/drawing/2014/main" val="2232753351"/>
                    </a:ext>
                  </a:extLst>
                </a:gridCol>
                <a:gridCol w="1356360">
                  <a:extLst>
                    <a:ext uri="{9D8B030D-6E8A-4147-A177-3AD203B41FA5}">
                      <a16:colId xmlns:a16="http://schemas.microsoft.com/office/drawing/2014/main" val="2359739819"/>
                    </a:ext>
                  </a:extLst>
                </a:gridCol>
                <a:gridCol w="1029333">
                  <a:extLst>
                    <a:ext uri="{9D8B030D-6E8A-4147-A177-3AD203B41FA5}">
                      <a16:colId xmlns:a16="http://schemas.microsoft.com/office/drawing/2014/main" val="3571604805"/>
                    </a:ext>
                  </a:extLst>
                </a:gridCol>
                <a:gridCol w="1104267">
                  <a:extLst>
                    <a:ext uri="{9D8B030D-6E8A-4147-A177-3AD203B41FA5}">
                      <a16:colId xmlns:a16="http://schemas.microsoft.com/office/drawing/2014/main" val="2747959192"/>
                    </a:ext>
                  </a:extLst>
                </a:gridCol>
                <a:gridCol w="1508760">
                  <a:extLst>
                    <a:ext uri="{9D8B030D-6E8A-4147-A177-3AD203B41FA5}">
                      <a16:colId xmlns:a16="http://schemas.microsoft.com/office/drawing/2014/main" val="372166666"/>
                    </a:ext>
                  </a:extLst>
                </a:gridCol>
                <a:gridCol w="1150619">
                  <a:extLst>
                    <a:ext uri="{9D8B030D-6E8A-4147-A177-3AD203B41FA5}">
                      <a16:colId xmlns:a16="http://schemas.microsoft.com/office/drawing/2014/main" val="4069316505"/>
                    </a:ext>
                  </a:extLst>
                </a:gridCol>
              </a:tblGrid>
              <a:tr h="328144">
                <a:tc gridSpan="2">
                  <a:txBody>
                    <a:bodyPr/>
                    <a:lstStyle/>
                    <a:p>
                      <a:pPr marL="8890" marR="0" indent="0" algn="ctr">
                        <a:lnSpc>
                          <a:spcPct val="107000"/>
                        </a:lnSpc>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POSITIVE SHARING </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4256D"/>
                    </a:solidFill>
                  </a:tcPr>
                </a:tc>
                <a:tc hMerge="1">
                  <a:txBody>
                    <a:bodyPr/>
                    <a:lstStyle/>
                    <a:p>
                      <a:endParaRPr lang="en-US"/>
                    </a:p>
                  </a:txBody>
                  <a:tcPr/>
                </a:tc>
                <a:tc>
                  <a:txBody>
                    <a:bodyPr/>
                    <a:lstStyle/>
                    <a:p>
                      <a:pPr marL="0" marR="0" indent="0">
                        <a:lnSpc>
                          <a:spcPct val="107000"/>
                        </a:lnSpc>
                        <a:spcBef>
                          <a:spcPts val="0"/>
                        </a:spcBef>
                        <a:spcAft>
                          <a:spcPts val="8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9690" marT="2603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gridSpan="2">
                  <a:txBody>
                    <a:bodyPr/>
                    <a:lstStyle/>
                    <a:p>
                      <a:pPr marL="55245" marR="0" indent="0" algn="ctr">
                        <a:lnSpc>
                          <a:spcPct val="107000"/>
                        </a:lnSpc>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NEGATIVE SHARING </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9690" marT="26035"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US"/>
                    </a:p>
                  </a:txBody>
                  <a:tcPr/>
                </a:tc>
                <a:tc>
                  <a:txBody>
                    <a:bodyPr/>
                    <a:lstStyle/>
                    <a:p>
                      <a:pPr marL="0" marR="0" indent="0">
                        <a:lnSpc>
                          <a:spcPct val="107000"/>
                        </a:lnSpc>
                        <a:spcBef>
                          <a:spcPts val="0"/>
                        </a:spcBef>
                        <a:spcAft>
                          <a:spcPts val="8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9690" marT="2603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1629443068"/>
                  </a:ext>
                </a:extLst>
              </a:tr>
              <a:tr h="803955">
                <a:tc>
                  <a:txBody>
                    <a:bodyPr/>
                    <a:lstStyle/>
                    <a:p>
                      <a:pPr marL="240030" marR="23114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+2 pts</a:t>
                      </a:r>
                    </a:p>
                  </a:txBody>
                  <a:tcPr marL="50800" marR="59690" marT="26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4CCDF"/>
                    </a:solidFill>
                  </a:tcPr>
                </a:tc>
                <a:tc>
                  <a:txBody>
                    <a:bodyPr/>
                    <a:lstStyle/>
                    <a:p>
                      <a:pPr marL="889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 pt</a:t>
                      </a:r>
                    </a:p>
                  </a:txBody>
                  <a:tcPr marL="50800" marR="59690" marT="26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4CCDF"/>
                    </a:solidFill>
                  </a:tcPr>
                </a:tc>
                <a:tc>
                  <a:txBody>
                    <a:bodyPr/>
                    <a:lstStyle/>
                    <a:p>
                      <a:pPr marL="889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a:t>
                      </a:r>
                    </a:p>
                  </a:txBody>
                  <a:tcPr marL="50800" marR="59690" marT="26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DCDE"/>
                    </a:solidFill>
                  </a:tcPr>
                </a:tc>
                <a:tc>
                  <a:txBody>
                    <a:bodyPr/>
                    <a:lstStyle/>
                    <a:p>
                      <a:pPr marL="889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-2</a:t>
                      </a:r>
                    </a:p>
                  </a:txBody>
                  <a:tcPr marL="50800" marR="59690" marT="26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DCDE"/>
                    </a:solidFill>
                  </a:tcPr>
                </a:tc>
                <a:tc>
                  <a:txBody>
                    <a:bodyPr/>
                    <a:lstStyle/>
                    <a:p>
                      <a:pPr marL="259715" marR="250825"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a:t>
                      </a:r>
                    </a:p>
                  </a:txBody>
                  <a:tcPr marL="50800" marR="59690" marT="26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DCDE"/>
                    </a:solidFill>
                  </a:tcPr>
                </a:tc>
                <a:tc>
                  <a:txBody>
                    <a:bodyPr/>
                    <a:lstStyle/>
                    <a:p>
                      <a:pPr marL="257175" marR="248285"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a:t>
                      </a:r>
                    </a:p>
                  </a:txBody>
                  <a:tcPr marL="50800" marR="59690" marT="26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DCDE"/>
                    </a:solidFill>
                  </a:tcPr>
                </a:tc>
                <a:extLst>
                  <a:ext uri="{0D108BD9-81ED-4DB2-BD59-A6C34878D82A}">
                    <a16:rowId xmlns:a16="http://schemas.microsoft.com/office/drawing/2014/main" val="175087284"/>
                  </a:ext>
                </a:extLst>
              </a:tr>
              <a:tr h="2875093">
                <a:tc>
                  <a:txBody>
                    <a:bodyPr/>
                    <a:lstStyle/>
                    <a:p>
                      <a:pPr marL="0" marR="0" indent="0" algn="ctr">
                        <a:lnSpc>
                          <a:spcPct val="98000"/>
                        </a:lnSpc>
                        <a:spcBef>
                          <a:spcPts val="0"/>
                        </a:spcBef>
                        <a:spcAft>
                          <a:spcPts val="120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Work experience</a:t>
                      </a:r>
                    </a:p>
                    <a:p>
                      <a:pPr marL="0" marR="0" indent="0" algn="ctr">
                        <a:lnSpc>
                          <a:spcPct val="98000"/>
                        </a:lnSpc>
                        <a:spcBef>
                          <a:spcPts val="0"/>
                        </a:spcBef>
                        <a:spcAft>
                          <a:spcPts val="120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Work-related </a:t>
                      </a:r>
                    </a:p>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skills</a:t>
                      </a:r>
                    </a:p>
                    <a:p>
                      <a:pPr marL="0" marR="0" indent="0" algn="ctr">
                        <a:lnSpc>
                          <a:spcPct val="107000"/>
                        </a:lnSpc>
                        <a:spcBef>
                          <a:spcPts val="0"/>
                        </a:spcBef>
                        <a:spcAft>
                          <a:spcPts val="0"/>
                        </a:spcAft>
                      </a:pPr>
                      <a:endPar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Interpersonal  skills </a:t>
                      </a: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98000"/>
                        </a:lnSpc>
                        <a:spcBef>
                          <a:spcPts val="0"/>
                        </a:spcBef>
                        <a:spcAft>
                          <a:spcPts val="120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Groups, teams, sports, clubs</a:t>
                      </a:r>
                    </a:p>
                    <a:p>
                      <a:pPr marL="0" marR="0" indent="0" algn="ctr">
                        <a:lnSpc>
                          <a:spcPct val="98000"/>
                        </a:lnSpc>
                        <a:spcBef>
                          <a:spcPts val="0"/>
                        </a:spcBef>
                        <a:spcAft>
                          <a:spcPts val="1200"/>
                        </a:spcAft>
                      </a:pPr>
                      <a:endParaRPr lang="en-US" sz="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98000"/>
                        </a:lnSpc>
                        <a:spcBef>
                          <a:spcPts val="0"/>
                        </a:spcBef>
                        <a:spcAft>
                          <a:spcPts val="1200"/>
                        </a:spcAft>
                      </a:pPr>
                      <a:r>
                        <a:rPr lang="en-US"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Volunteering </a:t>
                      </a:r>
                    </a:p>
                    <a:p>
                      <a:pPr marL="0" marR="0" indent="0" algn="ctr">
                        <a:lnSpc>
                          <a:spcPct val="107000"/>
                        </a:lnSpc>
                        <a:spcBef>
                          <a:spcPts val="0"/>
                        </a:spcBef>
                        <a:spcAft>
                          <a:spcPts val="1060"/>
                        </a:spcAft>
                      </a:pP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College, career goals </a:t>
                      </a: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Politics </a:t>
                      </a:r>
                    </a:p>
                    <a:p>
                      <a:pPr marL="0" marR="0" indent="0" algn="ctr">
                        <a:lnSpc>
                          <a:spcPct val="107000"/>
                        </a:lnSpc>
                        <a:spcBef>
                          <a:spcPts val="0"/>
                        </a:spcBef>
                        <a:spcAft>
                          <a:spcPts val="1060"/>
                        </a:spcAft>
                      </a:pPr>
                      <a:endPar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1060"/>
                        </a:spcAft>
                      </a:pPr>
                      <a:endParaRPr lang="en-US"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Religion </a:t>
                      </a:r>
                    </a:p>
                    <a:p>
                      <a:pPr marL="0" marR="0" indent="0" algn="ctr">
                        <a:lnSpc>
                          <a:spcPct val="107000"/>
                        </a:lnSpc>
                        <a:spcBef>
                          <a:spcPts val="0"/>
                        </a:spcBef>
                        <a:spcAft>
                          <a:spcPts val="1060"/>
                        </a:spcAft>
                      </a:pP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News items </a:t>
                      </a: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Alcohol </a:t>
                      </a:r>
                    </a:p>
                    <a:p>
                      <a:pPr marL="0" marR="0" indent="0" algn="ctr">
                        <a:lnSpc>
                          <a:spcPct val="107000"/>
                        </a:lnSpc>
                        <a:spcBef>
                          <a:spcPts val="0"/>
                        </a:spcBef>
                        <a:spcAft>
                          <a:spcPts val="1060"/>
                        </a:spcAft>
                      </a:pPr>
                      <a:endPar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1060"/>
                        </a:spcAft>
                      </a:pPr>
                      <a:endParaRPr lang="en-US"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Guns </a:t>
                      </a:r>
                    </a:p>
                    <a:p>
                      <a:pPr marL="0" marR="0" indent="0" algn="ctr">
                        <a:lnSpc>
                          <a:spcPct val="107000"/>
                        </a:lnSpc>
                        <a:spcBef>
                          <a:spcPts val="0"/>
                        </a:spcBef>
                        <a:spcAft>
                          <a:spcPts val="1060"/>
                        </a:spcAft>
                      </a:pP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Violence </a:t>
                      </a: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Profanity </a:t>
                      </a:r>
                    </a:p>
                    <a:p>
                      <a:pPr marL="0" marR="0" indent="0" algn="ctr">
                        <a:lnSpc>
                          <a:spcPct val="107000"/>
                        </a:lnSpc>
                        <a:spcBef>
                          <a:spcPts val="0"/>
                        </a:spcBef>
                        <a:spcAft>
                          <a:spcPts val="1060"/>
                        </a:spcAft>
                      </a:pPr>
                      <a:endPar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98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Spelling, grammar </a:t>
                      </a:r>
                    </a:p>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errors </a:t>
                      </a:r>
                    </a:p>
                    <a:p>
                      <a:pPr marL="0" marR="0" indent="0" algn="ctr">
                        <a:lnSpc>
                          <a:spcPct val="107000"/>
                        </a:lnSpc>
                        <a:spcBef>
                          <a:spcPts val="0"/>
                        </a:spcBef>
                        <a:spcAft>
                          <a:spcPts val="0"/>
                        </a:spcAft>
                      </a:pPr>
                      <a:endPar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Negative job / school talk </a:t>
                      </a: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Drugs </a:t>
                      </a:r>
                    </a:p>
                    <a:p>
                      <a:pPr marL="0" marR="0" indent="0" algn="ctr">
                        <a:lnSpc>
                          <a:spcPct val="107000"/>
                        </a:lnSpc>
                        <a:spcBef>
                          <a:spcPts val="0"/>
                        </a:spcBef>
                        <a:spcAft>
                          <a:spcPts val="1060"/>
                        </a:spcAft>
                      </a:pPr>
                      <a:endPar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1060"/>
                        </a:spcAft>
                      </a:pPr>
                      <a:endParaRPr lang="en-US" sz="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106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Sex </a:t>
                      </a:r>
                    </a:p>
                    <a:p>
                      <a:pPr marL="0" marR="0" indent="0" algn="ctr">
                        <a:lnSpc>
                          <a:spcPct val="107000"/>
                        </a:lnSpc>
                        <a:spcBef>
                          <a:spcPts val="0"/>
                        </a:spcBef>
                        <a:spcAft>
                          <a:spcPts val="1060"/>
                        </a:spcAft>
                      </a:pP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28575"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“Flaming” by name </a:t>
                      </a:r>
                    </a:p>
                  </a:txBody>
                  <a:tcPr marL="50800" marR="59690" marT="260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4019274"/>
                  </a:ext>
                </a:extLst>
              </a:tr>
            </a:tbl>
          </a:graphicData>
        </a:graphic>
      </p:graphicFrame>
      <p:sp>
        <p:nvSpPr>
          <p:cNvPr id="9" name="TextBox 8">
            <a:extLst>
              <a:ext uri="{FF2B5EF4-FFF2-40B4-BE49-F238E27FC236}">
                <a16:creationId xmlns:a16="http://schemas.microsoft.com/office/drawing/2014/main" id="{79D40BED-7D58-4A17-A7F5-2333AE1209B6}"/>
              </a:ext>
            </a:extLst>
          </p:cNvPr>
          <p:cNvSpPr txBox="1"/>
          <p:nvPr/>
        </p:nvSpPr>
        <p:spPr>
          <a:xfrm>
            <a:off x="6419989" y="5432596"/>
            <a:ext cx="188545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Jobvite.com Social Recruiting Survey</a:t>
            </a:r>
          </a:p>
        </p:txBody>
      </p:sp>
    </p:spTree>
    <p:custDataLst>
      <p:tags r:id="rId1"/>
    </p:custDataLst>
    <p:extLst>
      <p:ext uri="{BB962C8B-B14F-4D97-AF65-F5344CB8AC3E}">
        <p14:creationId xmlns:p14="http://schemas.microsoft.com/office/powerpoint/2010/main" val="144236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BEEF-BCB8-4D3D-B442-AAD532ABD0A3}"/>
              </a:ext>
            </a:extLst>
          </p:cNvPr>
          <p:cNvSpPr>
            <a:spLocks noGrp="1"/>
          </p:cNvSpPr>
          <p:nvPr>
            <p:ph type="title"/>
          </p:nvPr>
        </p:nvSpPr>
        <p:spPr/>
        <p:txBody>
          <a:bodyPr/>
          <a:lstStyle/>
          <a:p>
            <a:r>
              <a:rPr lang="en-US" dirty="0"/>
              <a:t>Social Media Rubric Rating</a:t>
            </a:r>
          </a:p>
        </p:txBody>
      </p:sp>
      <p:graphicFrame>
        <p:nvGraphicFramePr>
          <p:cNvPr id="7" name="Content Placeholder 6">
            <a:extLst>
              <a:ext uri="{FF2B5EF4-FFF2-40B4-BE49-F238E27FC236}">
                <a16:creationId xmlns:a16="http://schemas.microsoft.com/office/drawing/2014/main" id="{939DB125-E089-4C6D-8286-5AC0789B5BFF}"/>
              </a:ext>
            </a:extLst>
          </p:cNvPr>
          <p:cNvGraphicFramePr>
            <a:graphicFrameLocks noGrp="1"/>
          </p:cNvGraphicFramePr>
          <p:nvPr>
            <p:ph idx="1"/>
            <p:extLst>
              <p:ext uri="{D42A27DB-BD31-4B8C-83A1-F6EECF244321}">
                <p14:modId xmlns:p14="http://schemas.microsoft.com/office/powerpoint/2010/main" val="3701498225"/>
              </p:ext>
            </p:extLst>
          </p:nvPr>
        </p:nvGraphicFramePr>
        <p:xfrm>
          <a:off x="894693" y="1456623"/>
          <a:ext cx="7354614" cy="4669857"/>
        </p:xfrm>
        <a:graphic>
          <a:graphicData uri="http://schemas.openxmlformats.org/drawingml/2006/table">
            <a:tbl>
              <a:tblPr firstRow="1" firstCol="1" bandRow="1"/>
              <a:tblGrid>
                <a:gridCol w="1543921">
                  <a:extLst>
                    <a:ext uri="{9D8B030D-6E8A-4147-A177-3AD203B41FA5}">
                      <a16:colId xmlns:a16="http://schemas.microsoft.com/office/drawing/2014/main" val="804416935"/>
                    </a:ext>
                  </a:extLst>
                </a:gridCol>
                <a:gridCol w="3274619">
                  <a:extLst>
                    <a:ext uri="{9D8B030D-6E8A-4147-A177-3AD203B41FA5}">
                      <a16:colId xmlns:a16="http://schemas.microsoft.com/office/drawing/2014/main" val="3169088586"/>
                    </a:ext>
                  </a:extLst>
                </a:gridCol>
                <a:gridCol w="2536074">
                  <a:extLst>
                    <a:ext uri="{9D8B030D-6E8A-4147-A177-3AD203B41FA5}">
                      <a16:colId xmlns:a16="http://schemas.microsoft.com/office/drawing/2014/main" val="1911116111"/>
                    </a:ext>
                  </a:extLst>
                </a:gridCol>
              </a:tblGrid>
              <a:tr h="333178">
                <a:tc gridSpan="2">
                  <a:txBody>
                    <a:bodyPr/>
                    <a:lstStyle/>
                    <a:p>
                      <a:pPr marL="50800" marR="0" indent="0">
                        <a:lnSpc>
                          <a:spcPct val="107000"/>
                        </a:lnSpc>
                        <a:spcBef>
                          <a:spcPts val="0"/>
                        </a:spcBef>
                        <a:spcAft>
                          <a:spcPts val="0"/>
                        </a:spcAft>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63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US"/>
                    </a:p>
                  </a:txBody>
                  <a:tcPr/>
                </a:tc>
                <a:tc>
                  <a:txBody>
                    <a:bodyPr/>
                    <a:lstStyle/>
                    <a:p>
                      <a:pPr marL="50800" marR="0" indent="0" algn="ctr">
                        <a:lnSpc>
                          <a:spcPct val="107000"/>
                        </a:lnSpc>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ACTION TO TAKE </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63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4256D"/>
                    </a:solidFill>
                  </a:tcPr>
                </a:tc>
                <a:extLst>
                  <a:ext uri="{0D108BD9-81ED-4DB2-BD59-A6C34878D82A}">
                    <a16:rowId xmlns:a16="http://schemas.microsoft.com/office/drawing/2014/main" val="2779513109"/>
                  </a:ext>
                </a:extLst>
              </a:tr>
              <a:tr h="662591">
                <a:tc>
                  <a:txBody>
                    <a:bodyPr/>
                    <a:lstStyle/>
                    <a:p>
                      <a:pPr marL="50800"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6 pts + </a:t>
                      </a:r>
                    </a:p>
                  </a:txBody>
                  <a:tcPr marL="0" marR="73025" marT="4635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905"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Your social media is spotless. </a:t>
                      </a:r>
                    </a:p>
                  </a:txBody>
                  <a:tcPr marL="0" marR="73025" marT="46355"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5080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Keep actively managing your online presence. </a:t>
                      </a:r>
                    </a:p>
                  </a:txBody>
                  <a:tcPr marL="0" marR="73025" marT="4635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4CCDF"/>
                    </a:solidFill>
                  </a:tcPr>
                </a:tc>
                <a:extLst>
                  <a:ext uri="{0D108BD9-81ED-4DB2-BD59-A6C34878D82A}">
                    <a16:rowId xmlns:a16="http://schemas.microsoft.com/office/drawing/2014/main" val="1221359285"/>
                  </a:ext>
                </a:extLst>
              </a:tr>
              <a:tr h="662591">
                <a:tc>
                  <a:txBody>
                    <a:bodyPr/>
                    <a:lstStyle/>
                    <a:p>
                      <a:pPr marL="50165"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 to 5</a:t>
                      </a:r>
                    </a:p>
                  </a:txBody>
                  <a:tcPr marL="0" marR="73025" marT="463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Some blemishes but also share good news. </a:t>
                      </a:r>
                    </a:p>
                  </a:txBody>
                  <a:tcPr marL="0" marR="73025" marT="463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Minor cleanup needed. </a:t>
                      </a:r>
                    </a:p>
                  </a:txBody>
                  <a:tcPr marL="0" marR="73025" marT="463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CCDF"/>
                    </a:solidFill>
                  </a:tcPr>
                </a:tc>
                <a:extLst>
                  <a:ext uri="{0D108BD9-81ED-4DB2-BD59-A6C34878D82A}">
                    <a16:rowId xmlns:a16="http://schemas.microsoft.com/office/drawing/2014/main" val="424607781"/>
                  </a:ext>
                </a:extLst>
              </a:tr>
              <a:tr h="700630">
                <a:tc>
                  <a:txBody>
                    <a:bodyPr/>
                    <a:lstStyle/>
                    <a:p>
                      <a:pPr marL="49530"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0 to 2</a:t>
                      </a:r>
                    </a:p>
                  </a:txBody>
                  <a:tcPr marL="0" marR="73025" marT="463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5113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You share good info, but tarnished by oversharing. </a:t>
                      </a:r>
                    </a:p>
                  </a:txBody>
                  <a:tcPr marL="0" marR="73025" marT="463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53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Think before you share. </a:t>
                      </a:r>
                    </a:p>
                  </a:txBody>
                  <a:tcPr marL="0" marR="73025" marT="463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CDE"/>
                    </a:solidFill>
                  </a:tcPr>
                </a:tc>
                <a:extLst>
                  <a:ext uri="{0D108BD9-81ED-4DB2-BD59-A6C34878D82A}">
                    <a16:rowId xmlns:a16="http://schemas.microsoft.com/office/drawing/2014/main" val="1998140219"/>
                  </a:ext>
                </a:extLst>
              </a:tr>
              <a:tr h="695776">
                <a:tc>
                  <a:txBody>
                    <a:bodyPr/>
                    <a:lstStyle/>
                    <a:p>
                      <a:pPr marL="49530"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 to -3</a:t>
                      </a:r>
                    </a:p>
                  </a:txBody>
                  <a:tcPr marL="0" marR="73025" marT="463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35">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Bad outweighs good; overall likely negative. </a:t>
                      </a:r>
                    </a:p>
                  </a:txBody>
                  <a:tcPr marL="0" marR="73025" marT="463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Tip scales back with positive sharing. </a:t>
                      </a:r>
                    </a:p>
                  </a:txBody>
                  <a:tcPr marL="0" marR="73025" marT="463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CDE"/>
                    </a:solidFill>
                  </a:tcPr>
                </a:tc>
                <a:extLst>
                  <a:ext uri="{0D108BD9-81ED-4DB2-BD59-A6C34878D82A}">
                    <a16:rowId xmlns:a16="http://schemas.microsoft.com/office/drawing/2014/main" val="3935376658"/>
                  </a:ext>
                </a:extLst>
              </a:tr>
              <a:tr h="952500">
                <a:tc>
                  <a:txBody>
                    <a:bodyPr/>
                    <a:lstStyle/>
                    <a:p>
                      <a:pPr marL="48895"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to -7</a:t>
                      </a:r>
                    </a:p>
                  </a:txBody>
                  <a:tcPr marL="0" marR="73025" marT="463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Not good. You share too many items that can harm your employment opportunities. </a:t>
                      </a:r>
                    </a:p>
                  </a:txBody>
                  <a:tcPr marL="0" marR="73025" marT="463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Major cleanup needed. </a:t>
                      </a:r>
                    </a:p>
                  </a:txBody>
                  <a:tcPr marL="0" marR="73025" marT="463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CDE"/>
                    </a:solidFill>
                  </a:tcPr>
                </a:tc>
                <a:extLst>
                  <a:ext uri="{0D108BD9-81ED-4DB2-BD59-A6C34878D82A}">
                    <a16:rowId xmlns:a16="http://schemas.microsoft.com/office/drawing/2014/main" val="990180411"/>
                  </a:ext>
                </a:extLst>
              </a:tr>
              <a:tr h="662591">
                <a:tc>
                  <a:txBody>
                    <a:bodyPr/>
                    <a:lstStyle/>
                    <a:p>
                      <a:pPr marL="50800" marR="0" indent="0">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-8 pts or lower </a:t>
                      </a:r>
                    </a:p>
                  </a:txBody>
                  <a:tcPr marL="0" marR="73025" marT="463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marR="281940" indent="635">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You share it all; it’s rarely good and working against you. </a:t>
                      </a:r>
                    </a:p>
                  </a:txBody>
                  <a:tcPr marL="0" marR="73025" marT="463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530" marR="0" indent="0" algn="ctr">
                        <a:lnSpc>
                          <a:spcPct val="107000"/>
                        </a:lnSpc>
                        <a:spcBef>
                          <a:spcPts val="0"/>
                        </a:spcBef>
                        <a:spcAft>
                          <a:spcPts val="0"/>
                        </a:spcAft>
                      </a:pPr>
                      <a:r>
                        <a:rPr lang="en-US" sz="16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Do over.</a:t>
                      </a:r>
                    </a:p>
                  </a:txBody>
                  <a:tcPr marL="0" marR="73025" marT="463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CDE"/>
                    </a:solidFill>
                  </a:tcPr>
                </a:tc>
                <a:extLst>
                  <a:ext uri="{0D108BD9-81ED-4DB2-BD59-A6C34878D82A}">
                    <a16:rowId xmlns:a16="http://schemas.microsoft.com/office/drawing/2014/main" val="2431988682"/>
                  </a:ext>
                </a:extLst>
              </a:tr>
            </a:tbl>
          </a:graphicData>
        </a:graphic>
      </p:graphicFrame>
    </p:spTree>
    <p:extLst>
      <p:ext uri="{BB962C8B-B14F-4D97-AF65-F5344CB8AC3E}">
        <p14:creationId xmlns:p14="http://schemas.microsoft.com/office/powerpoint/2010/main" val="7374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2511-851D-439E-AF5A-A58DB4E7BA83}"/>
              </a:ext>
            </a:extLst>
          </p:cNvPr>
          <p:cNvSpPr>
            <a:spLocks noGrp="1"/>
          </p:cNvSpPr>
          <p:nvPr>
            <p:ph type="title"/>
          </p:nvPr>
        </p:nvSpPr>
        <p:spPr/>
        <p:txBody>
          <a:bodyPr/>
          <a:lstStyle/>
          <a:p>
            <a:r>
              <a:rPr lang="en-US" dirty="0"/>
              <a:t>Tips to Improve Your Digital Footprint</a:t>
            </a:r>
          </a:p>
        </p:txBody>
      </p:sp>
      <p:pic>
        <p:nvPicPr>
          <p:cNvPr id="4" name="Picture 3" descr="Chalk art on sidewalk">
            <a:extLst>
              <a:ext uri="{FF2B5EF4-FFF2-40B4-BE49-F238E27FC236}">
                <a16:creationId xmlns:a16="http://schemas.microsoft.com/office/drawing/2014/main" id="{93007372-2819-475C-8630-B963A3A51541}"/>
              </a:ext>
            </a:extLst>
          </p:cNvPr>
          <p:cNvPicPr>
            <a:picLocks noChangeAspect="1"/>
          </p:cNvPicPr>
          <p:nvPr/>
        </p:nvPicPr>
        <p:blipFill>
          <a:blip r:embed="rId3"/>
          <a:stretch>
            <a:fillRect/>
          </a:stretch>
        </p:blipFill>
        <p:spPr>
          <a:xfrm>
            <a:off x="739717" y="914399"/>
            <a:ext cx="3252368" cy="2168245"/>
          </a:xfrm>
          <a:prstGeom prst="rect">
            <a:avLst/>
          </a:prstGeom>
          <a:ln w="6350">
            <a:solidFill>
              <a:schemeClr val="accent2"/>
            </a:solidFill>
          </a:ln>
        </p:spPr>
      </p:pic>
      <p:sp>
        <p:nvSpPr>
          <p:cNvPr id="5" name="TextBox 4">
            <a:extLst>
              <a:ext uri="{FF2B5EF4-FFF2-40B4-BE49-F238E27FC236}">
                <a16:creationId xmlns:a16="http://schemas.microsoft.com/office/drawing/2014/main" id="{582AC0B3-15BE-49B2-98BC-2934797AADA7}"/>
              </a:ext>
            </a:extLst>
          </p:cNvPr>
          <p:cNvSpPr txBox="1"/>
          <p:nvPr/>
        </p:nvSpPr>
        <p:spPr>
          <a:xfrm>
            <a:off x="640512" y="3082643"/>
            <a:ext cx="3449983" cy="430887"/>
          </a:xfrm>
          <a:prstGeom prst="rect">
            <a:avLst/>
          </a:prstGeom>
          <a:noFill/>
        </p:spPr>
        <p:txBody>
          <a:bodyPr wrap="none" rtlCol="0">
            <a:spAutoFit/>
          </a:bodyPr>
          <a:lstStyle/>
          <a:p>
            <a:r>
              <a:rPr lang="en-US" sz="2200" dirty="0">
                <a:solidFill>
                  <a:schemeClr val="tx1">
                    <a:lumMod val="75000"/>
                    <a:lumOff val="25000"/>
                  </a:schemeClr>
                </a:solidFill>
              </a:rPr>
              <a:t>Share positive information</a:t>
            </a:r>
          </a:p>
        </p:txBody>
      </p:sp>
      <p:pic>
        <p:nvPicPr>
          <p:cNvPr id="7" name="Picture 6">
            <a:extLst>
              <a:ext uri="{FF2B5EF4-FFF2-40B4-BE49-F238E27FC236}">
                <a16:creationId xmlns:a16="http://schemas.microsoft.com/office/drawing/2014/main" id="{9F4E6FF1-1D24-4479-B1D0-48556CEFC8D5}"/>
              </a:ext>
            </a:extLst>
          </p:cNvPr>
          <p:cNvPicPr>
            <a:picLocks noChangeAspect="1"/>
          </p:cNvPicPr>
          <p:nvPr/>
        </p:nvPicPr>
        <p:blipFill>
          <a:blip r:embed="rId4"/>
          <a:srcRect/>
          <a:stretch/>
        </p:blipFill>
        <p:spPr>
          <a:xfrm>
            <a:off x="5393651" y="3775356"/>
            <a:ext cx="1810771" cy="2161999"/>
          </a:xfrm>
          <a:prstGeom prst="rect">
            <a:avLst/>
          </a:prstGeom>
        </p:spPr>
      </p:pic>
      <p:sp>
        <p:nvSpPr>
          <p:cNvPr id="9" name="TextBox 8">
            <a:extLst>
              <a:ext uri="{FF2B5EF4-FFF2-40B4-BE49-F238E27FC236}">
                <a16:creationId xmlns:a16="http://schemas.microsoft.com/office/drawing/2014/main" id="{8329B441-BD3A-46E2-904B-D3C6E0D8F32F}"/>
              </a:ext>
            </a:extLst>
          </p:cNvPr>
          <p:cNvSpPr txBox="1"/>
          <p:nvPr/>
        </p:nvSpPr>
        <p:spPr>
          <a:xfrm>
            <a:off x="5079120" y="3082643"/>
            <a:ext cx="2439835" cy="430887"/>
          </a:xfrm>
          <a:prstGeom prst="rect">
            <a:avLst/>
          </a:prstGeom>
          <a:noFill/>
        </p:spPr>
        <p:txBody>
          <a:bodyPr wrap="none" rtlCol="0">
            <a:spAutoFit/>
          </a:bodyPr>
          <a:lstStyle/>
          <a:p>
            <a:r>
              <a:rPr lang="en-US" sz="2200" dirty="0">
                <a:solidFill>
                  <a:schemeClr val="tx1">
                    <a:lumMod val="75000"/>
                    <a:lumOff val="25000"/>
                  </a:schemeClr>
                </a:solidFill>
              </a:rPr>
              <a:t>Avoid oversharing</a:t>
            </a:r>
          </a:p>
        </p:txBody>
      </p:sp>
      <p:grpSp>
        <p:nvGrpSpPr>
          <p:cNvPr id="19" name="Group 18">
            <a:extLst>
              <a:ext uri="{FF2B5EF4-FFF2-40B4-BE49-F238E27FC236}">
                <a16:creationId xmlns:a16="http://schemas.microsoft.com/office/drawing/2014/main" id="{DB4E85B2-6CD4-4C4E-8D0A-0422EAA26799}"/>
              </a:ext>
            </a:extLst>
          </p:cNvPr>
          <p:cNvGrpSpPr/>
          <p:nvPr/>
        </p:nvGrpSpPr>
        <p:grpSpPr>
          <a:xfrm>
            <a:off x="5151917" y="914398"/>
            <a:ext cx="2294244" cy="2170324"/>
            <a:chOff x="5151917" y="914398"/>
            <a:chExt cx="2294244" cy="2170324"/>
          </a:xfrm>
        </p:grpSpPr>
        <p:pic>
          <p:nvPicPr>
            <p:cNvPr id="8" name="Picture 7">
              <a:extLst>
                <a:ext uri="{FF2B5EF4-FFF2-40B4-BE49-F238E27FC236}">
                  <a16:creationId xmlns:a16="http://schemas.microsoft.com/office/drawing/2014/main" id="{C5F5D74E-646B-4994-97BE-F6CE6C043B9F}"/>
                </a:ext>
              </a:extLst>
            </p:cNvPr>
            <p:cNvPicPr>
              <a:picLocks noChangeAspect="1"/>
            </p:cNvPicPr>
            <p:nvPr/>
          </p:nvPicPr>
          <p:blipFill>
            <a:blip r:embed="rId5"/>
            <a:srcRect/>
            <a:stretch/>
          </p:blipFill>
          <p:spPr>
            <a:xfrm>
              <a:off x="5151917" y="914398"/>
              <a:ext cx="2294244" cy="2168245"/>
            </a:xfrm>
            <a:prstGeom prst="rect">
              <a:avLst/>
            </a:prstGeom>
            <a:ln w="6350">
              <a:solidFill>
                <a:schemeClr val="accent2"/>
              </a:solidFill>
            </a:ln>
          </p:spPr>
        </p:pic>
        <p:sp>
          <p:nvSpPr>
            <p:cNvPr id="10" name="TextBox 9">
              <a:extLst>
                <a:ext uri="{FF2B5EF4-FFF2-40B4-BE49-F238E27FC236}">
                  <a16:creationId xmlns:a16="http://schemas.microsoft.com/office/drawing/2014/main" id="{0C664DCB-9ACE-42FE-9AD2-9C333BC1EC4B}"/>
                </a:ext>
              </a:extLst>
            </p:cNvPr>
            <p:cNvSpPr txBox="1"/>
            <p:nvPr/>
          </p:nvSpPr>
          <p:spPr>
            <a:xfrm>
              <a:off x="6607470" y="2869278"/>
              <a:ext cx="838691" cy="215444"/>
            </a:xfrm>
            <a:prstGeom prst="rect">
              <a:avLst/>
            </a:prstGeom>
            <a:noFill/>
          </p:spPr>
          <p:txBody>
            <a:bodyPr wrap="none" rtlCol="0">
              <a:spAutoFit/>
            </a:bodyPr>
            <a:lstStyle/>
            <a:p>
              <a:r>
                <a:rPr lang="en-US" sz="800" dirty="0"/>
                <a:t>Koren Shadmi</a:t>
              </a:r>
            </a:p>
          </p:txBody>
        </p:sp>
      </p:grpSp>
      <p:pic>
        <p:nvPicPr>
          <p:cNvPr id="12" name="Picture 11" descr="Empty speech bubbles">
            <a:extLst>
              <a:ext uri="{FF2B5EF4-FFF2-40B4-BE49-F238E27FC236}">
                <a16:creationId xmlns:a16="http://schemas.microsoft.com/office/drawing/2014/main" id="{2437F5D9-1861-4A3D-9707-1FD2A13445C3}"/>
              </a:ext>
            </a:extLst>
          </p:cNvPr>
          <p:cNvPicPr>
            <a:picLocks noChangeAspect="1"/>
          </p:cNvPicPr>
          <p:nvPr/>
        </p:nvPicPr>
        <p:blipFill>
          <a:blip r:embed="rId6"/>
          <a:stretch>
            <a:fillRect/>
          </a:stretch>
        </p:blipFill>
        <p:spPr>
          <a:xfrm>
            <a:off x="738923" y="3775356"/>
            <a:ext cx="3253162" cy="2168245"/>
          </a:xfrm>
          <a:prstGeom prst="rect">
            <a:avLst/>
          </a:prstGeom>
          <a:ln w="6350">
            <a:solidFill>
              <a:schemeClr val="accent2"/>
            </a:solidFill>
          </a:ln>
        </p:spPr>
      </p:pic>
      <p:sp>
        <p:nvSpPr>
          <p:cNvPr id="13" name="TextBox 12">
            <a:extLst>
              <a:ext uri="{FF2B5EF4-FFF2-40B4-BE49-F238E27FC236}">
                <a16:creationId xmlns:a16="http://schemas.microsoft.com/office/drawing/2014/main" id="{1749DBA6-CBFB-4763-B2DC-B8BA88BE7617}"/>
              </a:ext>
            </a:extLst>
          </p:cNvPr>
          <p:cNvSpPr txBox="1"/>
          <p:nvPr/>
        </p:nvSpPr>
        <p:spPr>
          <a:xfrm>
            <a:off x="1621550" y="5937355"/>
            <a:ext cx="1487908" cy="430887"/>
          </a:xfrm>
          <a:prstGeom prst="rect">
            <a:avLst/>
          </a:prstGeom>
          <a:noFill/>
        </p:spPr>
        <p:txBody>
          <a:bodyPr wrap="none" rtlCol="0">
            <a:spAutoFit/>
          </a:bodyPr>
          <a:lstStyle/>
          <a:p>
            <a:r>
              <a:rPr lang="en-US" sz="2200" dirty="0">
                <a:solidFill>
                  <a:schemeClr val="tx1">
                    <a:lumMod val="75000"/>
                    <a:lumOff val="25000"/>
                  </a:schemeClr>
                </a:solidFill>
              </a:rPr>
              <a:t>Contribute</a:t>
            </a:r>
          </a:p>
        </p:txBody>
      </p:sp>
      <p:sp>
        <p:nvSpPr>
          <p:cNvPr id="16" name="TextBox 15">
            <a:extLst>
              <a:ext uri="{FF2B5EF4-FFF2-40B4-BE49-F238E27FC236}">
                <a16:creationId xmlns:a16="http://schemas.microsoft.com/office/drawing/2014/main" id="{10749D13-3AF9-40BB-806F-9B7B1A11C98B}"/>
              </a:ext>
            </a:extLst>
          </p:cNvPr>
          <p:cNvSpPr txBox="1"/>
          <p:nvPr/>
        </p:nvSpPr>
        <p:spPr>
          <a:xfrm>
            <a:off x="5586341" y="5937355"/>
            <a:ext cx="1425390" cy="430887"/>
          </a:xfrm>
          <a:prstGeom prst="rect">
            <a:avLst/>
          </a:prstGeom>
          <a:noFill/>
        </p:spPr>
        <p:txBody>
          <a:bodyPr wrap="none" rtlCol="0">
            <a:spAutoFit/>
          </a:bodyPr>
          <a:lstStyle/>
          <a:p>
            <a:r>
              <a:rPr lang="en-US" sz="2200" dirty="0">
                <a:solidFill>
                  <a:schemeClr val="tx1">
                    <a:lumMod val="75000"/>
                    <a:lumOff val="25000"/>
                  </a:schemeClr>
                </a:solidFill>
              </a:rPr>
              <a:t>Proofread</a:t>
            </a:r>
          </a:p>
        </p:txBody>
      </p:sp>
    </p:spTree>
    <p:extLst>
      <p:ext uri="{BB962C8B-B14F-4D97-AF65-F5344CB8AC3E}">
        <p14:creationId xmlns:p14="http://schemas.microsoft.com/office/powerpoint/2010/main" val="11826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10.xml><?xml version="1.0" encoding="utf-8"?>
<p:tagLst xmlns:a="http://schemas.openxmlformats.org/drawingml/2006/main" xmlns:r="http://schemas.openxmlformats.org/officeDocument/2006/relationships" xmlns:p="http://schemas.openxmlformats.org/presentationml/2006/main">
  <p:tag name="TIMING" val="|4.9|3.7|3.5|5.5"/>
</p:tagLst>
</file>

<file path=ppt/tags/tag11.xml><?xml version="1.0" encoding="utf-8"?>
<p:tagLst xmlns:a="http://schemas.openxmlformats.org/drawingml/2006/main" xmlns:r="http://schemas.openxmlformats.org/officeDocument/2006/relationships" xmlns:p="http://schemas.openxmlformats.org/presentationml/2006/main">
  <p:tag name="TIMING" val="|5.2|6.5|7.1|8.9"/>
</p:tagLst>
</file>

<file path=ppt/tags/tag12.xml><?xml version="1.0" encoding="utf-8"?>
<p:tagLst xmlns:a="http://schemas.openxmlformats.org/drawingml/2006/main" xmlns:r="http://schemas.openxmlformats.org/officeDocument/2006/relationships" xmlns:p="http://schemas.openxmlformats.org/presentationml/2006/main">
  <p:tag name="TIMING" val="|3.1|6.5|3.2|7.5|3|3.7|3.7|8.1"/>
</p:tagLst>
</file>

<file path=ppt/tags/tag2.xml><?xml version="1.0" encoding="utf-8"?>
<p:tagLst xmlns:a="http://schemas.openxmlformats.org/drawingml/2006/main" xmlns:r="http://schemas.openxmlformats.org/officeDocument/2006/relationships" xmlns:p="http://schemas.openxmlformats.org/presentationml/2006/main">
  <p:tag name="TIMING" val="|6.4|21.2|9.2"/>
</p:tagLst>
</file>

<file path=ppt/tags/tag3.xml><?xml version="1.0" encoding="utf-8"?>
<p:tagLst xmlns:a="http://schemas.openxmlformats.org/drawingml/2006/main" xmlns:r="http://schemas.openxmlformats.org/officeDocument/2006/relationships" xmlns:p="http://schemas.openxmlformats.org/presentationml/2006/main">
  <p:tag name="TIMING" val="|11.2|2.3|3|3.6|12.9|1.1|3.3|4.7"/>
</p:tagLst>
</file>

<file path=ppt/tags/tag4.xml><?xml version="1.0" encoding="utf-8"?>
<p:tagLst xmlns:a="http://schemas.openxmlformats.org/drawingml/2006/main" xmlns:r="http://schemas.openxmlformats.org/officeDocument/2006/relationships" xmlns:p="http://schemas.openxmlformats.org/presentationml/2006/main">
  <p:tag name="TIMING" val="|7.8|7.6|7.2|2.3"/>
</p:tagLst>
</file>

<file path=ppt/tags/tag5.xml><?xml version="1.0" encoding="utf-8"?>
<p:tagLst xmlns:a="http://schemas.openxmlformats.org/drawingml/2006/main" xmlns:r="http://schemas.openxmlformats.org/officeDocument/2006/relationships" xmlns:p="http://schemas.openxmlformats.org/presentationml/2006/main">
  <p:tag name="TIMING" val="|5.7|1.1|1.1|1.2"/>
</p:tagLst>
</file>

<file path=ppt/tags/tag6.xml><?xml version="1.0" encoding="utf-8"?>
<p:tagLst xmlns:a="http://schemas.openxmlformats.org/drawingml/2006/main" xmlns:r="http://schemas.openxmlformats.org/officeDocument/2006/relationships" xmlns:p="http://schemas.openxmlformats.org/presentationml/2006/main">
  <p:tag name="TIMING" val="|4.3|6.9|3.7|4.1|7.3|3.6"/>
</p:tagLst>
</file>

<file path=ppt/tags/tag7.xml><?xml version="1.0" encoding="utf-8"?>
<p:tagLst xmlns:a="http://schemas.openxmlformats.org/drawingml/2006/main" xmlns:r="http://schemas.openxmlformats.org/officeDocument/2006/relationships" xmlns:p="http://schemas.openxmlformats.org/presentationml/2006/main">
  <p:tag name="TIMING" val="|7.9|8.1|11.7|20.7|10.9|6.2|0.2"/>
</p:tagLst>
</file>

<file path=ppt/tags/tag8.xml><?xml version="1.0" encoding="utf-8"?>
<p:tagLst xmlns:a="http://schemas.openxmlformats.org/drawingml/2006/main" xmlns:r="http://schemas.openxmlformats.org/officeDocument/2006/relationships" xmlns:p="http://schemas.openxmlformats.org/presentationml/2006/main">
  <p:tag name="TIMING" val="|14.2|5.2|5.5|8.2"/>
</p:tagLst>
</file>

<file path=ppt/tags/tag9.xml><?xml version="1.0" encoding="utf-8"?>
<p:tagLst xmlns:a="http://schemas.openxmlformats.org/drawingml/2006/main" xmlns:r="http://schemas.openxmlformats.org/officeDocument/2006/relationships" xmlns:p="http://schemas.openxmlformats.org/presentationml/2006/main">
  <p:tag name="TIMING" val="|3.9|5|4.8|16.9"/>
</p:tagLst>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HGAC_roundtable_template_0330</Template>
  <TotalTime>10415</TotalTime>
  <Words>2056</Words>
  <Application>Microsoft Office PowerPoint</Application>
  <PresentationFormat>On-screen Show (4:3)</PresentationFormat>
  <Paragraphs>377</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.AppleSystemUIFont</vt:lpstr>
      <vt:lpstr>Arial</vt:lpstr>
      <vt:lpstr>Avenir Next LT Pro Light</vt:lpstr>
      <vt:lpstr>Calibri</vt:lpstr>
      <vt:lpstr>Helvetica Neue</vt:lpstr>
      <vt:lpstr>Segoe Print</vt:lpstr>
      <vt:lpstr>HGAC_roundtable_template_0330</vt:lpstr>
      <vt:lpstr>Module 4:  Closing the Deal</vt:lpstr>
      <vt:lpstr>Participants  More &gt; Rename</vt:lpstr>
      <vt:lpstr>Participants  … Raise Hand</vt:lpstr>
      <vt:lpstr>Chat &amp; … Save Chat</vt:lpstr>
      <vt:lpstr>PowerPoint Presentation</vt:lpstr>
      <vt:lpstr>Digital Footprint</vt:lpstr>
      <vt:lpstr>Social Media Rubric</vt:lpstr>
      <vt:lpstr>Social Media Rubric Rating</vt:lpstr>
      <vt:lpstr>Tips to Improve Your Digital Footprint</vt:lpstr>
      <vt:lpstr>Networking</vt:lpstr>
      <vt:lpstr>Reflect</vt:lpstr>
      <vt:lpstr>Lasting Impressions:  Closing Statement Thank You Notes</vt:lpstr>
      <vt:lpstr>Do you have any questions?</vt:lpstr>
      <vt:lpstr>Closing Statement: Example</vt:lpstr>
      <vt:lpstr>Closing Statement: Template</vt:lpstr>
      <vt:lpstr>Lasting Impressions Tips</vt:lpstr>
      <vt:lpstr>Thank You Note: Template &amp; Example</vt:lpstr>
      <vt:lpstr>Your Turn</vt:lpstr>
      <vt:lpstr>Thank You Note Tips</vt:lpstr>
      <vt:lpstr>Negotiating Salary &amp; Benefits</vt:lpstr>
      <vt:lpstr>Preparing to Respond to Offers</vt:lpstr>
      <vt:lpstr>Receiving the Offer</vt:lpstr>
      <vt:lpstr>Responding to Offer</vt:lpstr>
      <vt:lpstr>Knowledge Check</vt:lpstr>
      <vt:lpstr>https://www.wrksolutions.com/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Closing the Deal</dc:title>
  <cp:lastModifiedBy>Toth,  Josie</cp:lastModifiedBy>
  <cp:revision>13</cp:revision>
  <dcterms:created xsi:type="dcterms:W3CDTF">2018-04-12T02:17:25Z</dcterms:created>
  <dcterms:modified xsi:type="dcterms:W3CDTF">2022-04-14T00:49:57Z</dcterms:modified>
</cp:coreProperties>
</file>