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6" r:id="rId4"/>
    <p:sldId id="257" r:id="rId5"/>
    <p:sldId id="258" r:id="rId6"/>
    <p:sldId id="263" r:id="rId7"/>
    <p:sldId id="264" r:id="rId8"/>
    <p:sldId id="267" r:id="rId9"/>
    <p:sldId id="265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73" d="100"/>
          <a:sy n="73" d="100"/>
        </p:scale>
        <p:origin x="504" y="67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174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5/5/2016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5/5/2016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4" y="685800"/>
            <a:ext cx="7998916" cy="2971801"/>
          </a:xfrm>
        </p:spPr>
        <p:txBody>
          <a:bodyPr anchor="b">
            <a:normAutofit/>
          </a:bodyPr>
          <a:lstStyle>
            <a:lvl1pPr algn="l">
              <a:defRPr sz="4799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34" y="3843868"/>
            <a:ext cx="6399133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365B-5397-4552-89D2-3C31D6B894C4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6580" y="91546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3941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3927" y="32279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3383" y="609602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621" y="533400"/>
            <a:ext cx="1081599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164" y="3843867"/>
            <a:ext cx="830204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C4DA-EDE6-465C-B91D-0B6D7078AFBA}" type="datetime1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020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114800"/>
            <a:ext cx="8533765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C4DA-EDE6-465C-B91D-0B6D7078AFBA}" type="datetime1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351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85800"/>
            <a:ext cx="9141620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5835" y="3429000"/>
            <a:ext cx="853217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301068"/>
            <a:ext cx="8532178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C4DA-EDE6-465C-B91D-0B6D7078AFBA}" type="datetime1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6897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3429000"/>
            <a:ext cx="8532178" cy="16974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3" y="5132981"/>
            <a:ext cx="85337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C4DA-EDE6-465C-B91D-0B6D7078AFBA}" type="datetime1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681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85800"/>
            <a:ext cx="9141619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5" y="3928534"/>
            <a:ext cx="853217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978400"/>
            <a:ext cx="853217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C4DA-EDE6-465C-B91D-0B6D7078AFBA}" type="datetime1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75150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4" y="3928534"/>
            <a:ext cx="853217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766733"/>
            <a:ext cx="853217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C4DA-EDE6-465C-B91D-0B6D7078AFBA}" type="datetime1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001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D474-84CF-40A5-B032-DFFDE135438A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950" y="685800"/>
            <a:ext cx="2056864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1" y="685800"/>
            <a:ext cx="7821163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C6EF-6B90-465F-AC36-47BDECADBD65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4A86-2703-4937-ABF7-D8FBDB5C3D3E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5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2006600"/>
            <a:ext cx="8532178" cy="2281600"/>
          </a:xfrm>
        </p:spPr>
        <p:txBody>
          <a:bodyPr anchor="b">
            <a:normAutofit/>
          </a:bodyPr>
          <a:lstStyle>
            <a:lvl1pPr algn="l">
              <a:defRPr sz="35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495800"/>
            <a:ext cx="8532178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2F23-BD92-4B7B-9DFF-42EEC8F21ED4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4936369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621" y="685801"/>
            <a:ext cx="4933194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7EA-8738-442B-ADC7-3A7E6F5C49CD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827" y="685800"/>
            <a:ext cx="464857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33" y="1270529"/>
            <a:ext cx="4936369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83" y="685800"/>
            <a:ext cx="4663919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033" y="1262062"/>
            <a:ext cx="4927904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692D-78A6-499F-901A-E660774CC8EE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7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355-F21B-43C0-ABBD-B5AEBBE279A6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95E7-F437-40FB-91EE-0B08B57CB523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67" y="685800"/>
            <a:ext cx="3656648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685800"/>
            <a:ext cx="5942053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3167" y="2209800"/>
            <a:ext cx="3656648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9EEF-87D9-4049-9A5D-A2B5E4C83A85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2" y="1447800"/>
            <a:ext cx="6018232" cy="11430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754" y="914400"/>
            <a:ext cx="3280120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582" y="2777067"/>
            <a:ext cx="601982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992-82F2-4752-BCD7-4BDCCFA26099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2000" r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4572" y="2963334"/>
            <a:ext cx="29810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34" y="4487333"/>
            <a:ext cx="85321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685801"/>
            <a:ext cx="853217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833" y="6172201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90C4DA-EDE6-465C-B91D-0B6D7078AFBA}" type="datetime1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34" y="6172201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02" y="5578476"/>
            <a:ext cx="1141948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10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012" y="838200"/>
            <a:ext cx="7162800" cy="2743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“I AM Workforce Solutions” Service </a:t>
            </a:r>
            <a:r>
              <a:rPr lang="en-US" sz="4400" dirty="0"/>
              <a:t>Award Nomination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2513012" y="3733800"/>
            <a:ext cx="7162800" cy="838200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Interfaith Tracking Unit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5715000"/>
            <a:ext cx="3796825" cy="850794"/>
          </a:xfrm>
          <a:prstGeom prst="rect">
            <a:avLst/>
          </a:prstGeom>
        </p:spPr>
      </p:pic>
      <p:pic>
        <p:nvPicPr>
          <p:cNvPr id="8" name="01-03- Happy (Instrumental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931" y="6140397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8012" y="457200"/>
            <a:ext cx="10971372" cy="1066800"/>
          </a:xfrm>
        </p:spPr>
        <p:txBody>
          <a:bodyPr/>
          <a:lstStyle/>
          <a:p>
            <a:r>
              <a:rPr lang="en-US" b="1" i="1" dirty="0" smtClean="0"/>
              <a:t>Interfaith Tracking Unit</a:t>
            </a:r>
            <a:endParaRPr lang="en-US" b="1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012" y="1143000"/>
            <a:ext cx="10287000" cy="4571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Tracking Unit was piloted in late 2008 with five Career Offices.  Proved to be successful with improving record keeping, data entry accuracy, and uniform implementation of policies and procedures.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Currently supports 13 WFS Career Offices in the Houston-Galveston Region.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13 Program Tracking Specialists, two Supervisors, and one Manager. The management team at the Tracking Unit has over 35 combined years of WFS experience.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Tracking Unit strives to provide the absolute best Internal and External Customer Service Experience!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329441">
            <a:off x="5691098" y="4911360"/>
            <a:ext cx="539442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EXCELLENT </a:t>
            </a:r>
          </a:p>
          <a:p>
            <a:pPr algn="ctr"/>
            <a:r>
              <a:rPr lang="en-US" sz="2800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Internal &amp; External </a:t>
            </a:r>
          </a:p>
          <a:p>
            <a:pPr algn="ctr"/>
            <a:r>
              <a:rPr lang="en-US" sz="2800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Customer Service Experience!</a:t>
            </a:r>
            <a:endParaRPr lang="en-US" sz="2800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3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6096000" cy="1447800"/>
          </a:xfrm>
        </p:spPr>
        <p:txBody>
          <a:bodyPr>
            <a:normAutofit/>
          </a:bodyPr>
          <a:lstStyle/>
          <a:p>
            <a:r>
              <a:rPr lang="en-US" sz="3000" b="1" i="1" dirty="0" smtClean="0"/>
              <a:t>To </a:t>
            </a:r>
            <a:r>
              <a:rPr lang="en-US" sz="3000" b="1" i="1" dirty="0"/>
              <a:t>my</a:t>
            </a:r>
            <a:r>
              <a:rPr lang="en-US" sz="3000" b="1" i="1" dirty="0" smtClean="0"/>
              <a:t> customer, I AM Workforce Solutions!</a:t>
            </a:r>
            <a:endParaRPr lang="en-US" sz="3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600200"/>
            <a:ext cx="10705385" cy="4267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Rather than blaming co-workers, partner staff, managers,                                           or other contractors for mistakes, the </a:t>
            </a:r>
            <a:r>
              <a:rPr lang="en-US" sz="2000" dirty="0">
                <a:solidFill>
                  <a:schemeClr val="tx1"/>
                </a:solidFill>
              </a:rPr>
              <a:t>Tracking Unit </a:t>
            </a:r>
            <a:r>
              <a:rPr lang="en-US" sz="2000" dirty="0" smtClean="0">
                <a:solidFill>
                  <a:schemeClr val="tx1"/>
                </a:solidFill>
              </a:rPr>
              <a:t>helps fix                                       the problem and deliver the service each customer needs.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Example: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The Tracking Unit provides ongoing feedback to                                             Career Offices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  <a:r>
              <a:rPr lang="en-US" sz="2000" dirty="0" smtClean="0">
                <a:solidFill>
                  <a:schemeClr val="tx1"/>
                </a:solidFill>
              </a:rPr>
              <a:t> monitoring reports and customer records                                     to ensure services are provided accurately and timely.                             Information is shared weekly with Career Offices                                                 one-on-one and on conference calls. 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They communicate with their </a:t>
            </a:r>
            <a:r>
              <a:rPr lang="en-US" sz="2000" dirty="0">
                <a:solidFill>
                  <a:schemeClr val="tx1"/>
                </a:solidFill>
              </a:rPr>
              <a:t>partner NCI Tracking </a:t>
            </a:r>
            <a:r>
              <a:rPr lang="en-US" sz="2000" dirty="0" smtClean="0">
                <a:solidFill>
                  <a:schemeClr val="tx1"/>
                </a:solidFill>
              </a:rPr>
              <a:t>Unit regularly to ensure requests from external customers are acted on timely.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They have created a great working relationship with NCI.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329441">
            <a:off x="6765103" y="5578290"/>
            <a:ext cx="4331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300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Accountability!</a:t>
            </a:r>
            <a:endParaRPr lang="en-US" sz="4300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 b="9055"/>
          <a:stretch/>
        </p:blipFill>
        <p:spPr>
          <a:xfrm>
            <a:off x="8913812" y="914400"/>
            <a:ext cx="251460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533400"/>
            <a:ext cx="10971372" cy="1524000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I </a:t>
            </a:r>
            <a:r>
              <a:rPr lang="en-US" sz="2800" b="1" i="1" dirty="0"/>
              <a:t>understand</a:t>
            </a:r>
            <a:r>
              <a:rPr lang="en-US" sz="2800" b="1" i="1" dirty="0" smtClean="0"/>
              <a:t> the resources available throughout our system, and I am able to access those resources as necessary to meet my customer’s wants and needs!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33" y="1981200"/>
            <a:ext cx="8125680" cy="457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Tracking Unit has weekly coaching, information sharing, and </a:t>
            </a:r>
            <a:r>
              <a:rPr lang="en-US" dirty="0" smtClean="0">
                <a:solidFill>
                  <a:schemeClr val="tx1"/>
                </a:solidFill>
              </a:rPr>
              <a:t>on-the-job </a:t>
            </a:r>
            <a:r>
              <a:rPr lang="en-US" dirty="0">
                <a:solidFill>
                  <a:schemeClr val="tx1"/>
                </a:solidFill>
              </a:rPr>
              <a:t>training to understand what other staff do, what offices do, and what other parts of Workforce Solutions </a:t>
            </a:r>
            <a:r>
              <a:rPr lang="en-US" dirty="0" smtClean="0">
                <a:solidFill>
                  <a:schemeClr val="tx1"/>
                </a:solidFill>
              </a:rPr>
              <a:t>do.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They understand how different job functions in </a:t>
            </a:r>
            <a:r>
              <a:rPr lang="en-US" dirty="0" smtClean="0">
                <a:solidFill>
                  <a:schemeClr val="tx1"/>
                </a:solidFill>
              </a:rPr>
              <a:t>            Workforce </a:t>
            </a:r>
            <a:r>
              <a:rPr lang="en-US" dirty="0">
                <a:solidFill>
                  <a:schemeClr val="tx1"/>
                </a:solidFill>
              </a:rPr>
              <a:t>Solutions work together and affect </a:t>
            </a:r>
            <a:r>
              <a:rPr lang="en-US" dirty="0" smtClean="0">
                <a:solidFill>
                  <a:schemeClr val="tx1"/>
                </a:solidFill>
              </a:rPr>
              <a:t>                     each </a:t>
            </a:r>
            <a:r>
              <a:rPr lang="en-US" dirty="0">
                <a:solidFill>
                  <a:schemeClr val="tx1"/>
                </a:solidFill>
              </a:rPr>
              <a:t>other.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Example:	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Implementation of routing TAA Orientations.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Using FACS to improve internal processes.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Sharing of information with new policy/                      procedure implementation.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0"/>
            <a:ext cx="2449495" cy="1837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 rot="329441">
            <a:off x="7509513" y="5500127"/>
            <a:ext cx="35092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Resourceful!</a:t>
            </a:r>
            <a:endParaRPr lang="en-US" sz="4400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566" t="8286" b="17205"/>
          <a:stretch/>
        </p:blipFill>
        <p:spPr>
          <a:xfrm>
            <a:off x="8151812" y="3429000"/>
            <a:ext cx="318566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5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609600"/>
            <a:ext cx="10971372" cy="10668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Quality Involvement with Office Staff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066801"/>
            <a:ext cx="10287000" cy="41909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Tracking </a:t>
            </a:r>
            <a:r>
              <a:rPr lang="en-US" sz="2000" dirty="0">
                <a:solidFill>
                  <a:schemeClr val="tx1"/>
                </a:solidFill>
              </a:rPr>
              <a:t>U</a:t>
            </a:r>
            <a:r>
              <a:rPr lang="en-US" sz="2000" dirty="0" smtClean="0">
                <a:solidFill>
                  <a:schemeClr val="tx1"/>
                </a:solidFill>
              </a:rPr>
              <a:t>nit assists the offices to ensure services are opened accurately and timely in TWIST.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Tracking Unit provided webinar training to Career Offices to strengthen their knowledge and improve data entered on service report. Tracking Unit staff also go directly to offices to provide hands-on training and technical assistance.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They work closely with the Career Offices to ensure all data are received timely. They sample the data submitted and provide </a:t>
            </a:r>
            <a:r>
              <a:rPr lang="en-US" sz="2000" dirty="0">
                <a:solidFill>
                  <a:schemeClr val="tx1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eedback directly to the Career Office Manager for future reference.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329441">
            <a:off x="8030160" y="5628353"/>
            <a:ext cx="296427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500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Accurate!</a:t>
            </a:r>
            <a:endParaRPr lang="en-US" sz="4500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6F76AA7F-3925-4B5E-BB03-AD3026317AD0" descr="6F76AA7F-3925-4B5E-BB03-AD3026317AD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5" t="1923" r="16307" b="21154"/>
          <a:stretch/>
        </p:blipFill>
        <p:spPr bwMode="auto">
          <a:xfrm rot="5400000">
            <a:off x="5322666" y="4867056"/>
            <a:ext cx="1752600" cy="1772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2000" r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685800"/>
            <a:ext cx="10971372" cy="10668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Here are some comments provided by Career Office Management: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016" y="1673469"/>
            <a:ext cx="4036516" cy="46482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“Outstanding work ethic and internal customer service to our staff and fellow colleagues” – </a:t>
            </a:r>
            <a:r>
              <a:rPr lang="en-US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Danielle Clark, Office Manager Waller</a:t>
            </a:r>
          </a:p>
          <a:p>
            <a:pPr marL="0" indent="0" algn="r">
              <a:buNone/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willing to answer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questions,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many times as it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takes,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help my team gain a better understanding of process and procedure.  They always present us with solutions to accommodate our customers whenever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needed,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whether by contacting HHSC directly or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ensuring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customers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swiftly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services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i.e., same-day childcare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 – </a:t>
            </a:r>
            <a:r>
              <a:rPr lang="en-US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Amanda Clarke, Office Manager Katy Mills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608012" y="1905000"/>
            <a:ext cx="38862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Tracking Unit is a huge support to my office. They offer a design that really allows us to spend more time with our customers, and they do so with a smile! They are very friendly and pleasant to communicate with.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pleasure to work with each and every tracker; our offices wouldn’t be the same without them always there to answer questions. And they protect our system’s integrity!” – </a:t>
            </a:r>
            <a:r>
              <a:rPr lang="en-US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Quintero, Office Manager </a:t>
            </a:r>
            <a:r>
              <a:rPr lang="en-US" sz="18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Willowbrook</a:t>
            </a:r>
            <a:endParaRPr lang="en-US" sz="18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t="16667" r="206" b="1852"/>
          <a:stretch/>
        </p:blipFill>
        <p:spPr>
          <a:xfrm>
            <a:off x="4799012" y="2215860"/>
            <a:ext cx="2468204" cy="3575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3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2000" r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685800"/>
            <a:ext cx="10971372" cy="10668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Here are some comments provided by Career Office Management: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5596" y="1828800"/>
            <a:ext cx="5361720" cy="4955931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feel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and our customers with excellent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They work with us to get answers or make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sure data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is handled quickly and accurately. They are also great at providing quick service in priority situations with regard to a customer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requesting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– </a:t>
            </a:r>
            <a:r>
              <a:rPr lang="en-US" sz="1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Michelle Westlake, Office Supervisor, Conroe</a:t>
            </a:r>
          </a:p>
          <a:p>
            <a:pPr marL="0" indent="0" algn="r">
              <a:buNone/>
            </a:pPr>
            <a:endParaRPr lang="en-US" sz="7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a doubt the Tracking Unit is an unsung hero in our system! They have always provided quality services to our staff and customers and represent the true meaning of I AM Workforce Solutions” – </a:t>
            </a:r>
            <a:r>
              <a:rPr lang="en-US" sz="1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 Letbetter, Office Manager, Conroe</a:t>
            </a:r>
          </a:p>
          <a:p>
            <a:pPr marL="0" indent="0" algn="r">
              <a:buNone/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en-US" sz="18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608012" y="1371600"/>
            <a:ext cx="5105400" cy="5142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feel that the Tracking Unit staff support office functions on a daily basis. They are always available for a quick reference or question regarding services, and provide quality and valuable feedback. At all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times,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Tracking Unit staff are friendly and are fantastic to work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with. We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absolutely love working with Paula and her team.” – </a:t>
            </a:r>
            <a:r>
              <a:rPr lang="en-US" sz="1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Lucy Ybarra, Office Manager, </a:t>
            </a:r>
            <a:r>
              <a:rPr lang="en-US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Huntsville</a:t>
            </a:r>
          </a:p>
        </p:txBody>
      </p:sp>
    </p:spTree>
    <p:extLst>
      <p:ext uri="{BB962C8B-B14F-4D97-AF65-F5344CB8AC3E}">
        <p14:creationId xmlns:p14="http://schemas.microsoft.com/office/powerpoint/2010/main" val="344904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381001"/>
            <a:ext cx="10744200" cy="3124200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The Interfaith Tracking Unit continues to take on additional assignments, while continuing to provide exceptional customer service and support to the Career Offices and other WFS partners.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For these reasons, </a:t>
            </a:r>
            <a:r>
              <a:rPr lang="en-US" dirty="0" smtClean="0">
                <a:solidFill>
                  <a:schemeClr val="tx1"/>
                </a:solidFill>
              </a:rPr>
              <a:t>we would </a:t>
            </a:r>
            <a:r>
              <a:rPr lang="en-US" dirty="0">
                <a:solidFill>
                  <a:schemeClr val="tx1"/>
                </a:solidFill>
              </a:rPr>
              <a:t>like to nominate the Interfaith Tracking Unit for the Customer Service Award!</a:t>
            </a:r>
          </a:p>
          <a:p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32612" y="3429000"/>
            <a:ext cx="396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harsh" dir="t"/>
          </a:scene3d>
          <a:sp3d>
            <a:bevelT/>
          </a:sp3d>
        </p:spPr>
        <p:txBody>
          <a:bodyPr wrap="square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ard MT Condensed" panose="02050806060905020404" pitchFamily="18" charset="0"/>
              </a:rPr>
              <a:t>Interfaith Tracking Unit Is Workforce Solutions!</a:t>
            </a:r>
            <a:endParaRPr lang="en-US" sz="4000" b="1" dirty="0">
              <a:ln>
                <a:solidFill>
                  <a:schemeClr val="tx1"/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3352800"/>
            <a:ext cx="5926101" cy="2831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 rot="329441">
            <a:off x="7041996" y="5694393"/>
            <a:ext cx="42098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They Deserve it!</a:t>
            </a:r>
            <a:endParaRPr lang="en-US" sz="4000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1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50A9AA-52B9-4BCE-8F7B-96CF968CD3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785</Words>
  <Application>Microsoft Office PowerPoint</Application>
  <PresentationFormat>Custom</PresentationFormat>
  <Paragraphs>47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Bernard MT Condensed</vt:lpstr>
      <vt:lpstr>Calibri</vt:lpstr>
      <vt:lpstr>Century Gothic</vt:lpstr>
      <vt:lpstr>Wingdings 3</vt:lpstr>
      <vt:lpstr>Slice</vt:lpstr>
      <vt:lpstr>“I AM Workforce Solutions” Service Award Nomination</vt:lpstr>
      <vt:lpstr>Interfaith Tracking Unit</vt:lpstr>
      <vt:lpstr>To my customer, I AM Workforce Solutions!</vt:lpstr>
      <vt:lpstr>I understand the resources available throughout our system, and I am able to access those resources as necessary to meet my customer’s wants and needs!</vt:lpstr>
      <vt:lpstr>Quality Involvement with Office Staff </vt:lpstr>
      <vt:lpstr>Here are some comments provided by Career Office Management:</vt:lpstr>
      <vt:lpstr>Here are some comments provided by Career Office Management: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2015-11-03T01:31:59Z</dcterms:created>
  <dcterms:modified xsi:type="dcterms:W3CDTF">2016-05-05T15:30:41Z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TC034605559991</vt:lpwstr>
  </property>
</Properties>
</file>