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mp3" ContentType="audio/mpe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6" r:id="rId4"/>
    <p:sldId id="257" r:id="rId5"/>
    <p:sldId id="258" r:id="rId6"/>
    <p:sldId id="263" r:id="rId7"/>
    <p:sldId id="264" r:id="rId8"/>
    <p:sldId id="265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FD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>
      <p:cViewPr varScale="1">
        <p:scale>
          <a:sx n="72" d="100"/>
          <a:sy n="72" d="100"/>
        </p:scale>
        <p:origin x="-234" y="-102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174" y="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pPr/>
              <a:t>11/5/2015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pPr/>
              <a:t>11/5/2015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117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1"/>
            <a:ext cx="23044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5936" y="1122363"/>
            <a:ext cx="8789286" cy="2387600"/>
          </a:xfrm>
        </p:spPr>
        <p:txBody>
          <a:bodyPr anchor="b">
            <a:normAutofit/>
          </a:bodyPr>
          <a:lstStyle>
            <a:lvl1pPr algn="l"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5936" y="3602038"/>
            <a:ext cx="8789286" cy="1655762"/>
          </a:xfrm>
        </p:spPr>
        <p:txBody>
          <a:bodyPr>
            <a:normAutofit/>
          </a:bodyPr>
          <a:lstStyle>
            <a:lvl1pPr marL="0" indent="0" algn="l">
              <a:buNone/>
              <a:defRPr sz="1999" cap="all" baseline="0">
                <a:solidFill>
                  <a:schemeClr val="tx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5668" y="5410202"/>
            <a:ext cx="2742486" cy="365125"/>
          </a:xfrm>
        </p:spPr>
        <p:txBody>
          <a:bodyPr/>
          <a:lstStyle/>
          <a:p>
            <a:fld id="{DAD2365B-5397-4552-89D2-3C31D6B894C4}" type="datetime1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936" y="5410202"/>
            <a:ext cx="51235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4334" y="5410200"/>
            <a:ext cx="770888" cy="365125"/>
          </a:xfrm>
        </p:spPr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582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3" y="4304665"/>
            <a:ext cx="9909774" cy="819355"/>
          </a:xfrm>
        </p:spPr>
        <p:txBody>
          <a:bodyPr anchor="b">
            <a:normAutofit/>
          </a:bodyPr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114" y="606426"/>
            <a:ext cx="9909773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199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067" y="5124020"/>
            <a:ext cx="9908278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C4DA-EDE6-465C-B91D-0B6D7078AFBA}" type="datetime1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14071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59" y="609600"/>
            <a:ext cx="9903375" cy="3429000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3" y="4419600"/>
            <a:ext cx="9901880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C4DA-EDE6-465C-B91D-0B6D7078AFBA}" type="datetime1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77107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748429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365557"/>
            <a:ext cx="8750020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4" y="4309919"/>
            <a:ext cx="990342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C4DA-EDE6-465C-B91D-0B6D7078AFBA}" type="datetime1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277" y="73239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4626" y="276497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329851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3" y="2134042"/>
            <a:ext cx="9903421" cy="2511835"/>
          </a:xfrm>
        </p:spPr>
        <p:txBody>
          <a:bodyPr anchor="b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067" y="4657655"/>
            <a:ext cx="9901926" cy="1140644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C4DA-EDE6-465C-B91D-0B6D7078AFBA}" type="datetime1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10355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990341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113" y="2674463"/>
            <a:ext cx="319606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625" y="3360263"/>
            <a:ext cx="3207899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3591" y="2677635"/>
            <a:ext cx="318355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3040" y="3363435"/>
            <a:ext cx="319499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397" y="2674463"/>
            <a:ext cx="319413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0397" y="3360263"/>
            <a:ext cx="319413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C4DA-EDE6-465C-B91D-0B6D7078AFBA}" type="datetime1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9188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114" y="609600"/>
            <a:ext cx="990341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116" y="4404596"/>
            <a:ext cx="3194408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116" y="2666998"/>
            <a:ext cx="3194408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116" y="4980859"/>
            <a:ext cx="3194408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7884" y="4404596"/>
            <a:ext cx="3199567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7884" y="2666998"/>
            <a:ext cx="319810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6424" y="4980857"/>
            <a:ext cx="3199567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523" y="4404595"/>
            <a:ext cx="318991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0398" y="2666998"/>
            <a:ext cx="319413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0397" y="4980855"/>
            <a:ext cx="319413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C4DA-EDE6-465C-B91D-0B6D7078AFBA}" type="datetime1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67530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D474-84CF-40A5-B032-DFFDE135438A}" type="datetime1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805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0046" y="609600"/>
            <a:ext cx="2004489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113" y="609600"/>
            <a:ext cx="7746572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C6EF-6B90-465F-AC36-47BDECADBD65}" type="datetime1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93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4A86-2703-4937-ABF7-D8FBDB5C3D3E}" type="datetime1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889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1419227"/>
            <a:ext cx="9903420" cy="2852737"/>
          </a:xfrm>
        </p:spPr>
        <p:txBody>
          <a:bodyPr anchor="b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424362"/>
            <a:ext cx="9903420" cy="1374776"/>
          </a:xfrm>
        </p:spPr>
        <p:txBody>
          <a:bodyPr>
            <a:normAutofit/>
          </a:bodyPr>
          <a:lstStyle>
            <a:lvl1pPr marL="0" indent="0">
              <a:buNone/>
              <a:defRPr sz="1799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2F23-BD92-4B7B-9DFF-42EEC8F21ED4}" type="datetime1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310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113" y="2249486"/>
            <a:ext cx="487711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2249486"/>
            <a:ext cx="487394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7EA-8738-442B-ADC7-3A7E6F5C49CD}" type="datetime1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66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19127"/>
            <a:ext cx="990342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663" y="2249486"/>
            <a:ext cx="464857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113" y="3073398"/>
            <a:ext cx="487712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141" y="2249485"/>
            <a:ext cx="464539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3073398"/>
            <a:ext cx="487394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692D-78A6-499F-901A-E660774CC8EE}" type="datetime1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394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355-F21B-43C0-ABBD-B5AEBBE279A6}" type="datetime1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675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95E7-F437-40FB-91EE-0B08B57CB523}" type="datetime1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358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407" y="609601"/>
            <a:ext cx="3855033" cy="1639884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858" y="592666"/>
            <a:ext cx="5889675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407" y="2249486"/>
            <a:ext cx="385503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9EEF-87D9-4049-9A5D-A2B5E4C83A85}" type="datetime1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033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5932963" cy="1639886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8799" y="609602"/>
            <a:ext cx="3665735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3" y="2249486"/>
            <a:ext cx="5932966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992-82F2-4752-BCD7-4BDCCFA26099}" type="datetime1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866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4" y="1"/>
            <a:ext cx="12050749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116" y="618518"/>
            <a:ext cx="990341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5" y="2249487"/>
            <a:ext cx="990341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4979" y="5883277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C4DA-EDE6-465C-B91D-0B6D7078AFBA}" type="datetime1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114" y="5883276"/>
            <a:ext cx="6237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3645" y="5883275"/>
            <a:ext cx="77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9743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5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224" y="1905000"/>
            <a:ext cx="3962400" cy="27432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smtClean="0"/>
              <a:t>Customer  Service Award Nomination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989012" y="4495800"/>
            <a:ext cx="4654788" cy="838200"/>
          </a:xfrm>
        </p:spPr>
        <p:txBody>
          <a:bodyPr>
            <a:noAutofit/>
          </a:bodyPr>
          <a:lstStyle/>
          <a:p>
            <a:r>
              <a:rPr lang="en-US" sz="30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Interfaith </a:t>
            </a:r>
            <a:r>
              <a:rPr lang="en-US" sz="30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The Woodlands’ </a:t>
            </a:r>
            <a:r>
              <a:rPr lang="en-US" sz="30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Tracking </a:t>
            </a:r>
            <a:r>
              <a:rPr lang="en-US" sz="30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012" y="688258"/>
            <a:ext cx="3796825" cy="850794"/>
          </a:xfrm>
          <a:prstGeom prst="rect">
            <a:avLst/>
          </a:prstGeom>
        </p:spPr>
      </p:pic>
      <p:pic>
        <p:nvPicPr>
          <p:cNvPr id="7" name="01-09- Youre All I Need To Get By (Instrumental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>
                  <p14:fade in="25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666412" y="444576"/>
            <a:ext cx="487362" cy="487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74" t="32099" r="8807"/>
          <a:stretch/>
        </p:blipFill>
        <p:spPr>
          <a:xfrm>
            <a:off x="5529151" y="2133600"/>
            <a:ext cx="5624623" cy="3505200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408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840" y="609600"/>
            <a:ext cx="10971372" cy="1066800"/>
          </a:xfrm>
        </p:spPr>
        <p:txBody>
          <a:bodyPr/>
          <a:lstStyle/>
          <a:p>
            <a:r>
              <a:rPr lang="en-US" b="1" i="1" dirty="0" smtClean="0"/>
              <a:t>Interfaith Tracking Unit</a:t>
            </a:r>
            <a:endParaRPr lang="en-US" b="1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1627" y="1676400"/>
            <a:ext cx="10287000" cy="4571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Tracking Unit was piloted in late 2008 with five Career Offices.  It </a:t>
            </a:r>
            <a:r>
              <a:rPr lang="en-US" dirty="0"/>
              <a:t>p</a:t>
            </a:r>
            <a:r>
              <a:rPr lang="en-US" dirty="0" smtClean="0"/>
              <a:t>roved to be successful in improving record keeping, data-entry accuracy, and uniform implementation of policies and procedures.</a:t>
            </a:r>
          </a:p>
          <a:p>
            <a:r>
              <a:rPr lang="en-US" dirty="0" smtClean="0"/>
              <a:t>Currently, it supports 13 Workforce Solutions Career Offices in the Houston and Galveston Region.</a:t>
            </a:r>
          </a:p>
          <a:p>
            <a:r>
              <a:rPr lang="en-US" dirty="0" smtClean="0"/>
              <a:t>There are 13 Program Tracking Specialists, two Supervisors, and a Manager. </a:t>
            </a:r>
            <a:r>
              <a:rPr lang="en-US" dirty="0"/>
              <a:t>The Tracking </a:t>
            </a:r>
            <a:r>
              <a:rPr lang="en-US" dirty="0" smtClean="0"/>
              <a:t>Unit’s </a:t>
            </a:r>
            <a:r>
              <a:rPr lang="en-US" dirty="0"/>
              <a:t>leadership </a:t>
            </a:r>
            <a:r>
              <a:rPr lang="en-US" dirty="0" smtClean="0"/>
              <a:t>team has more than 35 combined years of WFS experience.  </a:t>
            </a:r>
          </a:p>
          <a:p>
            <a:r>
              <a:rPr lang="en-US" dirty="0" smtClean="0"/>
              <a:t>The Tracking Unit strives to provide the absolute best internal and external customer service experience!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937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609600"/>
            <a:ext cx="6096000" cy="1447800"/>
          </a:xfrm>
        </p:spPr>
        <p:txBody>
          <a:bodyPr>
            <a:normAutofit/>
          </a:bodyPr>
          <a:lstStyle/>
          <a:p>
            <a:r>
              <a:rPr lang="en-US" sz="4000" b="1" i="1" dirty="0" smtClean="0"/>
              <a:t>To </a:t>
            </a:r>
            <a:r>
              <a:rPr lang="en-US" b="1" i="1" dirty="0"/>
              <a:t>my</a:t>
            </a:r>
            <a:r>
              <a:rPr lang="en-US" sz="4000" b="1" i="1" dirty="0" smtClean="0"/>
              <a:t> customer, I AM Workforce Solutions!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2209800"/>
            <a:ext cx="10705385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Rather than assigning fault if a problem arises, the Tracking Unit helps address the issue and deliver the service each customer needs. 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The Tracking Unit provides ongoing feedback to Career Offices</a:t>
            </a:r>
            <a:r>
              <a:rPr lang="en-US" dirty="0"/>
              <a:t>,</a:t>
            </a:r>
            <a:r>
              <a:rPr lang="en-US" dirty="0" smtClean="0"/>
              <a:t> monitoring reports and customer records to ensure services are provided accurately and timely.  Information is shared weekly with Career Offices one-on-one and on conference calls. </a:t>
            </a:r>
            <a:endParaRPr lang="en-US" dirty="0"/>
          </a:p>
          <a:p>
            <a:pPr lvl="1"/>
            <a:r>
              <a:rPr lang="en-US" dirty="0" smtClean="0"/>
              <a:t>They communicate with their NCI partner regularly to ensure requests from external customers are acted on timely. </a:t>
            </a:r>
            <a:r>
              <a:rPr lang="en-US" dirty="0"/>
              <a:t> </a:t>
            </a:r>
            <a:r>
              <a:rPr lang="en-US" dirty="0" smtClean="0"/>
              <a:t>They have fostered a great working relationship with the NCI Tracking Unit.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436601">
            <a:off x="6950890" y="894476"/>
            <a:ext cx="4542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Accountability!</a:t>
            </a:r>
            <a:endParaRPr lang="en-US" sz="5400" b="1" dirty="0">
              <a:ln/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4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533400"/>
            <a:ext cx="10971372" cy="1524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I </a:t>
            </a:r>
            <a:r>
              <a:rPr lang="en-US" b="1" i="1" dirty="0"/>
              <a:t>understand</a:t>
            </a:r>
            <a:r>
              <a:rPr lang="en-US" b="1" i="1" dirty="0" smtClean="0"/>
              <a:t> the resources available throughout our system, and I am able to access those resources as necessary to meet my customer’s wants and needs!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75" y="2057400"/>
            <a:ext cx="8343185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Tracking </a:t>
            </a:r>
            <a:r>
              <a:rPr lang="en-US" sz="2400" dirty="0"/>
              <a:t>U</a:t>
            </a:r>
            <a:r>
              <a:rPr lang="en-US" sz="2400" dirty="0" smtClean="0"/>
              <a:t>nit has weekly coaching, information sharing, and on-the-job training to understand what other parts of Workforce Solutions do, including the various staff and office functions.</a:t>
            </a:r>
          </a:p>
          <a:p>
            <a:r>
              <a:rPr lang="en-US" sz="2400" dirty="0" smtClean="0"/>
              <a:t>They recognize how these different functions work together and impact </a:t>
            </a:r>
            <a:r>
              <a:rPr lang="en-US" sz="2400" dirty="0"/>
              <a:t>each </a:t>
            </a:r>
            <a:r>
              <a:rPr lang="en-US" sz="2400" dirty="0" smtClean="0"/>
              <a:t>other across </a:t>
            </a:r>
            <a:r>
              <a:rPr lang="en-US" sz="2400" dirty="0"/>
              <a:t>the </a:t>
            </a:r>
            <a:r>
              <a:rPr lang="en-US" sz="2400" dirty="0" smtClean="0"/>
              <a:t>Workforce </a:t>
            </a:r>
            <a:r>
              <a:rPr lang="en-US" sz="2400" dirty="0"/>
              <a:t>Solutions </a:t>
            </a:r>
            <a:r>
              <a:rPr lang="en-US" sz="2400" dirty="0" smtClean="0"/>
              <a:t>system.</a:t>
            </a:r>
          </a:p>
          <a:p>
            <a:r>
              <a:rPr lang="en-US" dirty="0" smtClean="0"/>
              <a:t>Examples:	</a:t>
            </a:r>
          </a:p>
          <a:p>
            <a:pPr lvl="2"/>
            <a:r>
              <a:rPr lang="en-US" dirty="0" smtClean="0"/>
              <a:t>Implementation of routing TAA Orientations</a:t>
            </a:r>
          </a:p>
          <a:p>
            <a:pPr lvl="2"/>
            <a:r>
              <a:rPr lang="en-US" dirty="0" smtClean="0"/>
              <a:t>Using FACS to improve internal processes</a:t>
            </a:r>
          </a:p>
          <a:p>
            <a:pPr lvl="2"/>
            <a:r>
              <a:rPr lang="en-US" dirty="0" smtClean="0"/>
              <a:t>Information sharing for new policy/procedure implementation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7612" y="3429000"/>
            <a:ext cx="2667000" cy="2000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2158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40" y="381000"/>
            <a:ext cx="10971372" cy="1066800"/>
          </a:xfrm>
        </p:spPr>
        <p:txBody>
          <a:bodyPr/>
          <a:lstStyle/>
          <a:p>
            <a:r>
              <a:rPr lang="en-US" b="1" i="1" dirty="0" smtClean="0"/>
              <a:t>Involvement with Open Service Report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828800"/>
            <a:ext cx="10515600" cy="4190999"/>
          </a:xfrm>
        </p:spPr>
        <p:txBody>
          <a:bodyPr>
            <a:normAutofit/>
          </a:bodyPr>
          <a:lstStyle/>
          <a:p>
            <a:r>
              <a:rPr lang="en-US" dirty="0" smtClean="0"/>
              <a:t>The Tracking </a:t>
            </a:r>
            <a:r>
              <a:rPr lang="en-US" dirty="0"/>
              <a:t>U</a:t>
            </a:r>
            <a:r>
              <a:rPr lang="en-US" dirty="0" smtClean="0"/>
              <a:t>nit assists the offices with ensuring services are opened accurately and timely in TWIST.</a:t>
            </a:r>
          </a:p>
          <a:p>
            <a:r>
              <a:rPr lang="en-US" dirty="0" smtClean="0"/>
              <a:t>The Tracking Unit provided webinar training to Career Offices to strengthen their knowledge and improve data entered on service report.</a:t>
            </a:r>
          </a:p>
          <a:p>
            <a:r>
              <a:rPr lang="en-US" dirty="0" smtClean="0"/>
              <a:t>They worked closely with the Career Offices to ensure all information was received timely.  They also sampled a portion of the data submitted and feedback was provided directly to the Career Office Managers for future reference.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567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40" y="685800"/>
            <a:ext cx="10971372" cy="10668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comments provided by Career Office Management: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7994" y="1828800"/>
            <a:ext cx="4229618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“Outstanding work ethic and internal customer service to our staff and fellow colleagues” – </a:t>
            </a:r>
            <a:r>
              <a:rPr lang="en-US" sz="2000" u="sng" dirty="0" smtClean="0"/>
              <a:t>Danielle Clark, Office Manager, Waller</a:t>
            </a:r>
          </a:p>
          <a:p>
            <a:pPr marL="0" indent="0">
              <a:buNone/>
            </a:pPr>
            <a:r>
              <a:rPr lang="en-US" sz="2000" dirty="0" smtClean="0"/>
              <a:t>“They are always willing to provide guidance even for the basics we should know! Always willing to help</a:t>
            </a:r>
            <a:r>
              <a:rPr lang="en-US" sz="2000" dirty="0"/>
              <a:t>!” </a:t>
            </a:r>
            <a:r>
              <a:rPr lang="en-US" sz="2000" dirty="0" smtClean="0"/>
              <a:t>–</a:t>
            </a:r>
            <a:br>
              <a:rPr lang="en-US" sz="2000" dirty="0" smtClean="0"/>
            </a:br>
            <a:r>
              <a:rPr lang="en-US" sz="2000" u="sng" dirty="0" smtClean="0"/>
              <a:t>Amanda Clarke, Office Manager, Katy Mills</a:t>
            </a:r>
          </a:p>
          <a:p>
            <a:pPr marL="0" indent="0">
              <a:buNone/>
            </a:pPr>
            <a:r>
              <a:rPr lang="en-US" sz="2000" dirty="0" smtClean="0"/>
              <a:t>“Always willing to go the extra mile to ensure we provide the best possible customer service through quality advice and quick action!” – </a:t>
            </a:r>
            <a:r>
              <a:rPr lang="en-US" sz="2000" u="sng" dirty="0" smtClean="0"/>
              <a:t>Roy Letbetter, Office Manager, Conroe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5256212" y="1905000"/>
            <a:ext cx="3886200" cy="4419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“The Tracking Unit is a huge support to my office. They offer a design that really allows us to spend more time with our customers, and they do so with a smile! They are very friendly and provide pleasant communication. </a:t>
            </a:r>
          </a:p>
          <a:p>
            <a:pPr marL="0" indent="0">
              <a:buNone/>
            </a:pPr>
            <a:r>
              <a:rPr lang="en-US" sz="2000" dirty="0" smtClean="0"/>
              <a:t>It is a pleasure to work with each and every tracker.  Our offices wouldn’t be the same without them always there to answer questions and protect our system’s integrity!” – </a:t>
            </a:r>
            <a:r>
              <a:rPr lang="en-US" sz="2000" u="sng" dirty="0" smtClean="0"/>
              <a:t>Nicole Quintero, Office Manager, </a:t>
            </a:r>
            <a:r>
              <a:rPr lang="en-US" sz="2000" u="sng" dirty="0" err="1" smtClean="0"/>
              <a:t>Willowbrook</a:t>
            </a:r>
            <a:endParaRPr lang="en-US" sz="2000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6" t="16667" r="206" b="1852"/>
          <a:stretch/>
        </p:blipFill>
        <p:spPr>
          <a:xfrm>
            <a:off x="9218613" y="2072452"/>
            <a:ext cx="2514600" cy="364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438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381001"/>
            <a:ext cx="10744200" cy="3124200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endParaRPr lang="en-US" dirty="0"/>
          </a:p>
          <a:p>
            <a:pPr marL="0" indent="0">
              <a:spcBef>
                <a:spcPct val="50000"/>
              </a:spcBef>
              <a:buNone/>
            </a:pPr>
            <a:r>
              <a:rPr lang="en-US" i="1" dirty="0" smtClean="0"/>
              <a:t>The Interfaith Tracking Unit continues to take on </a:t>
            </a:r>
            <a:r>
              <a:rPr lang="en-US" i="1" dirty="0"/>
              <a:t>additional </a:t>
            </a:r>
            <a:r>
              <a:rPr lang="en-US" i="1" dirty="0" smtClean="0"/>
              <a:t>assignments while striving to provide exceptional customer </a:t>
            </a:r>
            <a:r>
              <a:rPr lang="en-US" i="1" dirty="0"/>
              <a:t>s</a:t>
            </a:r>
            <a:r>
              <a:rPr lang="en-US" i="1" dirty="0" smtClean="0"/>
              <a:t>ervice and support to the Career Offices and other Workforce Solutions partners.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i="1" dirty="0" smtClean="0"/>
              <a:t>For </a:t>
            </a:r>
            <a:r>
              <a:rPr lang="en-US" i="1" dirty="0"/>
              <a:t>these </a:t>
            </a:r>
            <a:r>
              <a:rPr lang="en-US" i="1" dirty="0" smtClean="0"/>
              <a:t>reasons, we nominate the Interfaith Tracking Unit to receive the Gulf </a:t>
            </a:r>
            <a:r>
              <a:rPr lang="en-US" i="1" dirty="0"/>
              <a:t>Coast Workforce </a:t>
            </a:r>
            <a:r>
              <a:rPr lang="en-US" i="1" dirty="0" smtClean="0"/>
              <a:t>Board’s Customer </a:t>
            </a:r>
            <a:r>
              <a:rPr lang="en-US" i="1" dirty="0"/>
              <a:t>Service </a:t>
            </a:r>
            <a:r>
              <a:rPr lang="en-US" i="1" dirty="0" smtClean="0"/>
              <a:t>Award!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4" r="6074"/>
          <a:stretch/>
        </p:blipFill>
        <p:spPr>
          <a:xfrm>
            <a:off x="1827212" y="3571875"/>
            <a:ext cx="4495800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370142" y="3778813"/>
            <a:ext cx="283907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harsh" dir="t"/>
          </a:scene3d>
          <a:sp3d>
            <a:bevelT/>
          </a:sp3d>
        </p:spPr>
        <p:txBody>
          <a:bodyPr wrap="square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ln/>
                <a:solidFill>
                  <a:srgbClr val="9FD6FF"/>
                </a:solidFill>
                <a:latin typeface="Bernard MT Condensed" panose="02050806060905020404" pitchFamily="18" charset="0"/>
              </a:rPr>
              <a:t>Interfaith’s</a:t>
            </a:r>
            <a:r>
              <a:rPr lang="en-US" sz="4000" b="1" dirty="0" smtClean="0">
                <a:ln/>
                <a:solidFill>
                  <a:srgbClr val="9FD6FF"/>
                </a:solidFill>
                <a:latin typeface="Bernard MT Condensed" panose="02050806060905020404" pitchFamily="18" charset="0"/>
              </a:rPr>
              <a:t> Tracking Unit is Workforce Solutions!</a:t>
            </a:r>
            <a:endParaRPr lang="en-US" sz="4000" b="1" dirty="0">
              <a:ln/>
              <a:solidFill>
                <a:srgbClr val="9FD6FF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11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50A9AA-52B9-4BCE-8F7B-96CF968CD3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568</Words>
  <Application>Microsoft Office PowerPoint</Application>
  <PresentationFormat>Custom</PresentationFormat>
  <Paragraphs>36</Paragraphs>
  <Slides>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Circuit</vt:lpstr>
      <vt:lpstr>Customer  Service Award Nomination</vt:lpstr>
      <vt:lpstr>Interfaith Tracking Unit</vt:lpstr>
      <vt:lpstr>To my customer, I AM Workforce Solutions!</vt:lpstr>
      <vt:lpstr>I understand the resources available throughout our system, and I am able to access those resources as necessary to meet my customer’s wants and needs!</vt:lpstr>
      <vt:lpstr>Involvement with Open Service Report</vt:lpstr>
      <vt:lpstr>comments provided by Career Office Management: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2015-11-03T01:31:59Z</dcterms:created>
  <dcterms:modified xsi:type="dcterms:W3CDTF">2015-11-05T19:01:16Z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TC034605559991</vt:lpwstr>
  </property>
</Properties>
</file>