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5" autoAdjust="0"/>
    <p:restoredTop sz="94660"/>
  </p:normalViewPr>
  <p:slideViewPr>
    <p:cSldViewPr snapToGrid="0">
      <p:cViewPr varScale="1">
        <p:scale>
          <a:sx n="60" d="100"/>
          <a:sy n="60" d="100"/>
        </p:scale>
        <p:origin x="10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11/10/2016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11/10/2016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11/10/2016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11/10/2016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descr="Customer Service Award" title="Dennita Allen"/>
          <p:cNvSpPr>
            <a:spLocks noGrp="1"/>
          </p:cNvSpPr>
          <p:nvPr>
            <p:ph type="ctrTitle"/>
          </p:nvPr>
        </p:nvSpPr>
        <p:spPr>
          <a:xfrm>
            <a:off x="1533207" y="699222"/>
            <a:ext cx="9109393" cy="1306264"/>
          </a:xfrm>
          <a:effectLst>
            <a:outerShdw blurRad="355600" dist="50800" dir="9840000" algn="ctr" rotWithShape="0">
              <a:srgbClr val="000000">
                <a:alpha val="70000"/>
              </a:srgbClr>
            </a:outerShdw>
            <a:softEdge rad="431800"/>
          </a:effectLst>
        </p:spPr>
        <p:txBody>
          <a:bodyPr>
            <a:normAutofit/>
          </a:bodyPr>
          <a:lstStyle/>
          <a:p>
            <a:r>
              <a:rPr lang="en-US" dirty="0">
                <a:effectLst>
                  <a:outerShdw blurRad="38100" dist="38100" dir="2700000" algn="tl">
                    <a:srgbClr val="000000">
                      <a:alpha val="43137"/>
                    </a:srgbClr>
                  </a:outerShdw>
                </a:effectLst>
              </a:rPr>
              <a:t>WORKFORCE SOLUTIONS</a:t>
            </a:r>
          </a:p>
        </p:txBody>
      </p:sp>
      <p:sp>
        <p:nvSpPr>
          <p:cNvPr id="3" name="Subtitle 2"/>
          <p:cNvSpPr>
            <a:spLocks noGrp="1"/>
          </p:cNvSpPr>
          <p:nvPr>
            <p:ph type="subTitle" idx="1"/>
          </p:nvPr>
        </p:nvSpPr>
        <p:spPr>
          <a:xfrm>
            <a:off x="1533207" y="4799590"/>
            <a:ext cx="4886254" cy="861420"/>
          </a:xfrm>
        </p:spPr>
        <p:txBody>
          <a:bodyPr>
            <a:normAutofit/>
          </a:bodyPr>
          <a:lstStyle/>
          <a:p>
            <a:r>
              <a:rPr lang="en-US" sz="3200" b="1" dirty="0">
                <a:effectLst>
                  <a:outerShdw blurRad="38100" dist="38100" dir="2700000" algn="tl">
                    <a:srgbClr val="000000">
                      <a:alpha val="43137"/>
                    </a:srgbClr>
                  </a:outerShdw>
                </a:effectLst>
              </a:rPr>
              <a:t>Dennita Allen</a:t>
            </a:r>
          </a:p>
        </p:txBody>
      </p:sp>
      <p:sp>
        <p:nvSpPr>
          <p:cNvPr id="6" name="TextBox 5"/>
          <p:cNvSpPr txBox="1"/>
          <p:nvPr/>
        </p:nvSpPr>
        <p:spPr>
          <a:xfrm>
            <a:off x="1533207" y="2214267"/>
            <a:ext cx="3438144" cy="2585323"/>
          </a:xfrm>
          <a:prstGeom prst="rect">
            <a:avLst/>
          </a:prstGeom>
          <a:noFill/>
        </p:spPr>
        <p:txBody>
          <a:bodyPr wrap="square" rtlCol="0">
            <a:spAutoFit/>
          </a:bodyPr>
          <a:lstStyle/>
          <a:p>
            <a:r>
              <a:rPr lang="en-US" i="1" dirty="0">
                <a:solidFill>
                  <a:schemeClr val="bg1"/>
                </a:solidFill>
                <a:effectLst>
                  <a:outerShdw blurRad="38100" dist="38100" dir="2700000" algn="tl">
                    <a:srgbClr val="000000">
                      <a:alpha val="43137"/>
                    </a:srgbClr>
                  </a:outerShdw>
                </a:effectLst>
              </a:rPr>
              <a:t>As a flower in the garden</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Bending toward the sun,</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Unfolds it’s tiny petals</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One, by one, by one…</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So faith expands it’s beauty</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Until at last it grows</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Into life’s lasting flower…</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The heart’s fair perfect rose.</a:t>
            </a:r>
            <a:br>
              <a:rPr lang="en-US" i="1" dirty="0">
                <a:solidFill>
                  <a:schemeClr val="bg1"/>
                </a:solidFill>
                <a:effectLst>
                  <a:outerShdw blurRad="38100" dist="38100" dir="2700000" algn="tl">
                    <a:srgbClr val="000000">
                      <a:alpha val="43137"/>
                    </a:srgbClr>
                  </a:outerShdw>
                </a:effectLst>
              </a:rPr>
            </a:br>
            <a:endParaRPr lang="en-US" i="1" dirty="0">
              <a:solidFill>
                <a:schemeClr val="bg1"/>
              </a:solidFill>
              <a:effectLst>
                <a:outerShdw blurRad="38100" dist="38100" dir="2700000" algn="tl">
                  <a:srgbClr val="000000">
                    <a:alpha val="43137"/>
                  </a:srgbClr>
                </a:outerShdw>
              </a:effectLst>
            </a:endParaRPr>
          </a:p>
        </p:txBody>
      </p:sp>
      <p:pic>
        <p:nvPicPr>
          <p:cNvPr id="10" name="Picture 9"/>
          <p:cNvPicPr preferRelativeResize="0">
            <a:picLocks noChangeAspect="1"/>
          </p:cNvPicPr>
          <p:nvPr/>
        </p:nvPicPr>
        <p:blipFill rotWithShape="1">
          <a:blip r:embed="rId2">
            <a:extLst>
              <a:ext uri="{28A0092B-C50C-407E-A947-70E740481C1C}">
                <a14:useLocalDpi xmlns:a14="http://schemas.microsoft.com/office/drawing/2010/main" val="0"/>
              </a:ext>
            </a:extLst>
          </a:blip>
          <a:srcRect l="32359" t="19563" r="26078" b="12104"/>
          <a:stretch/>
        </p:blipFill>
        <p:spPr>
          <a:xfrm rot="5400000">
            <a:off x="6972559" y="1606343"/>
            <a:ext cx="3860800" cy="47606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215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37680"/>
            <a:ext cx="2566654" cy="2283824"/>
          </a:xfrm>
        </p:spPr>
        <p:txBody>
          <a:bodyPr/>
          <a:lstStyle/>
          <a:p>
            <a:r>
              <a:rPr lang="en-US" sz="16600" dirty="0">
                <a:latin typeface="Bodoni MT Black" panose="02070A03080606020203" pitchFamily="18" charset="0"/>
              </a:rPr>
              <a:t>E</a:t>
            </a:r>
          </a:p>
        </p:txBody>
      </p:sp>
      <p:sp>
        <p:nvSpPr>
          <p:cNvPr id="3" name="Text Placeholder 2"/>
          <p:cNvSpPr>
            <a:spLocks noGrp="1"/>
          </p:cNvSpPr>
          <p:nvPr>
            <p:ph type="body" idx="1"/>
          </p:nvPr>
        </p:nvSpPr>
        <p:spPr>
          <a:xfrm>
            <a:off x="7044849" y="1679510"/>
            <a:ext cx="4553102" cy="4478693"/>
          </a:xfrm>
        </p:spPr>
        <p:txBody>
          <a:bodyPr>
            <a:normAutofit/>
          </a:bodyPr>
          <a:lstStyle/>
          <a:p>
            <a:r>
              <a:rPr lang="en-US" sz="1800" dirty="0">
                <a:solidFill>
                  <a:srgbClr val="B31166"/>
                </a:solidFill>
                <a:effectLst>
                  <a:outerShdw blurRad="38100" dist="38100" dir="2700000" algn="tl">
                    <a:srgbClr val="000000">
                      <a:alpha val="43137"/>
                    </a:srgbClr>
                  </a:outerShdw>
                </a:effectLst>
              </a:rPr>
              <a:t>Dennita has a self-acclaimed title of “extraordinaire” however we would never disagree </a:t>
            </a:r>
          </a:p>
        </p:txBody>
      </p:sp>
      <p:sp>
        <p:nvSpPr>
          <p:cNvPr id="4" name="TextBox 3"/>
          <p:cNvSpPr txBox="1"/>
          <p:nvPr/>
        </p:nvSpPr>
        <p:spPr>
          <a:xfrm>
            <a:off x="2706811" y="3946655"/>
            <a:ext cx="2943434"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XTRAORDINAIRE</a:t>
            </a:r>
          </a:p>
        </p:txBody>
      </p:sp>
    </p:spTree>
    <p:extLst>
      <p:ext uri="{BB962C8B-B14F-4D97-AF65-F5344CB8AC3E}">
        <p14:creationId xmlns:p14="http://schemas.microsoft.com/office/powerpoint/2010/main" val="382280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56342"/>
            <a:ext cx="2566654" cy="2283824"/>
          </a:xfrm>
        </p:spPr>
        <p:txBody>
          <a:bodyPr/>
          <a:lstStyle/>
          <a:p>
            <a:r>
              <a:rPr lang="en-US" sz="16600" dirty="0">
                <a:latin typeface="Bodoni MT Black" panose="02070A03080606020203" pitchFamily="18" charset="0"/>
              </a:rPr>
              <a:t>W</a:t>
            </a:r>
          </a:p>
        </p:txBody>
      </p:sp>
      <p:sp>
        <p:nvSpPr>
          <p:cNvPr id="3" name="Text Placeholder 2"/>
          <p:cNvSpPr>
            <a:spLocks noGrp="1"/>
          </p:cNvSpPr>
          <p:nvPr>
            <p:ph type="body" idx="1"/>
          </p:nvPr>
        </p:nvSpPr>
        <p:spPr>
          <a:xfrm>
            <a:off x="7023100" y="1587500"/>
            <a:ext cx="4546600" cy="4559300"/>
          </a:xfrm>
        </p:spPr>
        <p:txBody>
          <a:bodyPr>
            <a:normAutofit/>
          </a:bodyPr>
          <a:lstStyle/>
          <a:p>
            <a:r>
              <a:rPr lang="en-US" sz="1800" dirty="0">
                <a:solidFill>
                  <a:srgbClr val="B31166"/>
                </a:solidFill>
              </a:rPr>
              <a:t>Dennita is a Team Lead consistently </a:t>
            </a:r>
            <a:r>
              <a:rPr lang="en-US" sz="1800" b="1" dirty="0">
                <a:solidFill>
                  <a:srgbClr val="B31166"/>
                </a:solidFill>
              </a:rPr>
              <a:t>willing</a:t>
            </a:r>
            <a:r>
              <a:rPr lang="en-US" sz="1800" dirty="0">
                <a:solidFill>
                  <a:srgbClr val="B31166"/>
                </a:solidFill>
              </a:rPr>
              <a:t> to mentor her co-workers.</a:t>
            </a:r>
          </a:p>
          <a:p>
            <a:r>
              <a:rPr lang="en-US" sz="1800" dirty="0">
                <a:solidFill>
                  <a:srgbClr val="B31166"/>
                </a:solidFill>
              </a:rPr>
              <a:t>Her experience and expertise has led to requested training and guidance inter-office &amp; within local and regional offices to ensure quality service delivery</a:t>
            </a:r>
            <a:endParaRPr lang="en-US" sz="2400" dirty="0">
              <a:solidFill>
                <a:srgbClr val="B31166"/>
              </a:solidFill>
            </a:endParaRPr>
          </a:p>
        </p:txBody>
      </p:sp>
      <p:sp>
        <p:nvSpPr>
          <p:cNvPr id="4" name="TextBox 3"/>
          <p:cNvSpPr txBox="1"/>
          <p:nvPr/>
        </p:nvSpPr>
        <p:spPr>
          <a:xfrm>
            <a:off x="3211600" y="3937515"/>
            <a:ext cx="1372492"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ILLING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114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28349"/>
            <a:ext cx="2566654" cy="2283824"/>
          </a:xfrm>
        </p:spPr>
        <p:txBody>
          <a:bodyPr/>
          <a:lstStyle/>
          <a:p>
            <a:r>
              <a:rPr lang="en-US" sz="16600" dirty="0">
                <a:latin typeface="Bodoni MT Black" panose="02070A03080606020203" pitchFamily="18" charset="0"/>
              </a:rPr>
              <a:t>O</a:t>
            </a:r>
          </a:p>
        </p:txBody>
      </p:sp>
      <p:sp>
        <p:nvSpPr>
          <p:cNvPr id="3" name="Text Placeholder 2"/>
          <p:cNvSpPr>
            <a:spLocks noGrp="1"/>
          </p:cNvSpPr>
          <p:nvPr>
            <p:ph type="body" idx="1"/>
          </p:nvPr>
        </p:nvSpPr>
        <p:spPr>
          <a:xfrm>
            <a:off x="7023100" y="1625600"/>
            <a:ext cx="4533900" cy="4521200"/>
          </a:xfrm>
        </p:spPr>
        <p:txBody>
          <a:bodyPr>
            <a:normAutofit/>
          </a:bodyPr>
          <a:lstStyle/>
          <a:p>
            <a:r>
              <a:rPr lang="en-US" sz="1800" dirty="0">
                <a:solidFill>
                  <a:srgbClr val="B31166"/>
                </a:solidFill>
              </a:rPr>
              <a:t>She provides an optimistic viewpoint to the customers that know and reference her by name- encouraging them to remain positive about employment outlooks</a:t>
            </a:r>
          </a:p>
        </p:txBody>
      </p:sp>
      <p:sp>
        <p:nvSpPr>
          <p:cNvPr id="4" name="TextBox 3"/>
          <p:cNvSpPr txBox="1"/>
          <p:nvPr/>
        </p:nvSpPr>
        <p:spPr>
          <a:xfrm>
            <a:off x="2787429" y="3936581"/>
            <a:ext cx="1779654"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PTIMISTIC</a:t>
            </a:r>
          </a:p>
        </p:txBody>
      </p:sp>
    </p:spTree>
    <p:extLst>
      <p:ext uri="{BB962C8B-B14F-4D97-AF65-F5344CB8AC3E}">
        <p14:creationId xmlns:p14="http://schemas.microsoft.com/office/powerpoint/2010/main" val="149866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37680"/>
            <a:ext cx="2566654" cy="2283824"/>
          </a:xfrm>
        </p:spPr>
        <p:txBody>
          <a:bodyPr/>
          <a:lstStyle/>
          <a:p>
            <a:r>
              <a:rPr lang="en-US" sz="16600" dirty="0">
                <a:latin typeface="Bodoni MT Black" panose="02070A03080606020203" pitchFamily="18" charset="0"/>
              </a:rPr>
              <a:t>R</a:t>
            </a:r>
          </a:p>
        </p:txBody>
      </p:sp>
      <p:sp>
        <p:nvSpPr>
          <p:cNvPr id="3" name="Text Placeholder 2"/>
          <p:cNvSpPr>
            <a:spLocks noGrp="1"/>
          </p:cNvSpPr>
          <p:nvPr>
            <p:ph type="body" idx="1"/>
          </p:nvPr>
        </p:nvSpPr>
        <p:spPr>
          <a:xfrm>
            <a:off x="7034407" y="646299"/>
            <a:ext cx="4542549" cy="2916332"/>
          </a:xfrm>
        </p:spPr>
        <p:txBody>
          <a:bodyPr>
            <a:noAutofit/>
          </a:bodyPr>
          <a:lstStyle/>
          <a:p>
            <a:r>
              <a:rPr lang="en-US" sz="1600" dirty="0">
                <a:solidFill>
                  <a:srgbClr val="B31166"/>
                </a:solidFill>
              </a:rPr>
              <a:t>In this industry being               resourceful is a gem!</a:t>
            </a:r>
          </a:p>
          <a:p>
            <a:r>
              <a:rPr lang="en-US" sz="1600" dirty="0">
                <a:solidFill>
                  <a:srgbClr val="B31166"/>
                </a:solidFill>
              </a:rPr>
              <a:t>Dennita is aware of the resources available within the Houston area, inquires about other Resources to keep a steady list  &amp; never allows a customer To leave empty handed</a:t>
            </a:r>
          </a:p>
          <a:p>
            <a:r>
              <a:rPr lang="en-US" sz="1600" dirty="0">
                <a:solidFill>
                  <a:srgbClr val="B31166"/>
                </a:solidFill>
              </a:rPr>
              <a:t>Continuously extending her customer service skills to ensure that no customer is left behind…</a:t>
            </a:r>
          </a:p>
        </p:txBody>
      </p:sp>
      <p:sp>
        <p:nvSpPr>
          <p:cNvPr id="4" name="TextBox 3"/>
          <p:cNvSpPr txBox="1"/>
          <p:nvPr/>
        </p:nvSpPr>
        <p:spPr>
          <a:xfrm>
            <a:off x="3018829" y="3936021"/>
            <a:ext cx="2382383"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ESOURCEFUL</a:t>
            </a:r>
          </a:p>
        </p:txBody>
      </p:sp>
      <p:sp>
        <p:nvSpPr>
          <p:cNvPr id="6" name="TextBox 5"/>
          <p:cNvSpPr txBox="1"/>
          <p:nvPr/>
        </p:nvSpPr>
        <p:spPr>
          <a:xfrm>
            <a:off x="7034407" y="3975100"/>
            <a:ext cx="2477893" cy="2375009"/>
          </a:xfrm>
          <a:prstGeom prst="rect">
            <a:avLst/>
          </a:prstGeom>
          <a:noFill/>
        </p:spPr>
        <p:txBody>
          <a:bodyPr wrap="square" rtlCol="0">
            <a:spAutoFit/>
          </a:bodyPr>
          <a:lstStyle/>
          <a:p>
            <a:pPr>
              <a:spcBef>
                <a:spcPts val="1000"/>
              </a:spcBef>
              <a:buClr>
                <a:schemeClr val="accent1"/>
              </a:buClr>
              <a:buSzPct val="80000"/>
            </a:pPr>
            <a:r>
              <a:rPr lang="en-US" sz="1400" cap="all" dirty="0">
                <a:solidFill>
                  <a:srgbClr val="B31166"/>
                </a:solidFill>
              </a:rPr>
              <a:t>Westheimer Office came in 2nd place 2015 (State Employee Charitable Campaign)</a:t>
            </a:r>
          </a:p>
          <a:p>
            <a:pPr>
              <a:spcBef>
                <a:spcPts val="1000"/>
              </a:spcBef>
              <a:buClr>
                <a:schemeClr val="accent1"/>
              </a:buClr>
              <a:buSzPct val="80000"/>
            </a:pPr>
            <a:r>
              <a:rPr lang="en-US" sz="1400" cap="all" dirty="0">
                <a:solidFill>
                  <a:srgbClr val="B31166"/>
                </a:solidFill>
              </a:rPr>
              <a:t>Dennita was the Lead of the Team! She motivated staff to participate in office fund raisers and events to raise funds.</a:t>
            </a:r>
          </a:p>
        </p:txBody>
      </p:sp>
    </p:spTree>
    <p:extLst>
      <p:ext uri="{BB962C8B-B14F-4D97-AF65-F5344CB8AC3E}">
        <p14:creationId xmlns:p14="http://schemas.microsoft.com/office/powerpoint/2010/main" val="427614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37680"/>
            <a:ext cx="2566654" cy="2283824"/>
          </a:xfrm>
        </p:spPr>
        <p:txBody>
          <a:bodyPr/>
          <a:lstStyle/>
          <a:p>
            <a:r>
              <a:rPr lang="en-US" sz="16600" dirty="0">
                <a:latin typeface="Bodoni MT Black" panose="02070A03080606020203" pitchFamily="18" charset="0"/>
              </a:rPr>
              <a:t>K</a:t>
            </a:r>
          </a:p>
        </p:txBody>
      </p:sp>
      <p:sp>
        <p:nvSpPr>
          <p:cNvPr id="3" name="Text Placeholder 2"/>
          <p:cNvSpPr>
            <a:spLocks noGrp="1"/>
          </p:cNvSpPr>
          <p:nvPr>
            <p:ph type="body" idx="1"/>
          </p:nvPr>
        </p:nvSpPr>
        <p:spPr>
          <a:xfrm>
            <a:off x="7010400" y="1625600"/>
            <a:ext cx="4584700" cy="4508500"/>
          </a:xfrm>
        </p:spPr>
        <p:txBody>
          <a:bodyPr>
            <a:noAutofit/>
          </a:bodyPr>
          <a:lstStyle/>
          <a:p>
            <a:r>
              <a:rPr lang="en-US" sz="1600" dirty="0">
                <a:solidFill>
                  <a:srgbClr val="B31166"/>
                </a:solidFill>
              </a:rPr>
              <a:t>True Story:</a:t>
            </a:r>
          </a:p>
          <a:p>
            <a:r>
              <a:rPr lang="en-US" sz="1600" dirty="0">
                <a:solidFill>
                  <a:srgbClr val="B31166"/>
                </a:solidFill>
              </a:rPr>
              <a:t> A customer parked his car in front of our building one day and it was running hot. The customer came into the office and approached Dennita just as he explained the problem with his vehicle. Dennita went to find a container – asked the customer to open his hood and poured water into the radiator. After the car was cooled She assisted the customer with job search! </a:t>
            </a:r>
          </a:p>
          <a:p>
            <a:r>
              <a:rPr lang="en-US" sz="1600" dirty="0">
                <a:solidFill>
                  <a:srgbClr val="B31166"/>
                </a:solidFill>
              </a:rPr>
              <a:t>Her kindheartedness appeals to every person that encounters Westheimer Workforce regardless of status/situation/or circumstance.</a:t>
            </a:r>
          </a:p>
        </p:txBody>
      </p:sp>
      <p:sp>
        <p:nvSpPr>
          <p:cNvPr id="4" name="TextBox 3"/>
          <p:cNvSpPr txBox="1"/>
          <p:nvPr/>
        </p:nvSpPr>
        <p:spPr>
          <a:xfrm>
            <a:off x="3145723" y="3945919"/>
            <a:ext cx="2334293"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INDHEARTED</a:t>
            </a:r>
          </a:p>
        </p:txBody>
      </p:sp>
    </p:spTree>
    <p:extLst>
      <p:ext uri="{BB962C8B-B14F-4D97-AF65-F5344CB8AC3E}">
        <p14:creationId xmlns:p14="http://schemas.microsoft.com/office/powerpoint/2010/main" val="20798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37680"/>
            <a:ext cx="2566654" cy="2283824"/>
          </a:xfrm>
        </p:spPr>
        <p:txBody>
          <a:bodyPr/>
          <a:lstStyle/>
          <a:p>
            <a:r>
              <a:rPr lang="en-US" sz="16600" dirty="0">
                <a:latin typeface="Bodoni MT Black" panose="02070A03080606020203" pitchFamily="18" charset="0"/>
              </a:rPr>
              <a:t>F</a:t>
            </a:r>
          </a:p>
        </p:txBody>
      </p:sp>
      <p:sp>
        <p:nvSpPr>
          <p:cNvPr id="3" name="Text Placeholder 2"/>
          <p:cNvSpPr>
            <a:spLocks noGrp="1"/>
          </p:cNvSpPr>
          <p:nvPr>
            <p:ph type="body" idx="1"/>
          </p:nvPr>
        </p:nvSpPr>
        <p:spPr>
          <a:xfrm>
            <a:off x="6941082" y="1070018"/>
            <a:ext cx="4628618" cy="1467662"/>
          </a:xfrm>
        </p:spPr>
        <p:txBody>
          <a:bodyPr>
            <a:normAutofit/>
          </a:bodyPr>
          <a:lstStyle/>
          <a:p>
            <a:r>
              <a:rPr lang="en-US" sz="1600" dirty="0">
                <a:solidFill>
                  <a:srgbClr val="B31166"/>
                </a:solidFill>
              </a:rPr>
              <a:t>Most favorable one word description amongst staff </a:t>
            </a:r>
          </a:p>
          <a:p>
            <a:r>
              <a:rPr lang="en-US" sz="1800" b="1" i="1" dirty="0">
                <a:solidFill>
                  <a:srgbClr val="B31166"/>
                </a:solidFill>
              </a:rPr>
              <a:t>“ Fabulous” </a:t>
            </a:r>
          </a:p>
        </p:txBody>
      </p:sp>
      <p:sp>
        <p:nvSpPr>
          <p:cNvPr id="4" name="TextBox 3"/>
          <p:cNvSpPr txBox="1"/>
          <p:nvPr/>
        </p:nvSpPr>
        <p:spPr>
          <a:xfrm>
            <a:off x="2456944" y="3937698"/>
            <a:ext cx="1786066"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ABULOUS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235" y="2667000"/>
            <a:ext cx="2986616" cy="3398104"/>
          </a:xfrm>
          <a:prstGeom prst="rect">
            <a:avLst/>
          </a:prstGeom>
        </p:spPr>
      </p:pic>
      <p:sp>
        <p:nvSpPr>
          <p:cNvPr id="6" name="Rectangle 5"/>
          <p:cNvSpPr/>
          <p:nvPr/>
        </p:nvSpPr>
        <p:spPr>
          <a:xfrm>
            <a:off x="6941082" y="2829780"/>
            <a:ext cx="1669518" cy="3139321"/>
          </a:xfrm>
          <a:prstGeom prst="rect">
            <a:avLst/>
          </a:prstGeom>
        </p:spPr>
        <p:txBody>
          <a:bodyPr wrap="square">
            <a:spAutoFit/>
          </a:bodyPr>
          <a:lstStyle/>
          <a:p>
            <a:r>
              <a:rPr lang="en-US" dirty="0">
                <a:solidFill>
                  <a:srgbClr val="B31166"/>
                </a:solidFill>
              </a:rPr>
              <a:t>Dennita is fabulous in her work ethic, in her customer service and in her dedication to perform her job duties </a:t>
            </a:r>
          </a:p>
        </p:txBody>
      </p:sp>
    </p:spTree>
    <p:extLst>
      <p:ext uri="{BB962C8B-B14F-4D97-AF65-F5344CB8AC3E}">
        <p14:creationId xmlns:p14="http://schemas.microsoft.com/office/powerpoint/2010/main" val="30750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37680"/>
            <a:ext cx="2566654" cy="2283824"/>
          </a:xfrm>
        </p:spPr>
        <p:txBody>
          <a:bodyPr/>
          <a:lstStyle/>
          <a:p>
            <a:r>
              <a:rPr lang="en-US" sz="16600" dirty="0">
                <a:latin typeface="Bodoni MT Black" panose="02070A03080606020203" pitchFamily="18" charset="0"/>
              </a:rPr>
              <a:t>O</a:t>
            </a:r>
          </a:p>
        </p:txBody>
      </p:sp>
      <p:sp>
        <p:nvSpPr>
          <p:cNvPr id="3" name="Text Placeholder 2"/>
          <p:cNvSpPr>
            <a:spLocks noGrp="1"/>
          </p:cNvSpPr>
          <p:nvPr>
            <p:ph type="body" idx="1"/>
          </p:nvPr>
        </p:nvSpPr>
        <p:spPr>
          <a:xfrm>
            <a:off x="7010400" y="1219440"/>
            <a:ext cx="4622800" cy="5092700"/>
          </a:xfrm>
        </p:spPr>
        <p:txBody>
          <a:bodyPr>
            <a:noAutofit/>
          </a:bodyPr>
          <a:lstStyle/>
          <a:p>
            <a:r>
              <a:rPr lang="en-US" sz="1500" dirty="0">
                <a:solidFill>
                  <a:srgbClr val="B31166"/>
                </a:solidFill>
              </a:rPr>
              <a:t>In many ways Dennita is the glue to all processes in this office- </a:t>
            </a:r>
          </a:p>
          <a:p>
            <a:r>
              <a:rPr lang="en-US" sz="1500" dirty="0">
                <a:solidFill>
                  <a:srgbClr val="B31166"/>
                </a:solidFill>
              </a:rPr>
              <a:t>service is her 1st priority</a:t>
            </a:r>
          </a:p>
          <a:p>
            <a:r>
              <a:rPr lang="en-US" sz="1500" dirty="0">
                <a:solidFill>
                  <a:srgbClr val="B31166"/>
                </a:solidFill>
              </a:rPr>
              <a:t>She is always Willing to  Lend a helping hand when asked or voluntarily for any task.</a:t>
            </a:r>
          </a:p>
          <a:p>
            <a:r>
              <a:rPr lang="en-US" sz="1500" dirty="0">
                <a:solidFill>
                  <a:srgbClr val="B31166"/>
                </a:solidFill>
              </a:rPr>
              <a:t>As a member of Bridging Gap Group (Sharing information for the collaborative agreement of systematic processing)</a:t>
            </a:r>
          </a:p>
          <a:p>
            <a:r>
              <a:rPr lang="en-US" sz="1500" dirty="0">
                <a:solidFill>
                  <a:srgbClr val="B31166"/>
                </a:solidFill>
              </a:rPr>
              <a:t>Acting as a Team Lead for her peers, conducting herself in a professional matter &amp; aligning the expectations of the office to meet the goals of WFS</a:t>
            </a:r>
          </a:p>
          <a:p>
            <a:r>
              <a:rPr lang="en-US" sz="1500" dirty="0">
                <a:solidFill>
                  <a:srgbClr val="B31166"/>
                </a:solidFill>
              </a:rPr>
              <a:t>Volunteering for Socialite </a:t>
            </a:r>
            <a:r>
              <a:rPr lang="en-US" sz="1500" dirty="0" err="1">
                <a:solidFill>
                  <a:srgbClr val="B31166"/>
                </a:solidFill>
              </a:rPr>
              <a:t>eVents</a:t>
            </a:r>
            <a:r>
              <a:rPr lang="en-US" sz="1500" dirty="0">
                <a:solidFill>
                  <a:srgbClr val="B31166"/>
                </a:solidFill>
              </a:rPr>
              <a:t>, holiday events, &amp; fundraising initiatives</a:t>
            </a:r>
          </a:p>
          <a:p>
            <a:r>
              <a:rPr lang="en-US" sz="1500" dirty="0">
                <a:solidFill>
                  <a:srgbClr val="B31166"/>
                </a:solidFill>
              </a:rPr>
              <a:t>Or Simply to offer assistance to a supervisor</a:t>
            </a:r>
            <a:r>
              <a:rPr lang="en-US" sz="1400" dirty="0">
                <a:solidFill>
                  <a:srgbClr val="B31166"/>
                </a:solidFill>
                <a:effectLst>
                  <a:outerShdw blurRad="38100" dist="38100" dir="2700000" algn="tl">
                    <a:srgbClr val="000000">
                      <a:alpha val="43137"/>
                    </a:srgbClr>
                  </a:outerShdw>
                </a:effectLst>
              </a:rPr>
              <a:t>   </a:t>
            </a:r>
          </a:p>
        </p:txBody>
      </p:sp>
      <p:sp>
        <p:nvSpPr>
          <p:cNvPr id="4" name="TextBox 3"/>
          <p:cNvSpPr txBox="1"/>
          <p:nvPr/>
        </p:nvSpPr>
        <p:spPr>
          <a:xfrm>
            <a:off x="2825870" y="3926885"/>
            <a:ext cx="1611339"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BLIGING</a:t>
            </a:r>
          </a:p>
        </p:txBody>
      </p:sp>
    </p:spTree>
    <p:extLst>
      <p:ext uri="{BB962C8B-B14F-4D97-AF65-F5344CB8AC3E}">
        <p14:creationId xmlns:p14="http://schemas.microsoft.com/office/powerpoint/2010/main" val="163226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47011"/>
            <a:ext cx="2566654" cy="2283824"/>
          </a:xfrm>
        </p:spPr>
        <p:txBody>
          <a:bodyPr/>
          <a:lstStyle/>
          <a:p>
            <a:r>
              <a:rPr lang="en-US" sz="16600" dirty="0">
                <a:latin typeface="Bodoni MT Black" panose="02070A03080606020203" pitchFamily="18" charset="0"/>
              </a:rPr>
              <a:t>R</a:t>
            </a:r>
          </a:p>
        </p:txBody>
      </p:sp>
      <p:sp>
        <p:nvSpPr>
          <p:cNvPr id="3" name="Text Placeholder 2"/>
          <p:cNvSpPr>
            <a:spLocks noGrp="1"/>
          </p:cNvSpPr>
          <p:nvPr>
            <p:ph type="body" idx="1"/>
          </p:nvPr>
        </p:nvSpPr>
        <p:spPr>
          <a:xfrm>
            <a:off x="6991332" y="791828"/>
            <a:ext cx="4568322" cy="2620112"/>
          </a:xfrm>
        </p:spPr>
        <p:txBody>
          <a:bodyPr>
            <a:normAutofit/>
          </a:bodyPr>
          <a:lstStyle/>
          <a:p>
            <a:r>
              <a:rPr lang="en-US" sz="1600" dirty="0">
                <a:solidFill>
                  <a:srgbClr val="B31166"/>
                </a:solidFill>
              </a:rPr>
              <a:t>Dennita has achieved the admiration of her co-workers, supervisors, and customers.</a:t>
            </a:r>
          </a:p>
          <a:p>
            <a:r>
              <a:rPr lang="en-US" sz="1600" dirty="0">
                <a:solidFill>
                  <a:srgbClr val="B31166"/>
                </a:solidFill>
              </a:rPr>
              <a:t>She is held in the  highest regard with the Westheimer family.</a:t>
            </a:r>
          </a:p>
        </p:txBody>
      </p:sp>
      <p:sp>
        <p:nvSpPr>
          <p:cNvPr id="4" name="TextBox 3"/>
          <p:cNvSpPr txBox="1"/>
          <p:nvPr/>
        </p:nvSpPr>
        <p:spPr>
          <a:xfrm>
            <a:off x="3039143" y="3936389"/>
            <a:ext cx="1965603"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ESPECTED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382" t="20881" r="13147" b="1805"/>
          <a:stretch/>
        </p:blipFill>
        <p:spPr>
          <a:xfrm>
            <a:off x="6991332" y="3161125"/>
            <a:ext cx="4589160" cy="3053244"/>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14508514" y="-1093078"/>
            <a:ext cx="567034" cy="4795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96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556342"/>
            <a:ext cx="2566654" cy="2283824"/>
          </a:xfrm>
        </p:spPr>
        <p:txBody>
          <a:bodyPr/>
          <a:lstStyle/>
          <a:p>
            <a:r>
              <a:rPr lang="en-US" sz="16600" dirty="0">
                <a:latin typeface="Bodoni MT Black" panose="02070A03080606020203" pitchFamily="18" charset="0"/>
              </a:rPr>
              <a:t>C</a:t>
            </a:r>
          </a:p>
        </p:txBody>
      </p:sp>
      <p:sp>
        <p:nvSpPr>
          <p:cNvPr id="3" name="Text Placeholder 2"/>
          <p:cNvSpPr>
            <a:spLocks noGrp="1"/>
          </p:cNvSpPr>
          <p:nvPr>
            <p:ph type="body" idx="1"/>
          </p:nvPr>
        </p:nvSpPr>
        <p:spPr>
          <a:xfrm>
            <a:off x="6997959" y="5208371"/>
            <a:ext cx="4571999" cy="1087465"/>
          </a:xfrm>
        </p:spPr>
        <p:txBody>
          <a:bodyPr>
            <a:normAutofit/>
          </a:bodyPr>
          <a:lstStyle/>
          <a:p>
            <a:r>
              <a:rPr lang="en-US" sz="1800" dirty="0">
                <a:solidFill>
                  <a:srgbClr val="B31166"/>
                </a:solidFill>
                <a:effectLst>
                  <a:outerShdw blurRad="38100" dist="38100" dir="2700000" algn="tl">
                    <a:srgbClr val="000000">
                      <a:alpha val="43137"/>
                    </a:srgbClr>
                  </a:outerShdw>
                </a:effectLst>
              </a:rPr>
              <a:t>keeps a smile on her face! </a:t>
            </a:r>
          </a:p>
        </p:txBody>
      </p:sp>
      <p:sp>
        <p:nvSpPr>
          <p:cNvPr id="4" name="TextBox 3"/>
          <p:cNvSpPr txBox="1"/>
          <p:nvPr/>
        </p:nvSpPr>
        <p:spPr>
          <a:xfrm>
            <a:off x="2643551" y="3947590"/>
            <a:ext cx="1608133"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HEERFUL</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1365" t="23723" r="21280" b="5875"/>
          <a:stretch/>
        </p:blipFill>
        <p:spPr>
          <a:xfrm>
            <a:off x="6714438" y="1634599"/>
            <a:ext cx="5139039" cy="354837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747" y="5347982"/>
            <a:ext cx="927249" cy="947854"/>
          </a:xfrm>
          <a:prstGeom prst="rect">
            <a:avLst/>
          </a:prstGeom>
          <a:ln>
            <a:noFill/>
          </a:ln>
          <a:effectLst>
            <a:softEdge rad="63500"/>
          </a:effectLst>
        </p:spPr>
      </p:pic>
    </p:spTree>
    <p:extLst>
      <p:ext uri="{BB962C8B-B14F-4D97-AF65-F5344CB8AC3E}">
        <p14:creationId xmlns:p14="http://schemas.microsoft.com/office/powerpoint/2010/main" val="33808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8"/>
                                        </p:tgtEl>
                                      </p:cBhvr>
                                    </p:animEffect>
                                    <p:animScale>
                                      <p:cBhvr>
                                        <p:cTn id="7"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365</TotalTime>
  <Words>444</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Bodoni MT Black</vt:lpstr>
      <vt:lpstr>Century Gothic</vt:lpstr>
      <vt:lpstr>Wingdings 3</vt:lpstr>
      <vt:lpstr>Ion Boardroom</vt:lpstr>
      <vt:lpstr>WORKFORCE SOLUTIONS</vt:lpstr>
      <vt:lpstr>W</vt:lpstr>
      <vt:lpstr>O</vt:lpstr>
      <vt:lpstr>R</vt:lpstr>
      <vt:lpstr>K</vt:lpstr>
      <vt:lpstr>F</vt:lpstr>
      <vt:lpstr>O</vt:lpstr>
      <vt:lpstr>R</vt:lpstr>
      <vt:lpstr>C</vt:lpstr>
      <vt:lps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SOLUTIONS…</dc:title>
  <dc:creator>IWS staff</dc:creator>
  <cp:lastModifiedBy>Nguyen, Dat</cp:lastModifiedBy>
  <cp:revision>26</cp:revision>
  <dcterms:created xsi:type="dcterms:W3CDTF">2016-10-24T16:50:51Z</dcterms:created>
  <dcterms:modified xsi:type="dcterms:W3CDTF">2016-11-10T10:50:35Z</dcterms:modified>
</cp:coreProperties>
</file>