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4" r:id="rId4"/>
    <p:sldMasterId id="2147483660" r:id="rId5"/>
  </p:sldMasterIdLst>
  <p:notesMasterIdLst>
    <p:notesMasterId r:id="rId12"/>
  </p:notesMasterIdLst>
  <p:handoutMasterIdLst>
    <p:handoutMasterId r:id="rId13"/>
  </p:handoutMasterIdLst>
  <p:sldIdLst>
    <p:sldId id="261" r:id="rId6"/>
    <p:sldId id="301" r:id="rId7"/>
    <p:sldId id="302" r:id="rId8"/>
    <p:sldId id="303" r:id="rId9"/>
    <p:sldId id="304" r:id="rId10"/>
    <p:sldId id="30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rma Burns" initials="IB"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C24"/>
    <a:srgbClr val="E97B00"/>
    <a:srgbClr val="BEBEBE"/>
    <a:srgbClr val="54266D"/>
    <a:srgbClr val="F1B51C"/>
    <a:srgbClr val="8FAD15"/>
    <a:srgbClr val="007BB9"/>
    <a:srgbClr val="6E6E6E"/>
    <a:srgbClr val="777877"/>
    <a:srgbClr val="F732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9B464B-DFE5-42E5-B861-61A6E0B62140}" v="324" dt="2022-12-05T15:14:58.009"/>
    <p1510:client id="{CF6CA4E7-18E3-3141-4542-80BA2AD4AC36}" v="12" dt="2022-12-05T19:23:06.031"/>
    <p1510:client id="{DDB77869-9E9A-445D-B888-9C61F6F873F9}" v="3" dt="2022-12-05T15:11:42.4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979" y="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diagrams/_rels/data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9EABF4-E17D-4404-B3CB-56498D3FD121}"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6DEF491-B3F9-4528-ACA0-DAEEB341F790}">
      <dgm:prSet/>
      <dgm:spPr/>
      <dgm:t>
        <a:bodyPr/>
        <a:lstStyle/>
        <a:p>
          <a:pPr>
            <a:lnSpc>
              <a:spcPct val="100000"/>
            </a:lnSpc>
          </a:pPr>
          <a:r>
            <a:rPr lang="en-US" b="1"/>
            <a:t>Begin job search</a:t>
          </a:r>
          <a:endParaRPr lang="en-US"/>
        </a:p>
      </dgm:t>
    </dgm:pt>
    <dgm:pt modelId="{0A8A6D46-A4D2-463D-828A-F13952750306}" type="parTrans" cxnId="{99CF991D-2B7E-42BD-B658-07E2B823656B}">
      <dgm:prSet/>
      <dgm:spPr/>
      <dgm:t>
        <a:bodyPr/>
        <a:lstStyle/>
        <a:p>
          <a:endParaRPr lang="en-US"/>
        </a:p>
      </dgm:t>
    </dgm:pt>
    <dgm:pt modelId="{E6D094EC-1D28-4E2E-8B03-431A57B3EC88}" type="sibTrans" cxnId="{99CF991D-2B7E-42BD-B658-07E2B823656B}">
      <dgm:prSet/>
      <dgm:spPr/>
      <dgm:t>
        <a:bodyPr/>
        <a:lstStyle/>
        <a:p>
          <a:endParaRPr lang="en-US"/>
        </a:p>
      </dgm:t>
    </dgm:pt>
    <dgm:pt modelId="{1BC83ED8-534C-4D86-BDAA-225A6A674A96}">
      <dgm:prSet/>
      <dgm:spPr/>
      <dgm:t>
        <a:bodyPr/>
        <a:lstStyle/>
        <a:p>
          <a:pPr>
            <a:lnSpc>
              <a:spcPct val="100000"/>
            </a:lnSpc>
          </a:pPr>
          <a:r>
            <a:rPr lang="en-US" b="1"/>
            <a:t>Meet with Workforce Solutions Professional weekly</a:t>
          </a:r>
          <a:endParaRPr lang="en-US"/>
        </a:p>
      </dgm:t>
    </dgm:pt>
    <dgm:pt modelId="{C74EBE33-F92F-4803-AF9B-B9753D67AEFC}" type="parTrans" cxnId="{00B77CB4-D4E9-4A8D-9BAD-C621DC4AD994}">
      <dgm:prSet/>
      <dgm:spPr/>
      <dgm:t>
        <a:bodyPr/>
        <a:lstStyle/>
        <a:p>
          <a:endParaRPr lang="en-US"/>
        </a:p>
      </dgm:t>
    </dgm:pt>
    <dgm:pt modelId="{545089AA-3009-498D-A222-BC2FC61D0A56}" type="sibTrans" cxnId="{00B77CB4-D4E9-4A8D-9BAD-C621DC4AD994}">
      <dgm:prSet/>
      <dgm:spPr/>
      <dgm:t>
        <a:bodyPr/>
        <a:lstStyle/>
        <a:p>
          <a:endParaRPr lang="en-US"/>
        </a:p>
      </dgm:t>
    </dgm:pt>
    <dgm:pt modelId="{2E6D157B-0E2F-4992-8090-03F8B34C93F8}">
      <dgm:prSet/>
      <dgm:spPr/>
      <dgm:t>
        <a:bodyPr/>
        <a:lstStyle/>
        <a:p>
          <a:pPr>
            <a:lnSpc>
              <a:spcPct val="100000"/>
            </a:lnSpc>
          </a:pPr>
          <a:r>
            <a:rPr lang="en-US" b="1"/>
            <a:t>Follow employment plan</a:t>
          </a:r>
          <a:endParaRPr lang="en-US"/>
        </a:p>
      </dgm:t>
    </dgm:pt>
    <dgm:pt modelId="{540621BE-4E7D-42E3-A19E-F37F698087BA}" type="parTrans" cxnId="{D7A0C06B-F95A-4B07-B7C2-AE7D7FDBE8DC}">
      <dgm:prSet/>
      <dgm:spPr/>
      <dgm:t>
        <a:bodyPr/>
        <a:lstStyle/>
        <a:p>
          <a:endParaRPr lang="en-US"/>
        </a:p>
      </dgm:t>
    </dgm:pt>
    <dgm:pt modelId="{DDEB0D79-E0EF-4DFE-9F58-66EAE4E38E72}" type="sibTrans" cxnId="{D7A0C06B-F95A-4B07-B7C2-AE7D7FDBE8DC}">
      <dgm:prSet/>
      <dgm:spPr/>
      <dgm:t>
        <a:bodyPr/>
        <a:lstStyle/>
        <a:p>
          <a:endParaRPr lang="en-US"/>
        </a:p>
      </dgm:t>
    </dgm:pt>
    <dgm:pt modelId="{DD6FDBFE-E892-4728-B0AD-3A9D7C5AC866}" type="pres">
      <dgm:prSet presAssocID="{299EABF4-E17D-4404-B3CB-56498D3FD121}" presName="root" presStyleCnt="0">
        <dgm:presLayoutVars>
          <dgm:dir/>
          <dgm:resizeHandles val="exact"/>
        </dgm:presLayoutVars>
      </dgm:prSet>
      <dgm:spPr/>
    </dgm:pt>
    <dgm:pt modelId="{B919CFB8-6ACE-49E4-8E75-E9EA667D368B}" type="pres">
      <dgm:prSet presAssocID="{66DEF491-B3F9-4528-ACA0-DAEEB341F790}" presName="compNode" presStyleCnt="0"/>
      <dgm:spPr/>
    </dgm:pt>
    <dgm:pt modelId="{A1F8712F-DEBD-4C59-9DF2-919576FB85D9}" type="pres">
      <dgm:prSet presAssocID="{66DEF491-B3F9-4528-ACA0-DAEEB341F790}" presName="bgRect" presStyleLbl="bgShp" presStyleIdx="0" presStyleCnt="3"/>
      <dgm:spPr/>
    </dgm:pt>
    <dgm:pt modelId="{47DABE8A-1943-437B-9BD9-69EBBC0ECCF2}" type="pres">
      <dgm:prSet presAssocID="{66DEF491-B3F9-4528-ACA0-DAEEB341F79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agnifying glass"/>
        </a:ext>
      </dgm:extLst>
    </dgm:pt>
    <dgm:pt modelId="{06EEC296-8D7F-4723-B6E3-4F9D99265FC8}" type="pres">
      <dgm:prSet presAssocID="{66DEF491-B3F9-4528-ACA0-DAEEB341F790}" presName="spaceRect" presStyleCnt="0"/>
      <dgm:spPr/>
    </dgm:pt>
    <dgm:pt modelId="{D1AA4E35-AC24-40D9-A513-A0B0034DF6F6}" type="pres">
      <dgm:prSet presAssocID="{66DEF491-B3F9-4528-ACA0-DAEEB341F790}" presName="parTx" presStyleLbl="revTx" presStyleIdx="0" presStyleCnt="3">
        <dgm:presLayoutVars>
          <dgm:chMax val="0"/>
          <dgm:chPref val="0"/>
        </dgm:presLayoutVars>
      </dgm:prSet>
      <dgm:spPr/>
    </dgm:pt>
    <dgm:pt modelId="{400554EF-D945-4818-B06F-B7610CBB9E87}" type="pres">
      <dgm:prSet presAssocID="{E6D094EC-1D28-4E2E-8B03-431A57B3EC88}" presName="sibTrans" presStyleCnt="0"/>
      <dgm:spPr/>
    </dgm:pt>
    <dgm:pt modelId="{4865AC42-EE45-4DAA-97B4-89DE4DB8613C}" type="pres">
      <dgm:prSet presAssocID="{1BC83ED8-534C-4D86-BDAA-225A6A674A96}" presName="compNode" presStyleCnt="0"/>
      <dgm:spPr/>
    </dgm:pt>
    <dgm:pt modelId="{CD4BD9A0-8FCD-4B5D-A64D-0D795B9404C4}" type="pres">
      <dgm:prSet presAssocID="{1BC83ED8-534C-4D86-BDAA-225A6A674A96}" presName="bgRect" presStyleLbl="bgShp" presStyleIdx="1" presStyleCnt="3"/>
      <dgm:spPr/>
    </dgm:pt>
    <dgm:pt modelId="{A0E7EE10-5A4C-4880-AC42-0834BF57359D}" type="pres">
      <dgm:prSet presAssocID="{1BC83ED8-534C-4D86-BDAA-225A6A674A9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s"/>
        </a:ext>
      </dgm:extLst>
    </dgm:pt>
    <dgm:pt modelId="{98228F57-9647-4A94-8806-55CA06666F49}" type="pres">
      <dgm:prSet presAssocID="{1BC83ED8-534C-4D86-BDAA-225A6A674A96}" presName="spaceRect" presStyleCnt="0"/>
      <dgm:spPr/>
    </dgm:pt>
    <dgm:pt modelId="{18A78CCE-363B-4B55-82A3-319B594F6DDB}" type="pres">
      <dgm:prSet presAssocID="{1BC83ED8-534C-4D86-BDAA-225A6A674A96}" presName="parTx" presStyleLbl="revTx" presStyleIdx="1" presStyleCnt="3">
        <dgm:presLayoutVars>
          <dgm:chMax val="0"/>
          <dgm:chPref val="0"/>
        </dgm:presLayoutVars>
      </dgm:prSet>
      <dgm:spPr/>
    </dgm:pt>
    <dgm:pt modelId="{4F429F75-5C15-46E4-BEAC-E55E871B1D91}" type="pres">
      <dgm:prSet presAssocID="{545089AA-3009-498D-A222-BC2FC61D0A56}" presName="sibTrans" presStyleCnt="0"/>
      <dgm:spPr/>
    </dgm:pt>
    <dgm:pt modelId="{C4CA75EC-CBC4-47B8-8372-7A54DEE0ADAD}" type="pres">
      <dgm:prSet presAssocID="{2E6D157B-0E2F-4992-8090-03F8B34C93F8}" presName="compNode" presStyleCnt="0"/>
      <dgm:spPr/>
    </dgm:pt>
    <dgm:pt modelId="{C524FEE0-0F52-40BB-9508-324579B67C69}" type="pres">
      <dgm:prSet presAssocID="{2E6D157B-0E2F-4992-8090-03F8B34C93F8}" presName="bgRect" presStyleLbl="bgShp" presStyleIdx="2" presStyleCnt="3"/>
      <dgm:spPr/>
    </dgm:pt>
    <dgm:pt modelId="{F13F1248-F644-46CF-A95F-3DCF244316CA}" type="pres">
      <dgm:prSet presAssocID="{2E6D157B-0E2F-4992-8090-03F8B34C93F8}"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4C34D5AF-154E-4884-9EA8-104847320FE4}" type="pres">
      <dgm:prSet presAssocID="{2E6D157B-0E2F-4992-8090-03F8B34C93F8}" presName="spaceRect" presStyleCnt="0"/>
      <dgm:spPr/>
    </dgm:pt>
    <dgm:pt modelId="{CCE1D965-3CC8-4F55-B950-12E3940ABCC0}" type="pres">
      <dgm:prSet presAssocID="{2E6D157B-0E2F-4992-8090-03F8B34C93F8}" presName="parTx" presStyleLbl="revTx" presStyleIdx="2" presStyleCnt="3">
        <dgm:presLayoutVars>
          <dgm:chMax val="0"/>
          <dgm:chPref val="0"/>
        </dgm:presLayoutVars>
      </dgm:prSet>
      <dgm:spPr/>
    </dgm:pt>
  </dgm:ptLst>
  <dgm:cxnLst>
    <dgm:cxn modelId="{99CF991D-2B7E-42BD-B658-07E2B823656B}" srcId="{299EABF4-E17D-4404-B3CB-56498D3FD121}" destId="{66DEF491-B3F9-4528-ACA0-DAEEB341F790}" srcOrd="0" destOrd="0" parTransId="{0A8A6D46-A4D2-463D-828A-F13952750306}" sibTransId="{E6D094EC-1D28-4E2E-8B03-431A57B3EC88}"/>
    <dgm:cxn modelId="{D7A0C06B-F95A-4B07-B7C2-AE7D7FDBE8DC}" srcId="{299EABF4-E17D-4404-B3CB-56498D3FD121}" destId="{2E6D157B-0E2F-4992-8090-03F8B34C93F8}" srcOrd="2" destOrd="0" parTransId="{540621BE-4E7D-42E3-A19E-F37F698087BA}" sibTransId="{DDEB0D79-E0EF-4DFE-9F58-66EAE4E38E72}"/>
    <dgm:cxn modelId="{9CB77F4D-FD07-4517-8B11-34579B0CB553}" type="presOf" srcId="{2E6D157B-0E2F-4992-8090-03F8B34C93F8}" destId="{CCE1D965-3CC8-4F55-B950-12E3940ABCC0}" srcOrd="0" destOrd="0" presId="urn:microsoft.com/office/officeart/2018/2/layout/IconVerticalSolidList"/>
    <dgm:cxn modelId="{E8F9A86E-EB3C-4FB1-B0EF-1B89C7480B75}" type="presOf" srcId="{66DEF491-B3F9-4528-ACA0-DAEEB341F790}" destId="{D1AA4E35-AC24-40D9-A513-A0B0034DF6F6}" srcOrd="0" destOrd="0" presId="urn:microsoft.com/office/officeart/2018/2/layout/IconVerticalSolidList"/>
    <dgm:cxn modelId="{00B77CB4-D4E9-4A8D-9BAD-C621DC4AD994}" srcId="{299EABF4-E17D-4404-B3CB-56498D3FD121}" destId="{1BC83ED8-534C-4D86-BDAA-225A6A674A96}" srcOrd="1" destOrd="0" parTransId="{C74EBE33-F92F-4803-AF9B-B9753D67AEFC}" sibTransId="{545089AA-3009-498D-A222-BC2FC61D0A56}"/>
    <dgm:cxn modelId="{B0E1DBC4-42D7-458E-A8E6-F0CBBB582D89}" type="presOf" srcId="{1BC83ED8-534C-4D86-BDAA-225A6A674A96}" destId="{18A78CCE-363B-4B55-82A3-319B594F6DDB}" srcOrd="0" destOrd="0" presId="urn:microsoft.com/office/officeart/2018/2/layout/IconVerticalSolidList"/>
    <dgm:cxn modelId="{E9DA7CD8-3ED6-4FED-8490-02938B9F636D}" type="presOf" srcId="{299EABF4-E17D-4404-B3CB-56498D3FD121}" destId="{DD6FDBFE-E892-4728-B0AD-3A9D7C5AC866}" srcOrd="0" destOrd="0" presId="urn:microsoft.com/office/officeart/2018/2/layout/IconVerticalSolidList"/>
    <dgm:cxn modelId="{2E154917-72DA-4BF7-B856-76835637E39F}" type="presParOf" srcId="{DD6FDBFE-E892-4728-B0AD-3A9D7C5AC866}" destId="{B919CFB8-6ACE-49E4-8E75-E9EA667D368B}" srcOrd="0" destOrd="0" presId="urn:microsoft.com/office/officeart/2018/2/layout/IconVerticalSolidList"/>
    <dgm:cxn modelId="{941C574B-889C-474B-925D-13F3275B38D5}" type="presParOf" srcId="{B919CFB8-6ACE-49E4-8E75-E9EA667D368B}" destId="{A1F8712F-DEBD-4C59-9DF2-919576FB85D9}" srcOrd="0" destOrd="0" presId="urn:microsoft.com/office/officeart/2018/2/layout/IconVerticalSolidList"/>
    <dgm:cxn modelId="{7D0002E6-8D82-4034-88D9-51D2033865B2}" type="presParOf" srcId="{B919CFB8-6ACE-49E4-8E75-E9EA667D368B}" destId="{47DABE8A-1943-437B-9BD9-69EBBC0ECCF2}" srcOrd="1" destOrd="0" presId="urn:microsoft.com/office/officeart/2018/2/layout/IconVerticalSolidList"/>
    <dgm:cxn modelId="{1F6E4896-91FC-4858-A6BD-B071DD9FE66D}" type="presParOf" srcId="{B919CFB8-6ACE-49E4-8E75-E9EA667D368B}" destId="{06EEC296-8D7F-4723-B6E3-4F9D99265FC8}" srcOrd="2" destOrd="0" presId="urn:microsoft.com/office/officeart/2018/2/layout/IconVerticalSolidList"/>
    <dgm:cxn modelId="{7DE6CEFE-D915-4EB4-9BC9-5E6F4045E146}" type="presParOf" srcId="{B919CFB8-6ACE-49E4-8E75-E9EA667D368B}" destId="{D1AA4E35-AC24-40D9-A513-A0B0034DF6F6}" srcOrd="3" destOrd="0" presId="urn:microsoft.com/office/officeart/2018/2/layout/IconVerticalSolidList"/>
    <dgm:cxn modelId="{27A95044-19D6-4EF6-8BD1-9CCC1FAD08D7}" type="presParOf" srcId="{DD6FDBFE-E892-4728-B0AD-3A9D7C5AC866}" destId="{400554EF-D945-4818-B06F-B7610CBB9E87}" srcOrd="1" destOrd="0" presId="urn:microsoft.com/office/officeart/2018/2/layout/IconVerticalSolidList"/>
    <dgm:cxn modelId="{9B8A389F-0A86-4C24-9BAE-A968B23FD6E3}" type="presParOf" srcId="{DD6FDBFE-E892-4728-B0AD-3A9D7C5AC866}" destId="{4865AC42-EE45-4DAA-97B4-89DE4DB8613C}" srcOrd="2" destOrd="0" presId="urn:microsoft.com/office/officeart/2018/2/layout/IconVerticalSolidList"/>
    <dgm:cxn modelId="{809200C4-0E17-41F3-BD84-545CB63F6B64}" type="presParOf" srcId="{4865AC42-EE45-4DAA-97B4-89DE4DB8613C}" destId="{CD4BD9A0-8FCD-4B5D-A64D-0D795B9404C4}" srcOrd="0" destOrd="0" presId="urn:microsoft.com/office/officeart/2018/2/layout/IconVerticalSolidList"/>
    <dgm:cxn modelId="{C520935B-0983-4692-9AD8-CFB73D6D9F52}" type="presParOf" srcId="{4865AC42-EE45-4DAA-97B4-89DE4DB8613C}" destId="{A0E7EE10-5A4C-4880-AC42-0834BF57359D}" srcOrd="1" destOrd="0" presId="urn:microsoft.com/office/officeart/2018/2/layout/IconVerticalSolidList"/>
    <dgm:cxn modelId="{0500E58D-EB43-4FC5-980F-CE360B347D0D}" type="presParOf" srcId="{4865AC42-EE45-4DAA-97B4-89DE4DB8613C}" destId="{98228F57-9647-4A94-8806-55CA06666F49}" srcOrd="2" destOrd="0" presId="urn:microsoft.com/office/officeart/2018/2/layout/IconVerticalSolidList"/>
    <dgm:cxn modelId="{5E13E05D-FC7D-4376-9269-6C5CDE2627D2}" type="presParOf" srcId="{4865AC42-EE45-4DAA-97B4-89DE4DB8613C}" destId="{18A78CCE-363B-4B55-82A3-319B594F6DDB}" srcOrd="3" destOrd="0" presId="urn:microsoft.com/office/officeart/2018/2/layout/IconVerticalSolidList"/>
    <dgm:cxn modelId="{EA5B1598-15C0-466E-9CE4-7B7AD78C205A}" type="presParOf" srcId="{DD6FDBFE-E892-4728-B0AD-3A9D7C5AC866}" destId="{4F429F75-5C15-46E4-BEAC-E55E871B1D91}" srcOrd="3" destOrd="0" presId="urn:microsoft.com/office/officeart/2018/2/layout/IconVerticalSolidList"/>
    <dgm:cxn modelId="{5ACAFF7B-B73E-40CE-A7F0-EE665E0538AB}" type="presParOf" srcId="{DD6FDBFE-E892-4728-B0AD-3A9D7C5AC866}" destId="{C4CA75EC-CBC4-47B8-8372-7A54DEE0ADAD}" srcOrd="4" destOrd="0" presId="urn:microsoft.com/office/officeart/2018/2/layout/IconVerticalSolidList"/>
    <dgm:cxn modelId="{43BAA136-B3A3-4336-B242-FF3E783A7E7E}" type="presParOf" srcId="{C4CA75EC-CBC4-47B8-8372-7A54DEE0ADAD}" destId="{C524FEE0-0F52-40BB-9508-324579B67C69}" srcOrd="0" destOrd="0" presId="urn:microsoft.com/office/officeart/2018/2/layout/IconVerticalSolidList"/>
    <dgm:cxn modelId="{B853B8A3-E9B2-4970-BDD4-3942FABFD474}" type="presParOf" srcId="{C4CA75EC-CBC4-47B8-8372-7A54DEE0ADAD}" destId="{F13F1248-F644-46CF-A95F-3DCF244316CA}" srcOrd="1" destOrd="0" presId="urn:microsoft.com/office/officeart/2018/2/layout/IconVerticalSolidList"/>
    <dgm:cxn modelId="{253FA4C1-D00C-4E22-A081-8EA2BCF5F96F}" type="presParOf" srcId="{C4CA75EC-CBC4-47B8-8372-7A54DEE0ADAD}" destId="{4C34D5AF-154E-4884-9EA8-104847320FE4}" srcOrd="2" destOrd="0" presId="urn:microsoft.com/office/officeart/2018/2/layout/IconVerticalSolidList"/>
    <dgm:cxn modelId="{1470725D-C92E-445F-9BBC-1D40DF1F8875}" type="presParOf" srcId="{C4CA75EC-CBC4-47B8-8372-7A54DEE0ADAD}" destId="{CCE1D965-3CC8-4F55-B950-12E3940ABCC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8712F-DEBD-4C59-9DF2-919576FB85D9}">
      <dsp:nvSpPr>
        <dsp:cNvPr id="0" name=""/>
        <dsp:cNvSpPr/>
      </dsp:nvSpPr>
      <dsp:spPr>
        <a:xfrm>
          <a:off x="0" y="590"/>
          <a:ext cx="8229600" cy="138097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DABE8A-1943-437B-9BD9-69EBBC0ECCF2}">
      <dsp:nvSpPr>
        <dsp:cNvPr id="0" name=""/>
        <dsp:cNvSpPr/>
      </dsp:nvSpPr>
      <dsp:spPr>
        <a:xfrm>
          <a:off x="417745" y="311309"/>
          <a:ext cx="759536" cy="7595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A4E35-AC24-40D9-A513-A0B0034DF6F6}">
      <dsp:nvSpPr>
        <dsp:cNvPr id="0" name=""/>
        <dsp:cNvSpPr/>
      </dsp:nvSpPr>
      <dsp:spPr>
        <a:xfrm>
          <a:off x="1595027" y="590"/>
          <a:ext cx="6634572" cy="138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153" tIns="146153" rIns="146153" bIns="146153" numCol="1" spcCol="1270" anchor="ctr" anchorCtr="0">
          <a:noAutofit/>
        </a:bodyPr>
        <a:lstStyle/>
        <a:p>
          <a:pPr marL="0" lvl="0" indent="0" algn="l" defTabSz="1111250">
            <a:lnSpc>
              <a:spcPct val="100000"/>
            </a:lnSpc>
            <a:spcBef>
              <a:spcPct val="0"/>
            </a:spcBef>
            <a:spcAft>
              <a:spcPct val="35000"/>
            </a:spcAft>
            <a:buNone/>
          </a:pPr>
          <a:r>
            <a:rPr lang="en-US" sz="2500" b="1" kern="1200"/>
            <a:t>Begin job search</a:t>
          </a:r>
          <a:endParaRPr lang="en-US" sz="2500" kern="1200"/>
        </a:p>
      </dsp:txBody>
      <dsp:txXfrm>
        <a:off x="1595027" y="590"/>
        <a:ext cx="6634572" cy="1380976"/>
      </dsp:txXfrm>
    </dsp:sp>
    <dsp:sp modelId="{CD4BD9A0-8FCD-4B5D-A64D-0D795B9404C4}">
      <dsp:nvSpPr>
        <dsp:cNvPr id="0" name=""/>
        <dsp:cNvSpPr/>
      </dsp:nvSpPr>
      <dsp:spPr>
        <a:xfrm>
          <a:off x="0" y="1726810"/>
          <a:ext cx="8229600" cy="138097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E7EE10-5A4C-4880-AC42-0834BF57359D}">
      <dsp:nvSpPr>
        <dsp:cNvPr id="0" name=""/>
        <dsp:cNvSpPr/>
      </dsp:nvSpPr>
      <dsp:spPr>
        <a:xfrm>
          <a:off x="417745" y="2037530"/>
          <a:ext cx="759536" cy="7595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8A78CCE-363B-4B55-82A3-319B594F6DDB}">
      <dsp:nvSpPr>
        <dsp:cNvPr id="0" name=""/>
        <dsp:cNvSpPr/>
      </dsp:nvSpPr>
      <dsp:spPr>
        <a:xfrm>
          <a:off x="1595027" y="1726810"/>
          <a:ext cx="6634572" cy="138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153" tIns="146153" rIns="146153" bIns="146153" numCol="1" spcCol="1270" anchor="ctr" anchorCtr="0">
          <a:noAutofit/>
        </a:bodyPr>
        <a:lstStyle/>
        <a:p>
          <a:pPr marL="0" lvl="0" indent="0" algn="l" defTabSz="1111250">
            <a:lnSpc>
              <a:spcPct val="100000"/>
            </a:lnSpc>
            <a:spcBef>
              <a:spcPct val="0"/>
            </a:spcBef>
            <a:spcAft>
              <a:spcPct val="35000"/>
            </a:spcAft>
            <a:buNone/>
          </a:pPr>
          <a:r>
            <a:rPr lang="en-US" sz="2500" b="1" kern="1200"/>
            <a:t>Meet with Workforce Solutions Professional weekly</a:t>
          </a:r>
          <a:endParaRPr lang="en-US" sz="2500" kern="1200"/>
        </a:p>
      </dsp:txBody>
      <dsp:txXfrm>
        <a:off x="1595027" y="1726810"/>
        <a:ext cx="6634572" cy="1380976"/>
      </dsp:txXfrm>
    </dsp:sp>
    <dsp:sp modelId="{C524FEE0-0F52-40BB-9508-324579B67C69}">
      <dsp:nvSpPr>
        <dsp:cNvPr id="0" name=""/>
        <dsp:cNvSpPr/>
      </dsp:nvSpPr>
      <dsp:spPr>
        <a:xfrm>
          <a:off x="0" y="3453030"/>
          <a:ext cx="8229600" cy="1380976"/>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3F1248-F644-46CF-A95F-3DCF244316CA}">
      <dsp:nvSpPr>
        <dsp:cNvPr id="0" name=""/>
        <dsp:cNvSpPr/>
      </dsp:nvSpPr>
      <dsp:spPr>
        <a:xfrm>
          <a:off x="417745" y="3763750"/>
          <a:ext cx="759536" cy="7595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E1D965-3CC8-4F55-B950-12E3940ABCC0}">
      <dsp:nvSpPr>
        <dsp:cNvPr id="0" name=""/>
        <dsp:cNvSpPr/>
      </dsp:nvSpPr>
      <dsp:spPr>
        <a:xfrm>
          <a:off x="1595027" y="3453030"/>
          <a:ext cx="6634572" cy="1380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153" tIns="146153" rIns="146153" bIns="146153" numCol="1" spcCol="1270" anchor="ctr" anchorCtr="0">
          <a:noAutofit/>
        </a:bodyPr>
        <a:lstStyle/>
        <a:p>
          <a:pPr marL="0" lvl="0" indent="0" algn="l" defTabSz="1111250">
            <a:lnSpc>
              <a:spcPct val="100000"/>
            </a:lnSpc>
            <a:spcBef>
              <a:spcPct val="0"/>
            </a:spcBef>
            <a:spcAft>
              <a:spcPct val="35000"/>
            </a:spcAft>
            <a:buNone/>
          </a:pPr>
          <a:r>
            <a:rPr lang="en-US" sz="2500" b="1" kern="1200"/>
            <a:t>Follow employment plan</a:t>
          </a:r>
          <a:endParaRPr lang="en-US" sz="2500" kern="1200"/>
        </a:p>
      </dsp:txBody>
      <dsp:txXfrm>
        <a:off x="1595027" y="3453030"/>
        <a:ext cx="6634572" cy="138097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A698C31-5321-E64C-A8D9-FAB2843059C8}" type="datetimeFigureOut">
              <a:rPr lang="en-US" smtClean="0"/>
              <a:pPr/>
              <a:t>12/12/2022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354D9F7-9D24-E64D-90F1-A57DA2CD9B40}" type="slidenum">
              <a:rPr lang="en-US" smtClean="0"/>
              <a:pPr/>
              <a:t>‹#›</a:t>
            </a:fld>
            <a:endParaRPr lang="en-US"/>
          </a:p>
        </p:txBody>
      </p:sp>
    </p:spTree>
    <p:extLst>
      <p:ext uri="{BB962C8B-B14F-4D97-AF65-F5344CB8AC3E}">
        <p14:creationId xmlns:p14="http://schemas.microsoft.com/office/powerpoint/2010/main" val="6773450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76AA65-98F6-6F42-8C97-866162AECD52}" type="datetimeFigureOut">
              <a:rPr lang="en-US" smtClean="0"/>
              <a:pPr/>
              <a:t>12/12/2022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13E642-38DC-844C-B05A-8BDBFAE8648D}" type="slidenum">
              <a:rPr lang="en-US" smtClean="0"/>
              <a:pPr/>
              <a:t>‹#›</a:t>
            </a:fld>
            <a:endParaRPr lang="en-US"/>
          </a:p>
        </p:txBody>
      </p:sp>
    </p:spTree>
    <p:extLst>
      <p:ext uri="{BB962C8B-B14F-4D97-AF65-F5344CB8AC3E}">
        <p14:creationId xmlns:p14="http://schemas.microsoft.com/office/powerpoint/2010/main" val="361539648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Welcome to the orientation for the SNAP Employment &amp; Training program. </a:t>
            </a:r>
          </a:p>
        </p:txBody>
      </p:sp>
      <p:sp>
        <p:nvSpPr>
          <p:cNvPr id="4" name="Slide Number Placeholder 3"/>
          <p:cNvSpPr>
            <a:spLocks noGrp="1"/>
          </p:cNvSpPr>
          <p:nvPr>
            <p:ph type="sldNum" sz="quarter" idx="5"/>
          </p:nvPr>
        </p:nvSpPr>
        <p:spPr/>
        <p:txBody>
          <a:bodyPr/>
          <a:lstStyle/>
          <a:p>
            <a:fld id="{8113E642-38DC-844C-B05A-8BDBFAE8648D}" type="slidenum">
              <a:rPr lang="en-US" smtClean="0"/>
              <a:pPr/>
              <a:t>1</a:t>
            </a:fld>
            <a:endParaRPr lang="en-US"/>
          </a:p>
        </p:txBody>
      </p:sp>
    </p:spTree>
    <p:extLst>
      <p:ext uri="{BB962C8B-B14F-4D97-AF65-F5344CB8AC3E}">
        <p14:creationId xmlns:p14="http://schemas.microsoft.com/office/powerpoint/2010/main" val="627799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Today’s objective is to help you gain an understanding of Workforce Solutions services and your participation components. </a:t>
            </a:r>
          </a:p>
        </p:txBody>
      </p:sp>
      <p:sp>
        <p:nvSpPr>
          <p:cNvPr id="4" name="Slide Number Placeholder 3"/>
          <p:cNvSpPr>
            <a:spLocks noGrp="1"/>
          </p:cNvSpPr>
          <p:nvPr>
            <p:ph type="sldNum" sz="quarter" idx="5"/>
          </p:nvPr>
        </p:nvSpPr>
        <p:spPr/>
        <p:txBody>
          <a:bodyPr/>
          <a:lstStyle/>
          <a:p>
            <a:fld id="{87606B2E-42A2-4DC9-B775-4E2ECCC4C1F8}" type="slidenum">
              <a:rPr lang="en-US" smtClean="0"/>
              <a:t>2</a:t>
            </a:fld>
            <a:endParaRPr lang="en-US"/>
          </a:p>
        </p:txBody>
      </p:sp>
    </p:spTree>
    <p:extLst>
      <p:ext uri="{BB962C8B-B14F-4D97-AF65-F5344CB8AC3E}">
        <p14:creationId xmlns:p14="http://schemas.microsoft.com/office/powerpoint/2010/main" val="3512417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a:t>Workforce Solutions staff are available Monday to Friday, from 8am to 5pm, to help you, both virtually and in our offices. We will assist you with your employment and career goals by helping you develop a customized employment plan. We also offer:</a:t>
            </a:r>
          </a:p>
          <a:p>
            <a:endParaRPr lang="en-US"/>
          </a:p>
          <a:p>
            <a:pPr marL="171450" indent="-171450">
              <a:buFont typeface="Arial"/>
              <a:buChar char="•"/>
            </a:pPr>
            <a:r>
              <a:rPr lang="en-US"/>
              <a:t>Job search assistance including referrals to open jobs, job fairs and hiring events, and updating your </a:t>
            </a:r>
            <a:r>
              <a:rPr lang="en-US" err="1"/>
              <a:t>WorkinTexas</a:t>
            </a:r>
            <a:r>
              <a:rPr lang="en-US"/>
              <a:t> application. We have computers, phones, fax and copy machines at no charge, and you may access internet service in the career office parking lot;</a:t>
            </a:r>
            <a:endParaRPr lang="en-US">
              <a:cs typeface="Calibri"/>
            </a:endParaRPr>
          </a:p>
          <a:p>
            <a:pPr marL="171450" indent="-171450">
              <a:buFont typeface="Arial"/>
              <a:buChar char="•"/>
            </a:pPr>
            <a:r>
              <a:rPr lang="en-US"/>
              <a:t>Resume and interview preparation including job search seminars to help you become job ready;</a:t>
            </a:r>
            <a:endParaRPr lang="en-US">
              <a:cs typeface="Calibri"/>
            </a:endParaRPr>
          </a:p>
          <a:p>
            <a:pPr marL="171450" indent="-171450">
              <a:buFont typeface="Arial"/>
              <a:buChar char="•"/>
            </a:pPr>
            <a:r>
              <a:rPr lang="en-US"/>
              <a:t>Work-based learning, such as work experience or community service to help you gain skills to transition into permanent employment;</a:t>
            </a:r>
            <a:endParaRPr lang="en-US">
              <a:cs typeface="Calibri"/>
            </a:endParaRPr>
          </a:p>
          <a:p>
            <a:pPr marL="171450" indent="-171450">
              <a:buFont typeface="Arial"/>
              <a:buChar char="•"/>
            </a:pPr>
            <a:r>
              <a:rPr lang="en-US"/>
              <a:t>Financial aid for training and education to help you expand your knowledge, such as adult education, high school equivalency, English as a Second Language, basic computer skills, and vocational and occupational training;</a:t>
            </a:r>
            <a:endParaRPr lang="en-US">
              <a:cs typeface="Calibri"/>
            </a:endParaRPr>
          </a:p>
          <a:p>
            <a:pPr marL="171450" indent="-171450">
              <a:buFont typeface="Arial"/>
              <a:buChar char="•"/>
            </a:pPr>
            <a:r>
              <a:rPr lang="en-US"/>
              <a:t>Support services to help you get a job, such as transportation assistance and interview clothing; and</a:t>
            </a:r>
            <a:endParaRPr lang="en-US">
              <a:cs typeface="Calibri"/>
            </a:endParaRPr>
          </a:p>
          <a:p>
            <a:pPr marL="171450" indent="-171450">
              <a:buFont typeface="Arial"/>
              <a:buChar char="•"/>
            </a:pPr>
            <a:r>
              <a:rPr lang="en-US"/>
              <a:t>Child care while you work and/or look for work, for those who meet eligibility requirements. </a:t>
            </a:r>
            <a:endParaRPr lang="en-US">
              <a:cs typeface="Calibri"/>
            </a:endParaRPr>
          </a:p>
          <a:p>
            <a:endParaRPr lang="en-US"/>
          </a:p>
          <a:p>
            <a:r>
              <a:rPr lang="en-US"/>
              <a:t>When you get hired, it is important to contact your Workforce Solutions Professional for assistance with work support such as gas to get to work, specific clothing items needed for your new job, tools or equipment, and other work-related needs.</a:t>
            </a:r>
            <a:endParaRPr lang="en-US">
              <a:cs typeface="Calibri"/>
            </a:endParaRPr>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8113E642-38DC-844C-B05A-8BDBFAE8648D}" type="slidenum">
              <a:rPr lang="en-US" smtClean="0"/>
              <a:pPr/>
              <a:t>3</a:t>
            </a:fld>
            <a:endParaRPr lang="en-US"/>
          </a:p>
        </p:txBody>
      </p:sp>
    </p:spTree>
    <p:extLst>
      <p:ext uri="{BB962C8B-B14F-4D97-AF65-F5344CB8AC3E}">
        <p14:creationId xmlns:p14="http://schemas.microsoft.com/office/powerpoint/2010/main" val="1239606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work together to help you obtain employment. To be eligible for Workforce Solutions financial assistance, you will need to put in a minimum of 30 hours per week in job search or job-readiness activities. We may also ask you to: </a:t>
            </a:r>
          </a:p>
          <a:p>
            <a:endParaRPr lang="en-US"/>
          </a:p>
          <a:p>
            <a:r>
              <a:rPr lang="en-US"/>
              <a:t>Meet with your Workforce Solutions Professional weekly,</a:t>
            </a:r>
            <a:endParaRPr lang="en-US">
              <a:cs typeface="Calibri"/>
            </a:endParaRPr>
          </a:p>
          <a:p>
            <a:r>
              <a:rPr lang="en-US"/>
              <a:t>Submit documentation of 30 hours per week in job search or another allowable activity, </a:t>
            </a:r>
            <a:endParaRPr lang="en-US">
              <a:cs typeface="Calibri"/>
            </a:endParaRPr>
          </a:p>
          <a:p>
            <a:r>
              <a:rPr lang="en-US"/>
              <a:t>Look for work, accept job referrals and attend job interviews,</a:t>
            </a:r>
            <a:endParaRPr lang="en-US">
              <a:cs typeface="Calibri"/>
            </a:endParaRPr>
          </a:p>
          <a:p>
            <a:r>
              <a:rPr lang="en-US"/>
              <a:t>Attend workshops, meetings and job fairs/hiring events,</a:t>
            </a:r>
            <a:endParaRPr lang="en-US">
              <a:cs typeface="Calibri"/>
            </a:endParaRPr>
          </a:p>
          <a:p>
            <a:r>
              <a:rPr lang="en-US"/>
              <a:t>Complete adult education or short-term vocational/occupational programs and/or</a:t>
            </a:r>
            <a:endParaRPr lang="en-US">
              <a:cs typeface="Calibri"/>
            </a:endParaRPr>
          </a:p>
          <a:p>
            <a:r>
              <a:rPr lang="en-US"/>
              <a:t>Participate in subsidized work to gain work experience and skills for permanent, suitable employment. </a:t>
            </a:r>
            <a:endParaRPr lang="en-US">
              <a:cs typeface="Calibri"/>
            </a:endParaRPr>
          </a:p>
          <a:p>
            <a:r>
              <a:rPr lang="en-US"/>
              <a:t> </a:t>
            </a:r>
            <a:endParaRPr lang="en-US">
              <a:cs typeface="Calibri"/>
            </a:endParaRPr>
          </a:p>
          <a:p>
            <a:r>
              <a:rPr lang="en-US"/>
              <a:t>If you are unable to find work within four weeks, you may be reassessed to work as a volunteer in a community service job. </a:t>
            </a:r>
            <a:endParaRPr lang="en-US">
              <a:cs typeface="Calibri"/>
            </a:endParaRPr>
          </a:p>
          <a:p>
            <a:endParaRPr lang="en-US"/>
          </a:p>
          <a:p>
            <a:endParaRPr lang="en-US"/>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8113E642-38DC-844C-B05A-8BDBFAE8648D}" type="slidenum">
              <a:rPr lang="en-US" smtClean="0"/>
              <a:pPr/>
              <a:t>4</a:t>
            </a:fld>
            <a:endParaRPr lang="en-US"/>
          </a:p>
        </p:txBody>
      </p:sp>
    </p:spTree>
    <p:extLst>
      <p:ext uri="{BB962C8B-B14F-4D97-AF65-F5344CB8AC3E}">
        <p14:creationId xmlns:p14="http://schemas.microsoft.com/office/powerpoint/2010/main" val="636320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Your next steps will be to:</a:t>
            </a:r>
          </a:p>
          <a:p>
            <a:r>
              <a:rPr lang="en-US"/>
              <a:t> </a:t>
            </a:r>
            <a:endParaRPr lang="en-US">
              <a:cs typeface="Calibri"/>
            </a:endParaRPr>
          </a:p>
          <a:p>
            <a:r>
              <a:rPr lang="en-US"/>
              <a:t>Begin your job search or job readiness activities,</a:t>
            </a:r>
            <a:endParaRPr lang="en-US">
              <a:cs typeface="Calibri"/>
            </a:endParaRPr>
          </a:p>
          <a:p>
            <a:r>
              <a:rPr lang="en-US"/>
              <a:t>Meet with a Workforce Solutions Professional to update them on your progress weekly, and </a:t>
            </a:r>
            <a:endParaRPr lang="en-US">
              <a:cs typeface="Calibri"/>
            </a:endParaRPr>
          </a:p>
          <a:p>
            <a:r>
              <a:rPr lang="en-US"/>
              <a:t>Follow the actions set in your employment plan.</a:t>
            </a:r>
            <a:endParaRPr lang="en-US">
              <a:cs typeface="Calibri"/>
            </a:endParaRPr>
          </a:p>
          <a:p>
            <a:endParaRPr lang="en-US"/>
          </a:p>
          <a:p>
            <a:r>
              <a:rPr lang="en-US"/>
              <a:t>If you are unable to complete your job search or participation activities, contact your Workforce Solutions Professional to explore options for excusing your participation. </a:t>
            </a:r>
            <a:endParaRPr lang="en-US">
              <a:cs typeface="Calibri"/>
            </a:endParaRPr>
          </a:p>
          <a:p>
            <a:endParaRPr lang="en-US"/>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8113E642-38DC-844C-B05A-8BDBFAE8648D}" type="slidenum">
              <a:rPr lang="en-US" smtClean="0"/>
              <a:pPr/>
              <a:t>5</a:t>
            </a:fld>
            <a:endParaRPr lang="en-US"/>
          </a:p>
        </p:txBody>
      </p:sp>
    </p:spTree>
    <p:extLst>
      <p:ext uri="{BB962C8B-B14F-4D97-AF65-F5344CB8AC3E}">
        <p14:creationId xmlns:p14="http://schemas.microsoft.com/office/powerpoint/2010/main" val="2689824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Remember, the end goal is employment. It is important for you to maintain contact with us and let us know how we can best assist you. </a:t>
            </a:r>
          </a:p>
          <a:p>
            <a:r>
              <a:rPr lang="en-US"/>
              <a:t> </a:t>
            </a:r>
          </a:p>
          <a:p>
            <a:r>
              <a:rPr lang="en-US"/>
              <a:t>Next, we will discuss your participation and documentation needs in more detail. </a:t>
            </a:r>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8113E642-38DC-844C-B05A-8BDBFAE8648D}" type="slidenum">
              <a:rPr lang="en-US" smtClean="0"/>
              <a:pPr/>
              <a:t>6</a:t>
            </a:fld>
            <a:endParaRPr lang="en-US"/>
          </a:p>
        </p:txBody>
      </p:sp>
    </p:spTree>
    <p:extLst>
      <p:ext uri="{BB962C8B-B14F-4D97-AF65-F5344CB8AC3E}">
        <p14:creationId xmlns:p14="http://schemas.microsoft.com/office/powerpoint/2010/main" val="16906758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hoto 1">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69850" y="1773161"/>
            <a:ext cx="5177885" cy="1256218"/>
          </a:xfrm>
        </p:spPr>
        <p:txBody>
          <a:bodyPr anchor="b">
            <a:noAutofit/>
          </a:bodyPr>
          <a:lstStyle>
            <a:lvl1pPr algn="l">
              <a:lnSpc>
                <a:spcPts val="4200"/>
              </a:lnSpc>
              <a:defRPr sz="3600" b="1"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669851" y="3554436"/>
            <a:ext cx="5177884" cy="921337"/>
          </a:xfrm>
        </p:spPr>
        <p:txBody>
          <a:bodyPr>
            <a:noAutofit/>
          </a:bodyPr>
          <a:lstStyle>
            <a:lvl1pPr marL="0" indent="0" algn="l">
              <a:lnSpc>
                <a:spcPts val="2800"/>
              </a:lnSpc>
              <a:spcBef>
                <a:spcPts val="0"/>
              </a:spcBef>
              <a:spcAft>
                <a:spcPts val="0"/>
              </a:spcAft>
              <a:buNone/>
              <a:defRPr sz="2400" b="0" cap="all" spc="0" baseline="0">
                <a:solidFill>
                  <a:schemeClr val="accent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a:extLst>
              <a:ext uri="{FF2B5EF4-FFF2-40B4-BE49-F238E27FC236}">
                <a16:creationId xmlns:a16="http://schemas.microsoft.com/office/drawing/2014/main" id="{BABAE8E1-C370-C847-B62F-DF2C2E7F87D8}"/>
              </a:ext>
            </a:extLst>
          </p:cNvPr>
          <p:cNvPicPr>
            <a:picLocks noChangeAspect="1"/>
          </p:cNvPicPr>
          <p:nvPr userDrawn="1"/>
        </p:nvPicPr>
        <p:blipFill>
          <a:blip r:embed="rId3"/>
          <a:stretch>
            <a:fillRect/>
          </a:stretch>
        </p:blipFill>
        <p:spPr>
          <a:xfrm>
            <a:off x="5730122" y="6102212"/>
            <a:ext cx="2959100" cy="165100"/>
          </a:xfrm>
          <a:prstGeom prst="rect">
            <a:avLst/>
          </a:prstGeom>
        </p:spPr>
      </p:pic>
      <p:sp>
        <p:nvSpPr>
          <p:cNvPr id="10" name="TextBox 9">
            <a:extLst>
              <a:ext uri="{FF2B5EF4-FFF2-40B4-BE49-F238E27FC236}">
                <a16:creationId xmlns:a16="http://schemas.microsoft.com/office/drawing/2014/main" id="{51153FC8-213E-BC48-8436-9DE640CC41EE}"/>
              </a:ext>
            </a:extLst>
          </p:cNvPr>
          <p:cNvSpPr txBox="1"/>
          <p:nvPr userDrawn="1"/>
        </p:nvSpPr>
        <p:spPr>
          <a:xfrm>
            <a:off x="457200" y="6088253"/>
            <a:ext cx="4881094" cy="769748"/>
          </a:xfrm>
          <a:prstGeom prst="rect">
            <a:avLst/>
          </a:prstGeom>
          <a:noFill/>
        </p:spPr>
        <p:txBody>
          <a:bodyPr wrap="square" lIns="0" tIns="0" rIns="0" bIns="0" rtlCol="0">
            <a:noAutofit/>
          </a:bodyPr>
          <a:lstStyle/>
          <a:p>
            <a:pPr marL="0" marR="0" lvl="0" indent="0" algn="l" defTabSz="457200" rtl="0" eaLnBrk="1" fontAlgn="auto" latinLnBrk="0" hangingPunct="1">
              <a:lnSpc>
                <a:spcPct val="100000"/>
              </a:lnSpc>
              <a:spcBef>
                <a:spcPts val="0"/>
              </a:spcBef>
              <a:spcAft>
                <a:spcPts val="300"/>
              </a:spcAft>
              <a:buClrTx/>
              <a:buSzTx/>
              <a:buFontTx/>
              <a:buNone/>
              <a:tabLst/>
              <a:defRPr/>
            </a:pPr>
            <a:r>
              <a:rPr lang="en-US" sz="1200" b="1" kern="1200" err="1">
                <a:solidFill>
                  <a:srgbClr val="6E6E6E"/>
                </a:solidFill>
                <a:effectLst/>
                <a:latin typeface="Arial" panose="020B0604020202020204" pitchFamily="34" charset="0"/>
                <a:ea typeface="+mn-ea"/>
                <a:cs typeface="Arial" panose="020B0604020202020204" pitchFamily="34" charset="0"/>
              </a:rPr>
              <a:t>www.wrksolutions.com</a:t>
            </a:r>
            <a:r>
              <a:rPr lang="en-US" sz="1200" b="0" kern="1200">
                <a:solidFill>
                  <a:srgbClr val="6E6E6E"/>
                </a:solidFill>
                <a:effectLst/>
                <a:latin typeface="Arial" panose="020B0604020202020204" pitchFamily="34" charset="0"/>
                <a:ea typeface="+mn-ea"/>
                <a:cs typeface="Arial" panose="020B0604020202020204" pitchFamily="34" charset="0"/>
              </a:rPr>
              <a:t>  1.888.469.JOBS (5627)</a:t>
            </a:r>
          </a:p>
          <a:p>
            <a:pPr marL="0" marR="0" lvl="0" indent="0" algn="l" defTabSz="457200" rtl="0" eaLnBrk="1" fontAlgn="auto" latinLnBrk="0" hangingPunct="1">
              <a:lnSpc>
                <a:spcPts val="850"/>
              </a:lnSpc>
              <a:spcBef>
                <a:spcPts val="0"/>
              </a:spcBef>
              <a:spcAft>
                <a:spcPts val="0"/>
              </a:spcAft>
              <a:buClrTx/>
              <a:buSzTx/>
              <a:buFontTx/>
              <a:buNone/>
              <a:tabLst/>
              <a:defRPr/>
            </a:pPr>
            <a:r>
              <a:rPr lang="en-US" sz="750" kern="1200">
                <a:solidFill>
                  <a:srgbClr val="777877"/>
                </a:solidFill>
                <a:effectLst/>
                <a:latin typeface="Arial" panose="020B0604020202020204" pitchFamily="34" charset="0"/>
                <a:ea typeface="+mn-ea"/>
                <a:cs typeface="Arial" panose="020B0604020202020204" pitchFamily="34" charset="0"/>
              </a:rPr>
              <a:t>Workforce Solutions is an equal opportunity employer/program. Auxiliary aids and services are available upon request to individuals with disabilities. (Please request reasonable accommodations a minimum of two business days in advance.) </a:t>
            </a:r>
            <a:r>
              <a:rPr lang="en-US" sz="750" b="1" kern="1200">
                <a:solidFill>
                  <a:srgbClr val="777877"/>
                </a:solidFill>
                <a:effectLst/>
                <a:latin typeface="Arial" panose="020B0604020202020204" pitchFamily="34" charset="0"/>
                <a:ea typeface="+mn-ea"/>
                <a:cs typeface="Arial" panose="020B0604020202020204" pitchFamily="34" charset="0"/>
              </a:rPr>
              <a:t>Relay Texas:</a:t>
            </a:r>
            <a:r>
              <a:rPr lang="en-US" sz="750" kern="1200">
                <a:solidFill>
                  <a:srgbClr val="777877"/>
                </a:solidFill>
                <a:effectLst/>
                <a:latin typeface="Arial" panose="020B0604020202020204" pitchFamily="34" charset="0"/>
                <a:ea typeface="+mn-ea"/>
                <a:cs typeface="Arial" panose="020B0604020202020204" pitchFamily="34" charset="0"/>
              </a:rPr>
              <a:t> 1.800.735.2989 (TDD) 1.800.735.2988 (voice) or 711</a:t>
            </a:r>
          </a:p>
          <a:p>
            <a:pPr marL="0" marR="0" lvl="0" indent="0" algn="l" defTabSz="457200" rtl="0" eaLnBrk="1" fontAlgn="auto" latinLnBrk="0" hangingPunct="1">
              <a:lnSpc>
                <a:spcPts val="900"/>
              </a:lnSpc>
              <a:spcBef>
                <a:spcPts val="0"/>
              </a:spcBef>
              <a:spcAft>
                <a:spcPts val="0"/>
              </a:spcAft>
              <a:buClrTx/>
              <a:buSzTx/>
              <a:buFontTx/>
              <a:buNone/>
              <a:tabLst/>
              <a:defRPr/>
            </a:pPr>
            <a:endParaRPr lang="en-US" sz="800" b="0" kern="1200">
              <a:solidFill>
                <a:srgbClr val="777877"/>
              </a:solidFill>
              <a:effectLst/>
              <a:latin typeface="Arial" panose="020B0604020202020204" pitchFamily="34" charset="0"/>
              <a:ea typeface="+mn-ea"/>
              <a:cs typeface="Arial" panose="020B0604020202020204" pitchFamily="34" charset="0"/>
            </a:endParaRPr>
          </a:p>
          <a:p>
            <a:endParaRPr lang="en-US" sz="1200" b="0">
              <a:solidFill>
                <a:srgbClr val="6E6E6E"/>
              </a:solidFill>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74AD1A50-F476-564A-93FF-8F59B0CEE546}"/>
              </a:ext>
            </a:extLst>
          </p:cNvPr>
          <p:cNvPicPr>
            <a:picLocks noChangeAspect="1"/>
          </p:cNvPicPr>
          <p:nvPr userDrawn="1"/>
        </p:nvPicPr>
        <p:blipFill>
          <a:blip r:embed="rId4"/>
          <a:stretch>
            <a:fillRect/>
          </a:stretch>
        </p:blipFill>
        <p:spPr>
          <a:xfrm>
            <a:off x="691972" y="686566"/>
            <a:ext cx="2844800" cy="6477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 gre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4E48F-748D-1B40-AF86-648891E6E893}"/>
              </a:ext>
            </a:extLst>
          </p:cNvPr>
          <p:cNvSpPr>
            <a:spLocks noGrp="1"/>
          </p:cNvSpPr>
          <p:nvPr>
            <p:ph type="title"/>
          </p:nvPr>
        </p:nvSpPr>
        <p:spPr>
          <a:xfrm>
            <a:off x="685800" y="1975935"/>
            <a:ext cx="4572000" cy="2743200"/>
          </a:xfrm>
        </p:spPr>
        <p:txBody>
          <a:bodyPr anchor="t"/>
          <a:lstStyle>
            <a:lvl1pPr>
              <a:lnSpc>
                <a:spcPts val="4200"/>
              </a:lnSpc>
              <a:defRPr sz="3600" cap="all" baseline="0">
                <a:solidFill>
                  <a:schemeClr val="tx2"/>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E6B29458-7DA9-3843-BE2E-34CF4C1A82E5}"/>
              </a:ext>
            </a:extLst>
          </p:cNvPr>
          <p:cNvCxnSpPr/>
          <p:nvPr userDrawn="1"/>
        </p:nvCxnSpPr>
        <p:spPr>
          <a:xfrm>
            <a:off x="685800" y="1800467"/>
            <a:ext cx="459606" cy="0"/>
          </a:xfrm>
          <a:prstGeom prst="line">
            <a:avLst/>
          </a:prstGeom>
          <a:ln w="381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2293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w/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 name="Group 3">
            <a:extLst>
              <a:ext uri="{FF2B5EF4-FFF2-40B4-BE49-F238E27FC236}">
                <a16:creationId xmlns:a16="http://schemas.microsoft.com/office/drawing/2014/main" id="{3F021D11-5260-FE48-AF0E-7B4135254FAD}"/>
              </a:ext>
            </a:extLst>
          </p:cNvPr>
          <p:cNvGrpSpPr/>
          <p:nvPr userDrawn="1"/>
        </p:nvGrpSpPr>
        <p:grpSpPr>
          <a:xfrm>
            <a:off x="0" y="7079811"/>
            <a:ext cx="5097100" cy="452673"/>
            <a:chOff x="443621" y="5576935"/>
            <a:chExt cx="5097100" cy="452673"/>
          </a:xfrm>
        </p:grpSpPr>
        <p:sp>
          <p:nvSpPr>
            <p:cNvPr id="5" name="Rectangle 4">
              <a:extLst>
                <a:ext uri="{FF2B5EF4-FFF2-40B4-BE49-F238E27FC236}">
                  <a16:creationId xmlns:a16="http://schemas.microsoft.com/office/drawing/2014/main" id="{E8A28D4E-9A9A-1B42-A0B5-5602B2F65E02}"/>
                </a:ext>
              </a:extLst>
            </p:cNvPr>
            <p:cNvSpPr/>
            <p:nvPr/>
          </p:nvSpPr>
          <p:spPr>
            <a:xfrm>
              <a:off x="443621" y="5576935"/>
              <a:ext cx="452673" cy="452673"/>
            </a:xfrm>
            <a:prstGeom prst="rect">
              <a:avLst/>
            </a:prstGeom>
            <a:solidFill>
              <a:srgbClr val="E97B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2E7C850-7EC6-7445-B2B9-87B1F058CC9B}"/>
                </a:ext>
              </a:extLst>
            </p:cNvPr>
            <p:cNvSpPr/>
            <p:nvPr/>
          </p:nvSpPr>
          <p:spPr>
            <a:xfrm>
              <a:off x="1107111" y="5576935"/>
              <a:ext cx="452673" cy="452673"/>
            </a:xfrm>
            <a:prstGeom prst="rect">
              <a:avLst/>
            </a:prstGeom>
            <a:solidFill>
              <a:srgbClr val="6E6E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F25A171-2712-0B45-8888-03D4AEB1EBE2}"/>
                </a:ext>
              </a:extLst>
            </p:cNvPr>
            <p:cNvSpPr/>
            <p:nvPr/>
          </p:nvSpPr>
          <p:spPr>
            <a:xfrm>
              <a:off x="1770601" y="5576935"/>
              <a:ext cx="452673" cy="452673"/>
            </a:xfrm>
            <a:prstGeom prst="rect">
              <a:avLst/>
            </a:prstGeom>
            <a:solidFill>
              <a:srgbClr val="007BB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DDD19B8-4402-2842-886F-2C73A4F0970C}"/>
                </a:ext>
              </a:extLst>
            </p:cNvPr>
            <p:cNvSpPr/>
            <p:nvPr/>
          </p:nvSpPr>
          <p:spPr>
            <a:xfrm>
              <a:off x="2434091" y="5576935"/>
              <a:ext cx="452673" cy="452673"/>
            </a:xfrm>
            <a:prstGeom prst="rect">
              <a:avLst/>
            </a:prstGeom>
            <a:solidFill>
              <a:srgbClr val="8FAD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39A53F5-2A56-4942-AFA7-2D74699BBBFE}"/>
                </a:ext>
              </a:extLst>
            </p:cNvPr>
            <p:cNvSpPr/>
            <p:nvPr/>
          </p:nvSpPr>
          <p:spPr>
            <a:xfrm>
              <a:off x="3097581" y="5576935"/>
              <a:ext cx="452673" cy="452673"/>
            </a:xfrm>
            <a:prstGeom prst="rect">
              <a:avLst/>
            </a:prstGeom>
            <a:solidFill>
              <a:srgbClr val="F1B5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D034DC-C023-0446-94F9-87C5EE92F9A9}"/>
                </a:ext>
              </a:extLst>
            </p:cNvPr>
            <p:cNvSpPr/>
            <p:nvPr/>
          </p:nvSpPr>
          <p:spPr>
            <a:xfrm>
              <a:off x="3761071" y="5576935"/>
              <a:ext cx="452673" cy="452673"/>
            </a:xfrm>
            <a:prstGeom prst="rect">
              <a:avLst/>
            </a:prstGeom>
            <a:solidFill>
              <a:srgbClr val="ED1C2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47924F7-CA11-584C-B3FD-CED525BF2694}"/>
                </a:ext>
              </a:extLst>
            </p:cNvPr>
            <p:cNvSpPr/>
            <p:nvPr/>
          </p:nvSpPr>
          <p:spPr>
            <a:xfrm>
              <a:off x="4424561" y="5576935"/>
              <a:ext cx="452673" cy="452673"/>
            </a:xfrm>
            <a:prstGeom prst="rect">
              <a:avLst/>
            </a:prstGeom>
            <a:solidFill>
              <a:srgbClr val="5426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545127C-9B03-694C-8E33-C1B9CD5BF5B8}"/>
                </a:ext>
              </a:extLst>
            </p:cNvPr>
            <p:cNvSpPr/>
            <p:nvPr/>
          </p:nvSpPr>
          <p:spPr>
            <a:xfrm>
              <a:off x="5088048" y="5576935"/>
              <a:ext cx="452673" cy="452673"/>
            </a:xfrm>
            <a:prstGeom prst="rect">
              <a:avLst/>
            </a:prstGeom>
            <a:solidFill>
              <a:srgbClr val="BEBE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no 1st bull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buFontTx/>
              <a:buNone/>
              <a:defRPr/>
            </a:lvl1pPr>
            <a:lvl2pPr marL="179388" indent="-182880">
              <a:buClr>
                <a:schemeClr val="tx2"/>
              </a:buClr>
              <a:tabLst/>
              <a:defRPr/>
            </a:lvl2pPr>
            <a:lvl3pPr marL="365760" indent="-180975">
              <a:tabLst/>
              <a:defRPr/>
            </a:lvl3pPr>
            <a:lvl4pPr marL="576263" indent="-180975">
              <a:tabLst/>
              <a:defRPr/>
            </a:lvl4pPr>
            <a:lvl5pPr marL="746125" indent="-179388">
              <a:tabLs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 name="Group 3">
            <a:extLst>
              <a:ext uri="{FF2B5EF4-FFF2-40B4-BE49-F238E27FC236}">
                <a16:creationId xmlns:a16="http://schemas.microsoft.com/office/drawing/2014/main" id="{3F021D11-5260-FE48-AF0E-7B4135254FAD}"/>
              </a:ext>
            </a:extLst>
          </p:cNvPr>
          <p:cNvGrpSpPr/>
          <p:nvPr userDrawn="1"/>
        </p:nvGrpSpPr>
        <p:grpSpPr>
          <a:xfrm>
            <a:off x="0" y="7079811"/>
            <a:ext cx="5097100" cy="452673"/>
            <a:chOff x="443621" y="5576935"/>
            <a:chExt cx="5097100" cy="452673"/>
          </a:xfrm>
        </p:grpSpPr>
        <p:sp>
          <p:nvSpPr>
            <p:cNvPr id="5" name="Rectangle 4">
              <a:extLst>
                <a:ext uri="{FF2B5EF4-FFF2-40B4-BE49-F238E27FC236}">
                  <a16:creationId xmlns:a16="http://schemas.microsoft.com/office/drawing/2014/main" id="{E8A28D4E-9A9A-1B42-A0B5-5602B2F65E02}"/>
                </a:ext>
              </a:extLst>
            </p:cNvPr>
            <p:cNvSpPr/>
            <p:nvPr/>
          </p:nvSpPr>
          <p:spPr>
            <a:xfrm>
              <a:off x="443621" y="5576935"/>
              <a:ext cx="452673" cy="452673"/>
            </a:xfrm>
            <a:prstGeom prst="rect">
              <a:avLst/>
            </a:prstGeom>
            <a:solidFill>
              <a:srgbClr val="E97B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2E7C850-7EC6-7445-B2B9-87B1F058CC9B}"/>
                </a:ext>
              </a:extLst>
            </p:cNvPr>
            <p:cNvSpPr/>
            <p:nvPr/>
          </p:nvSpPr>
          <p:spPr>
            <a:xfrm>
              <a:off x="1107111" y="5576935"/>
              <a:ext cx="452673" cy="452673"/>
            </a:xfrm>
            <a:prstGeom prst="rect">
              <a:avLst/>
            </a:prstGeom>
            <a:solidFill>
              <a:srgbClr val="6E6E6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F25A171-2712-0B45-8888-03D4AEB1EBE2}"/>
                </a:ext>
              </a:extLst>
            </p:cNvPr>
            <p:cNvSpPr/>
            <p:nvPr/>
          </p:nvSpPr>
          <p:spPr>
            <a:xfrm>
              <a:off x="1770601" y="5576935"/>
              <a:ext cx="452673" cy="452673"/>
            </a:xfrm>
            <a:prstGeom prst="rect">
              <a:avLst/>
            </a:prstGeom>
            <a:solidFill>
              <a:srgbClr val="007BB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DDD19B8-4402-2842-886F-2C73A4F0970C}"/>
                </a:ext>
              </a:extLst>
            </p:cNvPr>
            <p:cNvSpPr/>
            <p:nvPr/>
          </p:nvSpPr>
          <p:spPr>
            <a:xfrm>
              <a:off x="2434091" y="5576935"/>
              <a:ext cx="452673" cy="452673"/>
            </a:xfrm>
            <a:prstGeom prst="rect">
              <a:avLst/>
            </a:prstGeom>
            <a:solidFill>
              <a:srgbClr val="8FAD1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39A53F5-2A56-4942-AFA7-2D74699BBBFE}"/>
                </a:ext>
              </a:extLst>
            </p:cNvPr>
            <p:cNvSpPr/>
            <p:nvPr/>
          </p:nvSpPr>
          <p:spPr>
            <a:xfrm>
              <a:off x="3097581" y="5576935"/>
              <a:ext cx="452673" cy="452673"/>
            </a:xfrm>
            <a:prstGeom prst="rect">
              <a:avLst/>
            </a:prstGeom>
            <a:solidFill>
              <a:srgbClr val="F1B51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1D034DC-C023-0446-94F9-87C5EE92F9A9}"/>
                </a:ext>
              </a:extLst>
            </p:cNvPr>
            <p:cNvSpPr/>
            <p:nvPr/>
          </p:nvSpPr>
          <p:spPr>
            <a:xfrm>
              <a:off x="3761071" y="5576935"/>
              <a:ext cx="452673" cy="452673"/>
            </a:xfrm>
            <a:prstGeom prst="rect">
              <a:avLst/>
            </a:prstGeom>
            <a:solidFill>
              <a:srgbClr val="ED1C2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47924F7-CA11-584C-B3FD-CED525BF2694}"/>
                </a:ext>
              </a:extLst>
            </p:cNvPr>
            <p:cNvSpPr/>
            <p:nvPr/>
          </p:nvSpPr>
          <p:spPr>
            <a:xfrm>
              <a:off x="4424561" y="5576935"/>
              <a:ext cx="452673" cy="452673"/>
            </a:xfrm>
            <a:prstGeom prst="rect">
              <a:avLst/>
            </a:prstGeom>
            <a:solidFill>
              <a:srgbClr val="5426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545127C-9B03-694C-8E33-C1B9CD5BF5B8}"/>
                </a:ext>
              </a:extLst>
            </p:cNvPr>
            <p:cNvSpPr/>
            <p:nvPr/>
          </p:nvSpPr>
          <p:spPr>
            <a:xfrm>
              <a:off x="5088048" y="5576935"/>
              <a:ext cx="452673" cy="452673"/>
            </a:xfrm>
            <a:prstGeom prst="rect">
              <a:avLst/>
            </a:prstGeom>
            <a:solidFill>
              <a:srgbClr val="BEBEB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6494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F07F4-ECD2-524F-BF9E-7F1F13F5D961}"/>
              </a:ext>
            </a:extLst>
          </p:cNvPr>
          <p:cNvSpPr>
            <a:spLocks noGrp="1"/>
          </p:cNvSpPr>
          <p:nvPr>
            <p:ph type="title"/>
          </p:nvPr>
        </p:nvSpPr>
        <p:spPr/>
        <p:txBody>
          <a:bodyPr/>
          <a:lstStyle/>
          <a:p>
            <a:r>
              <a:rPr lang="en-US"/>
              <a:t>Click to edit Master title style</a:t>
            </a:r>
          </a:p>
        </p:txBody>
      </p:sp>
      <p:sp>
        <p:nvSpPr>
          <p:cNvPr id="4" name="Chart Placeholder 3">
            <a:extLst>
              <a:ext uri="{FF2B5EF4-FFF2-40B4-BE49-F238E27FC236}">
                <a16:creationId xmlns:a16="http://schemas.microsoft.com/office/drawing/2014/main" id="{823B4071-2FCC-1B42-8581-FACBB39B0CB6}"/>
              </a:ext>
            </a:extLst>
          </p:cNvPr>
          <p:cNvSpPr>
            <a:spLocks noGrp="1"/>
          </p:cNvSpPr>
          <p:nvPr>
            <p:ph type="chart" sz="quarter" idx="10"/>
          </p:nvPr>
        </p:nvSpPr>
        <p:spPr>
          <a:xfrm>
            <a:off x="457200" y="1061064"/>
            <a:ext cx="5943600" cy="5029200"/>
          </a:xfrm>
        </p:spPr>
        <p:txBody>
          <a:bodyPr/>
          <a:lstStyle/>
          <a:p>
            <a:r>
              <a:rPr lang="en-US"/>
              <a:t>Click icon to add chart</a:t>
            </a:r>
          </a:p>
        </p:txBody>
      </p:sp>
    </p:spTree>
    <p:extLst>
      <p:ext uri="{BB962C8B-B14F-4D97-AF65-F5344CB8AC3E}">
        <p14:creationId xmlns:p14="http://schemas.microsoft.com/office/powerpoint/2010/main" val="669163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199" y="0"/>
            <a:ext cx="8229600" cy="9144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199" y="1143000"/>
            <a:ext cx="8229600" cy="5303520"/>
          </a:xfrm>
          <a:prstGeom prst="rect">
            <a:avLst/>
          </a:prstGeom>
        </p:spPr>
        <p:txBody>
          <a:bodyPr/>
          <a:lstStyle>
            <a:lvl1pPr marL="0" indent="0">
              <a:buFontTx/>
              <a:buNone/>
              <a:defRPr/>
            </a:lvl1pPr>
            <a:lvl2pPr marL="0">
              <a:defRPr/>
            </a:lvl2pPr>
            <a:lvl3pPr marL="685800" indent="-228600">
              <a:buFont typeface="System Font Regular"/>
              <a:buChar char="–"/>
              <a:defRPr/>
            </a:lvl3pPr>
            <a:lvl4pPr marL="1143000">
              <a:defRPr/>
            </a:lvl4pPr>
            <a:lvl5pPr marL="16002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8628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 bullet">
    <p:spTree>
      <p:nvGrpSpPr>
        <p:cNvPr id="1" name=""/>
        <p:cNvGrpSpPr/>
        <p:nvPr/>
      </p:nvGrpSpPr>
      <p:grpSpPr>
        <a:xfrm>
          <a:off x="0" y="0"/>
          <a:ext cx="0" cy="0"/>
          <a:chOff x="0" y="0"/>
          <a:chExt cx="0" cy="0"/>
        </a:xfrm>
      </p:grpSpPr>
      <p:sp>
        <p:nvSpPr>
          <p:cNvPr id="2" name="Title 1"/>
          <p:cNvSpPr>
            <a:spLocks noGrp="1"/>
          </p:cNvSpPr>
          <p:nvPr>
            <p:ph type="title"/>
          </p:nvPr>
        </p:nvSpPr>
        <p:spPr>
          <a:xfrm>
            <a:off x="457199" y="0"/>
            <a:ext cx="8229600" cy="9144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199" y="1143000"/>
            <a:ext cx="8229600" cy="5303520"/>
          </a:xfrm>
          <a:prstGeom prst="rect">
            <a:avLst/>
          </a:prstGeom>
        </p:spPr>
        <p:txBody>
          <a:bodyPr/>
          <a:lstStyle>
            <a:lvl3pPr marL="1143000" indent="-228600">
              <a:buFont typeface="System Font Regular"/>
              <a:buChar char="–"/>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9723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DDC10A5-E289-6549-AC6A-999916542ED3}"/>
              </a:ext>
            </a:extLst>
          </p:cNvPr>
          <p:cNvPicPr>
            <a:picLocks noChangeAspect="1"/>
          </p:cNvPicPr>
          <p:nvPr userDrawn="1"/>
        </p:nvPicPr>
        <p:blipFill>
          <a:blip r:embed="rId8"/>
          <a:stretch>
            <a:fillRect/>
          </a:stretch>
        </p:blipFill>
        <p:spPr>
          <a:xfrm>
            <a:off x="8089900" y="131407"/>
            <a:ext cx="1054100" cy="1955800"/>
          </a:xfrm>
          <a:prstGeom prst="rect">
            <a:avLst/>
          </a:prstGeom>
        </p:spPr>
      </p:pic>
      <p:sp>
        <p:nvSpPr>
          <p:cNvPr id="2" name="Title Placeholder 1"/>
          <p:cNvSpPr>
            <a:spLocks noGrp="1"/>
          </p:cNvSpPr>
          <p:nvPr>
            <p:ph type="title"/>
          </p:nvPr>
        </p:nvSpPr>
        <p:spPr>
          <a:xfrm>
            <a:off x="457200" y="0"/>
            <a:ext cx="7543800" cy="914400"/>
          </a:xfrm>
          <a:prstGeom prst="rect">
            <a:avLst/>
          </a:prstGeom>
        </p:spPr>
        <p:txBody>
          <a:bodyPr vert="horz" lIns="0" tIns="0" rIns="0" bIns="0" rtlCol="0" anchor="ctr" anchorCtr="0">
            <a:noAutofit/>
          </a:bodyPr>
          <a:lstStyle/>
          <a:p>
            <a:r>
              <a:rPr lang="en-US"/>
              <a:t>Click to edit Master title style</a:t>
            </a:r>
          </a:p>
        </p:txBody>
      </p:sp>
      <p:sp>
        <p:nvSpPr>
          <p:cNvPr id="3" name="Text Placeholder 2"/>
          <p:cNvSpPr>
            <a:spLocks noGrp="1"/>
          </p:cNvSpPr>
          <p:nvPr>
            <p:ph type="body" idx="1"/>
          </p:nvPr>
        </p:nvSpPr>
        <p:spPr>
          <a:xfrm>
            <a:off x="457200" y="1061064"/>
            <a:ext cx="8229600" cy="54864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60E14293-8CE9-8F4F-8475-7733AF8F8A70}"/>
              </a:ext>
            </a:extLst>
          </p:cNvPr>
          <p:cNvPicPr>
            <a:picLocks noChangeAspect="1"/>
          </p:cNvPicPr>
          <p:nvPr userDrawn="1"/>
        </p:nvPicPr>
        <p:blipFill>
          <a:blip r:embed="rId9"/>
          <a:stretch>
            <a:fillRect/>
          </a:stretch>
        </p:blipFill>
        <p:spPr>
          <a:xfrm>
            <a:off x="7317684" y="6280464"/>
            <a:ext cx="1600200" cy="355600"/>
          </a:xfrm>
          <a:prstGeom prst="rect">
            <a:avLst/>
          </a:prstGeom>
        </p:spPr>
      </p:pic>
    </p:spTree>
  </p:cSld>
  <p:clrMap bg1="lt1" tx1="dk1" bg2="lt2" tx2="dk2" accent1="accent1" accent2="accent2" accent3="accent3" accent4="accent4" accent5="accent5" accent6="accent6" hlink="hlink" folHlink="folHlink"/>
  <p:sldLayoutIdLst>
    <p:sldLayoutId id="2147483665" r:id="rId1"/>
    <p:sldLayoutId id="2147483685" r:id="rId2"/>
    <p:sldLayoutId id="2147483677" r:id="rId3"/>
    <p:sldLayoutId id="2147483688" r:id="rId4"/>
    <p:sldLayoutId id="2147483689" r:id="rId5"/>
    <p:sldLayoutId id="2147483675" r:id="rId6"/>
  </p:sldLayoutIdLst>
  <p:hf sldNum="0" hdr="0" dt="0"/>
  <p:txStyles>
    <p:titleStyle>
      <a:lvl1pPr algn="l" defTabSz="457200" rtl="0" eaLnBrk="1" latinLnBrk="0" hangingPunct="1">
        <a:lnSpc>
          <a:spcPts val="3100"/>
        </a:lnSpc>
        <a:spcBef>
          <a:spcPct val="0"/>
        </a:spcBef>
        <a:buNone/>
        <a:defRPr sz="2600" b="1" i="0" kern="1200" cap="none" spc="0" baseline="0">
          <a:solidFill>
            <a:schemeClr val="accent1"/>
          </a:solidFill>
          <a:latin typeface="Arial" panose="020B0604020202020204" pitchFamily="34" charset="0"/>
          <a:ea typeface="+mj-ea"/>
          <a:cs typeface="Arial" panose="020B0604020202020204" pitchFamily="34" charset="0"/>
        </a:defRPr>
      </a:lvl1pPr>
    </p:titleStyle>
    <p:bodyStyle>
      <a:lvl1pPr marL="182880" indent="-182880" algn="l" defTabSz="457200" rtl="0" eaLnBrk="1" latinLnBrk="0" hangingPunct="1">
        <a:lnSpc>
          <a:spcPts val="2800"/>
        </a:lnSpc>
        <a:spcBef>
          <a:spcPts val="300"/>
        </a:spcBef>
        <a:spcAft>
          <a:spcPts val="300"/>
        </a:spcAft>
        <a:buFont typeface="Arial"/>
        <a:buChar char="•"/>
        <a:tabLst/>
        <a:defRPr sz="2200" b="1" kern="1200" spc="0" baseline="0">
          <a:solidFill>
            <a:schemeClr val="tx2"/>
          </a:solidFill>
          <a:latin typeface="Arial"/>
          <a:ea typeface="+mn-ea"/>
          <a:cs typeface="Arial"/>
        </a:defRPr>
      </a:lvl1pPr>
      <a:lvl2pPr marL="365760" indent="-182880" algn="l" defTabSz="457200" rtl="0" eaLnBrk="1" latinLnBrk="0" hangingPunct="1">
        <a:lnSpc>
          <a:spcPts val="2800"/>
        </a:lnSpc>
        <a:spcBef>
          <a:spcPts val="300"/>
        </a:spcBef>
        <a:spcAft>
          <a:spcPts val="600"/>
        </a:spcAft>
        <a:buClr>
          <a:schemeClr val="tx1"/>
        </a:buClr>
        <a:buFont typeface="Arial" panose="020B0604020202020204" pitchFamily="34" charset="0"/>
        <a:buChar char="•"/>
        <a:tabLst/>
        <a:defRPr sz="2200" kern="1200" spc="0" baseline="0">
          <a:solidFill>
            <a:schemeClr val="tx1"/>
          </a:solidFill>
          <a:latin typeface="Arial"/>
          <a:ea typeface="+mn-ea"/>
          <a:cs typeface="Arial"/>
        </a:defRPr>
      </a:lvl2pPr>
      <a:lvl3pPr marL="548640" indent="-182880" algn="l" defTabSz="457200" rtl="0" eaLnBrk="1" latinLnBrk="0" hangingPunct="1">
        <a:lnSpc>
          <a:spcPts val="2800"/>
        </a:lnSpc>
        <a:spcBef>
          <a:spcPts val="0"/>
        </a:spcBef>
        <a:spcAft>
          <a:spcPts val="600"/>
        </a:spcAft>
        <a:buFont typeface="Arial"/>
        <a:buChar char="•"/>
        <a:defRPr sz="2200" kern="1200" spc="0" baseline="0">
          <a:solidFill>
            <a:schemeClr val="tx1"/>
          </a:solidFill>
          <a:latin typeface="Arial"/>
          <a:ea typeface="+mn-ea"/>
          <a:cs typeface="Arial"/>
        </a:defRPr>
      </a:lvl3pPr>
      <a:lvl4pPr marL="731520" indent="-182880" algn="l" defTabSz="457200" rtl="0" eaLnBrk="1" latinLnBrk="0" hangingPunct="1">
        <a:spcBef>
          <a:spcPts val="0"/>
        </a:spcBef>
        <a:spcAft>
          <a:spcPts val="600"/>
        </a:spcAft>
        <a:buFont typeface=".AppleSystemUIFont"/>
        <a:buChar char="–"/>
        <a:tabLst/>
        <a:defRPr sz="1800" kern="1200" spc="0" baseline="0">
          <a:solidFill>
            <a:schemeClr val="tx1"/>
          </a:solidFill>
          <a:latin typeface="Arial"/>
          <a:ea typeface="+mn-ea"/>
          <a:cs typeface="Arial"/>
        </a:defRPr>
      </a:lvl4pPr>
      <a:lvl5pPr marL="914400" indent="-182880" algn="l" defTabSz="457200" rtl="0" eaLnBrk="1" latinLnBrk="0" hangingPunct="1">
        <a:spcBef>
          <a:spcPts val="0"/>
        </a:spcBef>
        <a:spcAft>
          <a:spcPts val="600"/>
        </a:spcAft>
        <a:buFont typeface="Arial"/>
        <a:buChar char="»"/>
        <a:tabLst/>
        <a:defRPr sz="1800" kern="1200" spc="0" baseline="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A454405-50B5-B745-9807-463CCDA3E062}"/>
              </a:ext>
            </a:extLst>
          </p:cNvPr>
          <p:cNvSpPr/>
          <p:nvPr userDrawn="1"/>
        </p:nvSpPr>
        <p:spPr>
          <a:xfrm>
            <a:off x="0" y="0"/>
            <a:ext cx="9144000" cy="914400"/>
          </a:xfrm>
          <a:prstGeom prst="rect">
            <a:avLst/>
          </a:prstGeom>
          <a:solidFill>
            <a:srgbClr val="6E6E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199" y="0"/>
            <a:ext cx="8229600" cy="914401"/>
          </a:xfrm>
          <a:prstGeom prst="rect">
            <a:avLst/>
          </a:prstGeom>
        </p:spPr>
        <p:txBody>
          <a:bodyPr vert="horz" lIns="0" tIns="0" rIns="0" bIns="0" rtlCol="0" anchor="ctr">
            <a:noAutofit/>
          </a:bodyPr>
          <a:lstStyle/>
          <a:p>
            <a:r>
              <a:rPr lang="en-US"/>
              <a:t>Click to edit Master title style</a:t>
            </a:r>
          </a:p>
        </p:txBody>
      </p:sp>
      <p:sp>
        <p:nvSpPr>
          <p:cNvPr id="3" name="Text Placeholder 2"/>
          <p:cNvSpPr>
            <a:spLocks noGrp="1"/>
          </p:cNvSpPr>
          <p:nvPr>
            <p:ph type="body" idx="1"/>
          </p:nvPr>
        </p:nvSpPr>
        <p:spPr>
          <a:xfrm>
            <a:off x="457200" y="1143000"/>
            <a:ext cx="8229600" cy="530352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104E69B3-13E5-AF40-A566-69CE108A1B66}"/>
              </a:ext>
            </a:extLst>
          </p:cNvPr>
          <p:cNvPicPr>
            <a:picLocks noChangeAspect="1"/>
          </p:cNvPicPr>
          <p:nvPr userDrawn="1"/>
        </p:nvPicPr>
        <p:blipFill>
          <a:blip r:embed="rId4"/>
          <a:srcRect/>
          <a:stretch/>
        </p:blipFill>
        <p:spPr>
          <a:xfrm>
            <a:off x="7333679" y="6276541"/>
            <a:ext cx="1561547" cy="355600"/>
          </a:xfrm>
          <a:prstGeom prst="rect">
            <a:avLst/>
          </a:prstGeom>
        </p:spPr>
      </p:pic>
    </p:spTree>
    <p:extLst>
      <p:ext uri="{BB962C8B-B14F-4D97-AF65-F5344CB8AC3E}">
        <p14:creationId xmlns:p14="http://schemas.microsoft.com/office/powerpoint/2010/main" val="172360551"/>
      </p:ext>
    </p:extLst>
  </p:cSld>
  <p:clrMap bg1="lt1" tx1="dk1" bg2="lt2" tx2="dk2" accent1="accent1" accent2="accent2" accent3="accent3" accent4="accent4" accent5="accent5" accent6="accent6" hlink="hlink" folHlink="folHlink"/>
  <p:sldLayoutIdLst>
    <p:sldLayoutId id="2147483674" r:id="rId1"/>
    <p:sldLayoutId id="2147483662" r:id="rId2"/>
  </p:sldLayoutIdLst>
  <p:txStyles>
    <p:titleStyle>
      <a:lvl1pPr algn="l" defTabSz="914400" rtl="0" eaLnBrk="1" latinLnBrk="0" hangingPunct="1">
        <a:lnSpc>
          <a:spcPts val="3100"/>
        </a:lnSpc>
        <a:spcBef>
          <a:spcPct val="0"/>
        </a:spcBef>
        <a:buNone/>
        <a:defRPr sz="2600" b="1" kern="1200">
          <a:solidFill>
            <a:schemeClr val="bg1"/>
          </a:solidFill>
          <a:latin typeface="+mj-lt"/>
          <a:ea typeface="+mj-ea"/>
          <a:cs typeface="+mj-cs"/>
        </a:defRPr>
      </a:lvl1pPr>
    </p:titleStyle>
    <p:bodyStyle>
      <a:lvl1pPr marL="228600" indent="-228600" algn="l" defTabSz="914400" rtl="0" eaLnBrk="1" latinLnBrk="0" hangingPunct="1">
        <a:lnSpc>
          <a:spcPts val="2200"/>
        </a:lnSpc>
        <a:spcBef>
          <a:spcPts val="300"/>
        </a:spcBef>
        <a:spcAft>
          <a:spcPts val="600"/>
        </a:spcAft>
        <a:buFont typeface="Arial" panose="020B0604020202020204" pitchFamily="34" charset="0"/>
        <a:buChar char="•"/>
        <a:defRPr sz="1800" b="1" kern="1200">
          <a:solidFill>
            <a:schemeClr val="accent1"/>
          </a:solidFill>
          <a:latin typeface="+mn-lt"/>
          <a:ea typeface="+mn-ea"/>
          <a:cs typeface="+mn-cs"/>
        </a:defRPr>
      </a:lvl1pPr>
      <a:lvl2pPr marL="685800" indent="-228600" algn="l" defTabSz="914400" rtl="0" eaLnBrk="1" latinLnBrk="0" hangingPunct="1">
        <a:lnSpc>
          <a:spcPts val="2200"/>
        </a:lnSpc>
        <a:spcBef>
          <a:spcPts val="300"/>
        </a:spcBef>
        <a:spcAft>
          <a:spcPts val="600"/>
        </a:spcAft>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ts val="2200"/>
        </a:lnSpc>
        <a:spcBef>
          <a:spcPts val="300"/>
        </a:spcBef>
        <a:spcAft>
          <a:spcPts val="600"/>
        </a:spcAft>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ts val="2200"/>
        </a:lnSpc>
        <a:spcBef>
          <a:spcPts val="300"/>
        </a:spcBef>
        <a:spcAft>
          <a:spcPts val="600"/>
        </a:spcAft>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ts val="2200"/>
        </a:lnSpc>
        <a:spcBef>
          <a:spcPts val="300"/>
        </a:spcBef>
        <a:spcAft>
          <a:spcPts val="600"/>
        </a:spcAft>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s://www.pngall.com/employment-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C570D4-4422-5B49-807C-B6444A977040}"/>
              </a:ext>
            </a:extLst>
          </p:cNvPr>
          <p:cNvSpPr>
            <a:spLocks noGrp="1"/>
          </p:cNvSpPr>
          <p:nvPr>
            <p:ph type="ctrTitle"/>
          </p:nvPr>
        </p:nvSpPr>
        <p:spPr/>
        <p:txBody>
          <a:bodyPr/>
          <a:lstStyle/>
          <a:p>
            <a:r>
              <a:rPr lang="en-US" sz="4800" dirty="0" err="1"/>
              <a:t>SNAp</a:t>
            </a:r>
            <a:r>
              <a:rPr lang="en-US" dirty="0"/>
              <a:t> </a:t>
            </a:r>
            <a:r>
              <a:rPr lang="en-US" sz="4800" dirty="0" err="1"/>
              <a:t>E</a:t>
            </a:r>
            <a:r>
              <a:rPr lang="en-US" sz="4000" dirty="0" err="1"/>
              <a:t>&amp;</a:t>
            </a:r>
            <a:r>
              <a:rPr lang="en-US" sz="4800" dirty="0" err="1"/>
              <a:t>t</a:t>
            </a:r>
            <a:endParaRPr lang="en-US" dirty="0"/>
          </a:p>
        </p:txBody>
      </p:sp>
      <p:sp>
        <p:nvSpPr>
          <p:cNvPr id="5" name="Subtitle 4">
            <a:extLst>
              <a:ext uri="{FF2B5EF4-FFF2-40B4-BE49-F238E27FC236}">
                <a16:creationId xmlns:a16="http://schemas.microsoft.com/office/drawing/2014/main" id="{BC0B465F-1785-2349-AC57-F23D4D61780A}"/>
              </a:ext>
            </a:extLst>
          </p:cNvPr>
          <p:cNvSpPr>
            <a:spLocks noGrp="1"/>
          </p:cNvSpPr>
          <p:nvPr>
            <p:ph type="subTitle" idx="1"/>
          </p:nvPr>
        </p:nvSpPr>
        <p:spPr>
          <a:xfrm>
            <a:off x="572431" y="3429000"/>
            <a:ext cx="7999137" cy="921337"/>
          </a:xfrm>
        </p:spPr>
        <p:txBody>
          <a:bodyPr/>
          <a:lstStyle/>
          <a:p>
            <a:r>
              <a:rPr lang="en-US" b="1" dirty="0"/>
              <a:t>Supplemental nutrition assistance program Employment &amp; training</a:t>
            </a:r>
          </a:p>
        </p:txBody>
      </p:sp>
      <p:sp>
        <p:nvSpPr>
          <p:cNvPr id="3" name="TextBox 2">
            <a:extLst>
              <a:ext uri="{FF2B5EF4-FFF2-40B4-BE49-F238E27FC236}">
                <a16:creationId xmlns:a16="http://schemas.microsoft.com/office/drawing/2014/main" id="{D76704A5-ACE9-4C03-9860-826FDFB28171}"/>
              </a:ext>
            </a:extLst>
          </p:cNvPr>
          <p:cNvSpPr txBox="1"/>
          <p:nvPr/>
        </p:nvSpPr>
        <p:spPr>
          <a:xfrm>
            <a:off x="7872761" y="5731727"/>
            <a:ext cx="1334020" cy="215444"/>
          </a:xfrm>
          <a:prstGeom prst="rect">
            <a:avLst/>
          </a:prstGeom>
          <a:noFill/>
        </p:spPr>
        <p:txBody>
          <a:bodyPr wrap="none" rtlCol="0">
            <a:spAutoFit/>
          </a:bodyPr>
          <a:lstStyle/>
          <a:p>
            <a:r>
              <a:rPr lang="en-US" sz="800">
                <a:latin typeface="Abadi" panose="020B0604020104020204" pitchFamily="34" charset="0"/>
              </a:rPr>
              <a:t>Music:www.bensound.com</a:t>
            </a:r>
          </a:p>
        </p:txBody>
      </p:sp>
    </p:spTree>
    <p:extLst>
      <p:ext uri="{BB962C8B-B14F-4D97-AF65-F5344CB8AC3E}">
        <p14:creationId xmlns:p14="http://schemas.microsoft.com/office/powerpoint/2010/main" val="1547063845"/>
      </p:ext>
    </p:extLst>
  </p:cSld>
  <p:clrMapOvr>
    <a:masterClrMapping/>
  </p:clrMapOvr>
  <mc:AlternateContent xmlns:mc="http://schemas.openxmlformats.org/markup-compatibility/2006" xmlns:p14="http://schemas.microsoft.com/office/powerpoint/2010/main">
    <mc:Choice Requires="p14">
      <p:transition spd="slow" p14:dur="2000" advTm="6836"/>
    </mc:Choice>
    <mc:Fallback xmlns="">
      <p:transition spd="slow" advTm="683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EB41C5C-0F34-4DDA-9D7C-5E717F35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2288" y="303591"/>
            <a:ext cx="3250692" cy="5896743"/>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23CBDCA-3FAE-417C-8327-8B0A411DAA45}"/>
              </a:ext>
            </a:extLst>
          </p:cNvPr>
          <p:cNvSpPr>
            <a:spLocks noGrp="1"/>
          </p:cNvSpPr>
          <p:nvPr>
            <p:ph type="title"/>
          </p:nvPr>
        </p:nvSpPr>
        <p:spPr>
          <a:xfrm>
            <a:off x="445770" y="640263"/>
            <a:ext cx="2866644" cy="1344975"/>
          </a:xfrm>
        </p:spPr>
        <p:txBody>
          <a:bodyPr>
            <a:normAutofit/>
          </a:bodyPr>
          <a:lstStyle/>
          <a:p>
            <a:r>
              <a:rPr lang="en-US" sz="3100">
                <a:cs typeface="Arial"/>
              </a:rPr>
              <a:t>Today's Objective</a:t>
            </a:r>
          </a:p>
        </p:txBody>
      </p:sp>
      <p:cxnSp>
        <p:nvCxnSpPr>
          <p:cNvPr id="15" name="Straight Connector 14">
            <a:extLst>
              <a:ext uri="{FF2B5EF4-FFF2-40B4-BE49-F238E27FC236}">
                <a16:creationId xmlns:a16="http://schemas.microsoft.com/office/drawing/2014/main" id="{57E1E5E6-F385-4E9C-B201-BA5BDE5CA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8066" y="2050687"/>
            <a:ext cx="2763774" cy="0"/>
          </a:xfrm>
          <a:prstGeom prst="line">
            <a:avLst/>
          </a:prstGeom>
          <a:ln w="22225">
            <a:solidFill>
              <a:srgbClr val="E7E6E6"/>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FB54F9E-870E-44E0-81E7-BE02269C8233}"/>
              </a:ext>
            </a:extLst>
          </p:cNvPr>
          <p:cNvSpPr>
            <a:spLocks noGrp="1"/>
          </p:cNvSpPr>
          <p:nvPr>
            <p:ph idx="1"/>
          </p:nvPr>
        </p:nvSpPr>
        <p:spPr>
          <a:xfrm>
            <a:off x="435438" y="2395302"/>
            <a:ext cx="2856875" cy="3733933"/>
          </a:xfrm>
        </p:spPr>
        <p:txBody>
          <a:bodyPr vert="horz" lIns="0" tIns="0" rIns="0" bIns="0" rtlCol="0" anchor="t">
            <a:normAutofit/>
          </a:bodyPr>
          <a:lstStyle/>
          <a:p>
            <a:pPr marL="0" indent="0">
              <a:buNone/>
            </a:pPr>
            <a:r>
              <a:rPr lang="en-US" sz="2400">
                <a:solidFill>
                  <a:schemeClr val="bg1"/>
                </a:solidFill>
                <a:cs typeface="Arial"/>
              </a:rPr>
              <a:t>SNAP E&amp;T participants will gain an understanding of Workforce Solutions services and participation components.</a:t>
            </a:r>
            <a:endParaRPr lang="en-US">
              <a:solidFill>
                <a:schemeClr val="bg1"/>
              </a:solidFill>
            </a:endParaRPr>
          </a:p>
          <a:p>
            <a:endParaRPr lang="en-US" sz="2400">
              <a:solidFill>
                <a:schemeClr val="bg1"/>
              </a:solidFill>
              <a:cs typeface="Arial"/>
            </a:endParaRPr>
          </a:p>
        </p:txBody>
      </p:sp>
      <p:pic>
        <p:nvPicPr>
          <p:cNvPr id="4" name="Picture 4" descr="Logo, company name&#10;&#10;Description automatically generated">
            <a:extLst>
              <a:ext uri="{FF2B5EF4-FFF2-40B4-BE49-F238E27FC236}">
                <a16:creationId xmlns:a16="http://schemas.microsoft.com/office/drawing/2014/main" id="{A7ECEEA1-3EBE-48D6-4D05-A39B2DB86E2D}"/>
              </a:ext>
            </a:extLst>
          </p:cNvPr>
          <p:cNvPicPr>
            <a:picLocks noChangeAspect="1"/>
          </p:cNvPicPr>
          <p:nvPr/>
        </p:nvPicPr>
        <p:blipFill>
          <a:blip r:embed="rId3"/>
          <a:stretch>
            <a:fillRect/>
          </a:stretch>
        </p:blipFill>
        <p:spPr>
          <a:xfrm>
            <a:off x="3833037" y="1768079"/>
            <a:ext cx="4947489" cy="3166392"/>
          </a:xfrm>
          <a:prstGeom prst="rect">
            <a:avLst/>
          </a:prstGeom>
        </p:spPr>
      </p:pic>
    </p:spTree>
    <p:extLst>
      <p:ext uri="{BB962C8B-B14F-4D97-AF65-F5344CB8AC3E}">
        <p14:creationId xmlns:p14="http://schemas.microsoft.com/office/powerpoint/2010/main" val="3790147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9E6C928-C4F1-E4A9-69D3-E5D471EC3E43}"/>
              </a:ext>
            </a:extLst>
          </p:cNvPr>
          <p:cNvSpPr>
            <a:spLocks noGrp="1"/>
          </p:cNvSpPr>
          <p:nvPr>
            <p:ph type="title"/>
          </p:nvPr>
        </p:nvSpPr>
        <p:spPr>
          <a:xfrm>
            <a:off x="591772" y="731520"/>
            <a:ext cx="4754333" cy="1426464"/>
          </a:xfrm>
        </p:spPr>
        <p:txBody>
          <a:bodyPr>
            <a:normAutofit/>
          </a:bodyPr>
          <a:lstStyle/>
          <a:p>
            <a:r>
              <a:rPr lang="en-US" sz="3100">
                <a:solidFill>
                  <a:srgbClr val="FFFFFF"/>
                </a:solidFill>
                <a:cs typeface="Arial"/>
              </a:rPr>
              <a:t>Workforce Solutions </a:t>
            </a:r>
            <a:br>
              <a:rPr lang="en-US" sz="3100">
                <a:cs typeface="Arial"/>
              </a:rPr>
            </a:br>
            <a:r>
              <a:rPr lang="en-US" sz="3100">
                <a:solidFill>
                  <a:srgbClr val="FFFFFF"/>
                </a:solidFill>
                <a:cs typeface="Arial"/>
              </a:rPr>
              <a:t>Services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9742BE6-4E4D-884D-633D-462A60737797}"/>
              </a:ext>
            </a:extLst>
          </p:cNvPr>
          <p:cNvSpPr>
            <a:spLocks noGrp="1"/>
          </p:cNvSpPr>
          <p:nvPr>
            <p:ph idx="1"/>
          </p:nvPr>
        </p:nvSpPr>
        <p:spPr>
          <a:xfrm>
            <a:off x="592092" y="2798385"/>
            <a:ext cx="7948296" cy="3283260"/>
          </a:xfrm>
        </p:spPr>
        <p:txBody>
          <a:bodyPr vert="horz" lIns="0" tIns="0" rIns="0" bIns="0" rtlCol="0" anchor="ctr">
            <a:normAutofit/>
          </a:bodyPr>
          <a:lstStyle/>
          <a:p>
            <a:r>
              <a:rPr lang="en-US" sz="2300">
                <a:cs typeface="Arial"/>
              </a:rPr>
              <a:t>Job search assistance</a:t>
            </a:r>
          </a:p>
          <a:p>
            <a:r>
              <a:rPr lang="en-US" sz="2300">
                <a:cs typeface="Arial"/>
              </a:rPr>
              <a:t>Resume and interview guidance</a:t>
            </a:r>
          </a:p>
          <a:p>
            <a:r>
              <a:rPr lang="en-US" sz="2300">
                <a:cs typeface="Arial"/>
              </a:rPr>
              <a:t>Work experience and community service</a:t>
            </a:r>
          </a:p>
          <a:p>
            <a:r>
              <a:rPr lang="en-US" sz="2300">
                <a:cs typeface="Arial"/>
              </a:rPr>
              <a:t>Training &amp; education scholarships</a:t>
            </a:r>
          </a:p>
          <a:p>
            <a:r>
              <a:rPr lang="en-US" sz="2300">
                <a:cs typeface="Arial"/>
              </a:rPr>
              <a:t>Work support services</a:t>
            </a:r>
          </a:p>
          <a:p>
            <a:r>
              <a:rPr lang="en-US" sz="2300">
                <a:cs typeface="Arial"/>
              </a:rPr>
              <a:t>Child care </a:t>
            </a:r>
          </a:p>
        </p:txBody>
      </p:sp>
      <p:pic>
        <p:nvPicPr>
          <p:cNvPr id="6" name="Graphic 6" descr="Checklist with solid fill">
            <a:extLst>
              <a:ext uri="{FF2B5EF4-FFF2-40B4-BE49-F238E27FC236}">
                <a16:creationId xmlns:a16="http://schemas.microsoft.com/office/drawing/2014/main" id="{875C799D-63C4-23DD-52E8-32331B4A471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75415" y="988646"/>
            <a:ext cx="914400" cy="914400"/>
          </a:xfrm>
          <a:prstGeom prst="rect">
            <a:avLst/>
          </a:prstGeom>
        </p:spPr>
      </p:pic>
    </p:spTree>
    <p:extLst>
      <p:ext uri="{BB962C8B-B14F-4D97-AF65-F5344CB8AC3E}">
        <p14:creationId xmlns:p14="http://schemas.microsoft.com/office/powerpoint/2010/main" val="1166894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8" y="448055"/>
            <a:ext cx="2560777"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FFCD695E-EA15-D64C-D1E4-34A92AB506D4}"/>
              </a:ext>
            </a:extLst>
          </p:cNvPr>
          <p:cNvSpPr>
            <a:spLocks noGrp="1"/>
          </p:cNvSpPr>
          <p:nvPr>
            <p:ph type="title"/>
          </p:nvPr>
        </p:nvSpPr>
        <p:spPr>
          <a:xfrm>
            <a:off x="582930" y="731519"/>
            <a:ext cx="2133893" cy="3237579"/>
          </a:xfrm>
        </p:spPr>
        <p:txBody>
          <a:bodyPr>
            <a:normAutofit/>
          </a:bodyPr>
          <a:lstStyle/>
          <a:p>
            <a:r>
              <a:rPr lang="en-US">
                <a:solidFill>
                  <a:srgbClr val="FFFFFF"/>
                </a:solidFill>
                <a:cs typeface="Arial"/>
              </a:rPr>
              <a:t>Participation Components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757" y="4419227"/>
            <a:ext cx="2560777"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3452" y="448055"/>
            <a:ext cx="5766356"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F8EAE43-6990-567F-202B-1FD23AFAB613}"/>
              </a:ext>
            </a:extLst>
          </p:cNvPr>
          <p:cNvSpPr>
            <a:spLocks noGrp="1"/>
          </p:cNvSpPr>
          <p:nvPr>
            <p:ph idx="1"/>
          </p:nvPr>
        </p:nvSpPr>
        <p:spPr>
          <a:xfrm>
            <a:off x="3284781" y="686862"/>
            <a:ext cx="5278194" cy="5475129"/>
          </a:xfrm>
        </p:spPr>
        <p:txBody>
          <a:bodyPr vert="horz" lIns="0" tIns="0" rIns="0" bIns="0" rtlCol="0" anchor="ctr">
            <a:normAutofit/>
          </a:bodyPr>
          <a:lstStyle/>
          <a:p>
            <a:r>
              <a:rPr lang="en-US" sz="2300">
                <a:cs typeface="Arial"/>
              </a:rPr>
              <a:t>Meet with Workforce Solutions Professional for job search and/or financial assistance </a:t>
            </a:r>
          </a:p>
          <a:p>
            <a:endParaRPr lang="en-US" sz="2300">
              <a:cs typeface="Arial"/>
            </a:endParaRPr>
          </a:p>
          <a:p>
            <a:r>
              <a:rPr lang="en-US" sz="2300">
                <a:cs typeface="Arial"/>
              </a:rPr>
              <a:t>Seek employment and accept job offers </a:t>
            </a:r>
          </a:p>
          <a:p>
            <a:endParaRPr lang="en-US" sz="2300">
              <a:cs typeface="Arial"/>
            </a:endParaRPr>
          </a:p>
          <a:p>
            <a:r>
              <a:rPr lang="en-US" sz="2300">
                <a:cs typeface="Arial"/>
              </a:rPr>
              <a:t>Submit documentation of 30 hours per week in job search and/or other participation activities</a:t>
            </a:r>
          </a:p>
        </p:txBody>
      </p:sp>
      <p:pic>
        <p:nvPicPr>
          <p:cNvPr id="6" name="Graphic 6" descr="Folder Search with solid fill">
            <a:extLst>
              <a:ext uri="{FF2B5EF4-FFF2-40B4-BE49-F238E27FC236}">
                <a16:creationId xmlns:a16="http://schemas.microsoft.com/office/drawing/2014/main" id="{F330A0D9-9EFC-6FDE-E4AD-5A8016B378D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98415" y="4886569"/>
            <a:ext cx="1070707" cy="1051169"/>
          </a:xfrm>
          <a:prstGeom prst="rect">
            <a:avLst/>
          </a:prstGeom>
        </p:spPr>
      </p:pic>
    </p:spTree>
    <p:extLst>
      <p:ext uri="{BB962C8B-B14F-4D97-AF65-F5344CB8AC3E}">
        <p14:creationId xmlns:p14="http://schemas.microsoft.com/office/powerpoint/2010/main" val="2761348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03CD1-3336-80E4-346B-F07632FAD58F}"/>
              </a:ext>
            </a:extLst>
          </p:cNvPr>
          <p:cNvSpPr>
            <a:spLocks noGrp="1"/>
          </p:cNvSpPr>
          <p:nvPr>
            <p:ph type="title"/>
          </p:nvPr>
        </p:nvSpPr>
        <p:spPr/>
        <p:txBody>
          <a:bodyPr/>
          <a:lstStyle/>
          <a:p>
            <a:pPr algn="ctr"/>
            <a:r>
              <a:rPr lang="en-US">
                <a:cs typeface="Arial"/>
              </a:rPr>
              <a:t>Next Steps</a:t>
            </a:r>
          </a:p>
        </p:txBody>
      </p:sp>
      <p:graphicFrame>
        <p:nvGraphicFramePr>
          <p:cNvPr id="5" name="Content Placeholder 2">
            <a:extLst>
              <a:ext uri="{FF2B5EF4-FFF2-40B4-BE49-F238E27FC236}">
                <a16:creationId xmlns:a16="http://schemas.microsoft.com/office/drawing/2014/main" id="{17FDB765-0B48-6F28-A00A-2F750B5CF217}"/>
              </a:ext>
            </a:extLst>
          </p:cNvPr>
          <p:cNvGraphicFramePr>
            <a:graphicFrameLocks noGrp="1"/>
          </p:cNvGraphicFramePr>
          <p:nvPr>
            <p:ph idx="1"/>
            <p:extLst>
              <p:ext uri="{D42A27DB-BD31-4B8C-83A1-F6EECF244321}">
                <p14:modId xmlns:p14="http://schemas.microsoft.com/office/powerpoint/2010/main" val="194373443"/>
              </p:ext>
            </p:extLst>
          </p:nvPr>
        </p:nvGraphicFramePr>
        <p:xfrm>
          <a:off x="457199" y="1270000"/>
          <a:ext cx="8229600" cy="48345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44442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9141618"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9144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FDD488-761E-B235-D26E-F6F481B09760}"/>
              </a:ext>
            </a:extLst>
          </p:cNvPr>
          <p:cNvSpPr>
            <a:spLocks noGrp="1"/>
          </p:cNvSpPr>
          <p:nvPr>
            <p:ph type="title"/>
          </p:nvPr>
        </p:nvSpPr>
        <p:spPr>
          <a:xfrm>
            <a:off x="394554" y="489439"/>
            <a:ext cx="8354891" cy="930447"/>
          </a:xfrm>
        </p:spPr>
        <p:txBody>
          <a:bodyPr vert="horz" lIns="91440" tIns="45720" rIns="91440" bIns="45720" rtlCol="0" anchor="b">
            <a:normAutofit/>
          </a:bodyPr>
          <a:lstStyle/>
          <a:p>
            <a:pPr algn="ctr">
              <a:lnSpc>
                <a:spcPct val="90000"/>
              </a:lnSpc>
            </a:pPr>
            <a:r>
              <a:rPr lang="en-US" sz="4700" kern="1200">
                <a:latin typeface="+mj-lt"/>
                <a:ea typeface="+mj-ea"/>
                <a:cs typeface="+mj-cs"/>
              </a:rPr>
              <a:t>The End Goal</a:t>
            </a:r>
          </a:p>
        </p:txBody>
      </p:sp>
      <p:sp>
        <p:nvSpPr>
          <p:cNvPr id="3" name="Content Placeholder 2">
            <a:extLst>
              <a:ext uri="{FF2B5EF4-FFF2-40B4-BE49-F238E27FC236}">
                <a16:creationId xmlns:a16="http://schemas.microsoft.com/office/drawing/2014/main" id="{E1BBE3BA-18ED-8842-DB33-0F8BA7A42C74}"/>
              </a:ext>
            </a:extLst>
          </p:cNvPr>
          <p:cNvSpPr>
            <a:spLocks noGrp="1"/>
          </p:cNvSpPr>
          <p:nvPr>
            <p:ph idx="1"/>
          </p:nvPr>
        </p:nvSpPr>
        <p:spPr>
          <a:xfrm>
            <a:off x="1143000" y="1548499"/>
            <a:ext cx="6858000" cy="420001"/>
          </a:xfrm>
        </p:spPr>
        <p:txBody>
          <a:bodyPr vert="horz" lIns="91440" tIns="45720" rIns="91440" bIns="45720" rtlCol="0" anchor="t">
            <a:normAutofit/>
          </a:bodyPr>
          <a:lstStyle/>
          <a:p>
            <a:pPr algn="ctr">
              <a:lnSpc>
                <a:spcPct val="90000"/>
              </a:lnSpc>
              <a:spcBef>
                <a:spcPts val="1000"/>
              </a:spcBef>
            </a:pPr>
            <a:r>
              <a:rPr lang="en-US" sz="2000" kern="1200">
                <a:solidFill>
                  <a:srgbClr val="00BBE9"/>
                </a:solidFill>
                <a:latin typeface="+mn-lt"/>
                <a:ea typeface="+mn-ea"/>
                <a:cs typeface="+mn-cs"/>
              </a:rPr>
              <a:t>TO HELP YOU FIND EMPLOYMENT </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43300" y="1479733"/>
            <a:ext cx="20574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9141618"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4" descr="Icon&#10;&#10;Description automatically generated">
            <a:extLst>
              <a:ext uri="{FF2B5EF4-FFF2-40B4-BE49-F238E27FC236}">
                <a16:creationId xmlns:a16="http://schemas.microsoft.com/office/drawing/2014/main" id="{EBDBB534-597E-E41E-F2B8-9B08BF1104AD}"/>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1889991" y="2518076"/>
            <a:ext cx="5322691" cy="3816567"/>
          </a:xfrm>
          <a:prstGeom prst="rect">
            <a:avLst/>
          </a:prstGeom>
        </p:spPr>
      </p:pic>
      <p:sp>
        <p:nvSpPr>
          <p:cNvPr id="6" name="TextBox 5">
            <a:extLst>
              <a:ext uri="{FF2B5EF4-FFF2-40B4-BE49-F238E27FC236}">
                <a16:creationId xmlns:a16="http://schemas.microsoft.com/office/drawing/2014/main" id="{50F170EC-494E-7D72-4BBB-6AFDF43D19D7}"/>
              </a:ext>
            </a:extLst>
          </p:cNvPr>
          <p:cNvSpPr txBox="1"/>
          <p:nvPr/>
        </p:nvSpPr>
        <p:spPr>
          <a:xfrm>
            <a:off x="1890713" y="6334125"/>
            <a:ext cx="5321300" cy="317500"/>
          </a:xfrm>
          <a:prstGeom prst="rect">
            <a:avLst/>
          </a:prstGeom>
        </p:spPr>
        <p:txBody>
          <a:bodyPr lIns="91440" tIns="45720" rIns="91440" bIns="45720" anchor="t">
            <a:normAutofit fontScale="92500" lnSpcReduction="20000"/>
          </a:bodyPr>
          <a:lstStyle/>
          <a:p>
            <a:endParaRPr lang="en-US">
              <a:cs typeface="Arial"/>
            </a:endParaRPr>
          </a:p>
        </p:txBody>
      </p:sp>
    </p:spTree>
    <p:extLst>
      <p:ext uri="{BB962C8B-B14F-4D97-AF65-F5344CB8AC3E}">
        <p14:creationId xmlns:p14="http://schemas.microsoft.com/office/powerpoint/2010/main" val="2438692083"/>
      </p:ext>
    </p:extLst>
  </p:cSld>
  <p:clrMapOvr>
    <a:masterClrMapping/>
  </p:clrMapOvr>
</p:sld>
</file>

<file path=ppt/theme/theme1.xml><?xml version="1.0" encoding="utf-8"?>
<a:theme xmlns:a="http://schemas.openxmlformats.org/drawingml/2006/main" name="HGAC_roundtable_template_0330">
  <a:themeElements>
    <a:clrScheme name="HGAC">
      <a:dk1>
        <a:srgbClr val="000000"/>
      </a:dk1>
      <a:lt1>
        <a:srgbClr val="FFFFFF"/>
      </a:lt1>
      <a:dk2>
        <a:srgbClr val="007BB9"/>
      </a:dk2>
      <a:lt2>
        <a:srgbClr val="BDBDBD"/>
      </a:lt2>
      <a:accent1>
        <a:srgbClr val="E97B00"/>
      </a:accent1>
      <a:accent2>
        <a:srgbClr val="6D6D6D"/>
      </a:accent2>
      <a:accent3>
        <a:srgbClr val="007BB9"/>
      </a:accent3>
      <a:accent4>
        <a:srgbClr val="8EAC15"/>
      </a:accent4>
      <a:accent5>
        <a:srgbClr val="F0B51C"/>
      </a:accent5>
      <a:accent6>
        <a:srgbClr val="EC1C24"/>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5E9E"/>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12700" cap="flat" cmpd="sng" algn="ctr">
          <a:solidFill>
            <a:srgbClr val="E38D1A"/>
          </a:solidFill>
          <a:prstDash val="solid"/>
          <a:round/>
          <a:headEnd type="none" w="med" len="med"/>
          <a:tailEnd type="none" w="med" len="med"/>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hgac127_ppt3_standard_0411" id="{1A77669D-629B-E54E-A6E0-F91C3FAEEE15}" vid="{451113DE-457F-0B45-8C3D-213B9DE8E8E4}"/>
    </a:ext>
  </a:extLst>
</a:theme>
</file>

<file path=ppt/theme/theme2.xml><?xml version="1.0" encoding="utf-8"?>
<a:theme xmlns:a="http://schemas.openxmlformats.org/drawingml/2006/main" name="Office Theme">
  <a:themeElements>
    <a:clrScheme name="HGAC_agency">
      <a:dk1>
        <a:srgbClr val="000000"/>
      </a:dk1>
      <a:lt1>
        <a:srgbClr val="FFFFFF"/>
      </a:lt1>
      <a:dk2>
        <a:srgbClr val="6D6D6D"/>
      </a:dk2>
      <a:lt2>
        <a:srgbClr val="B6B6B6"/>
      </a:lt2>
      <a:accent1>
        <a:srgbClr val="E97B00"/>
      </a:accent1>
      <a:accent2>
        <a:srgbClr val="007BB9"/>
      </a:accent2>
      <a:accent3>
        <a:srgbClr val="658D1A"/>
      </a:accent3>
      <a:accent4>
        <a:srgbClr val="F1B51C"/>
      </a:accent4>
      <a:accent5>
        <a:srgbClr val="6D6D6D"/>
      </a:accent5>
      <a:accent6>
        <a:srgbClr val="B6B6B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A9B4A95C3BBB44B64C46B7CF2F362D" ma:contentTypeVersion="7" ma:contentTypeDescription="Create a new document." ma:contentTypeScope="" ma:versionID="7e2d87afae3eac0880fea3d1aceb6a8a">
  <xsd:schema xmlns:xsd="http://www.w3.org/2001/XMLSchema" xmlns:xs="http://www.w3.org/2001/XMLSchema" xmlns:p="http://schemas.microsoft.com/office/2006/metadata/properties" xmlns:ns3="98224a70-1f86-40b9-a6d2-75b94a857212" xmlns:ns4="d5a32c46-bc89-44ff-b65f-061aaee25ab0" targetNamespace="http://schemas.microsoft.com/office/2006/metadata/properties" ma:root="true" ma:fieldsID="30ed6e13cfb6c41ef5f1565104138b1f" ns3:_="" ns4:_="">
    <xsd:import namespace="98224a70-1f86-40b9-a6d2-75b94a857212"/>
    <xsd:import namespace="d5a32c46-bc89-44ff-b65f-061aaee25ab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224a70-1f86-40b9-a6d2-75b94a8572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a32c46-bc89-44ff-b65f-061aaee25ab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83F0B64-FA48-46B8-A448-0B3BE8AB3D5B}">
  <ds:schemaRefs>
    <ds:schemaRef ds:uri="http://schemas.microsoft.com/sharepoint/v3/contenttype/forms"/>
  </ds:schemaRefs>
</ds:datastoreItem>
</file>

<file path=customXml/itemProps2.xml><?xml version="1.0" encoding="utf-8"?>
<ds:datastoreItem xmlns:ds="http://schemas.openxmlformats.org/officeDocument/2006/customXml" ds:itemID="{37EFE9EB-E0E2-4FA7-853E-B986AAE1F022}">
  <ds:schemaRefs>
    <ds:schemaRef ds:uri="98224a70-1f86-40b9-a6d2-75b94a857212"/>
    <ds:schemaRef ds:uri="d5a32c46-bc89-44ff-b65f-061aaee25ab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F31B3EF-BC0F-4956-A59E-63ED55906495}">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d5a32c46-bc89-44ff-b65f-061aaee25ab0"/>
    <ds:schemaRef ds:uri="98224a70-1f86-40b9-a6d2-75b94a85721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HGAC_roundtable_template_0330</Template>
  <TotalTime>3</TotalTime>
  <Words>667</Words>
  <Application>Microsoft Office PowerPoint</Application>
  <PresentationFormat>On-screen Show (4:3)</PresentationFormat>
  <Paragraphs>65</Paragraphs>
  <Slides>6</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.AppleSystemUIFont</vt:lpstr>
      <vt:lpstr>Abadi</vt:lpstr>
      <vt:lpstr>Arial</vt:lpstr>
      <vt:lpstr>Calibri</vt:lpstr>
      <vt:lpstr>System Font Regular</vt:lpstr>
      <vt:lpstr>HGAC_roundtable_template_0330</vt:lpstr>
      <vt:lpstr>Office Theme</vt:lpstr>
      <vt:lpstr>SNAp E&amp;t</vt:lpstr>
      <vt:lpstr>Today's Objective</vt:lpstr>
      <vt:lpstr>Workforce Solutions  Services</vt:lpstr>
      <vt:lpstr>Participation Components</vt:lpstr>
      <vt:lpstr>Next Steps</vt:lpstr>
      <vt:lpstr>The End Goal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SNAp E&amp;t</dc:title>
  <dc:creator>Irma Burns</dc:creator>
  <cp:lastModifiedBy>Nguyen, Dat</cp:lastModifiedBy>
  <cp:revision>4</cp:revision>
  <dcterms:created xsi:type="dcterms:W3CDTF">2018-04-12T02:17:25Z</dcterms:created>
  <dcterms:modified xsi:type="dcterms:W3CDTF">2022-12-12T13:05:06Z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0x01010091A9B4A95C3BBB44B64C46B7CF2F362D</vt:lpwstr>
  </property>
</Properties>
</file>