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12"/>
  </p:notesMasterIdLst>
  <p:handoutMasterIdLst>
    <p:handoutMasterId r:id="rId13"/>
  </p:handoutMasterIdLst>
  <p:sldIdLst>
    <p:sldId id="261" r:id="rId5"/>
    <p:sldId id="293" r:id="rId6"/>
    <p:sldId id="294" r:id="rId7"/>
    <p:sldId id="296" r:id="rId8"/>
    <p:sldId id="288" r:id="rId9"/>
    <p:sldId id="300" r:id="rId10"/>
    <p:sldId id="29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E97B00"/>
    <a:srgbClr val="BEBEBE"/>
    <a:srgbClr val="54266D"/>
    <a:srgbClr val="F1B51C"/>
    <a:srgbClr val="8FAD15"/>
    <a:srgbClr val="007BB9"/>
    <a:srgbClr val="6E6E6E"/>
    <a:srgbClr val="777877"/>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23" autoAdjust="0"/>
    <p:restoredTop sz="72171" autoAdjust="0"/>
  </p:normalViewPr>
  <p:slideViewPr>
    <p:cSldViewPr snapToGrid="0">
      <p:cViewPr varScale="1">
        <p:scale>
          <a:sx n="47" d="100"/>
          <a:sy n="47" d="100"/>
        </p:scale>
        <p:origin x="994" y="53"/>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7C28C-9DEC-4576-A705-42F407870687}" type="doc">
      <dgm:prSet loTypeId="urn:microsoft.com/office/officeart/2005/8/layout/lProcess1" loCatId="process" qsTypeId="urn:microsoft.com/office/officeart/2005/8/quickstyle/simple2" qsCatId="simple" csTypeId="urn:microsoft.com/office/officeart/2005/8/colors/colorful2" csCatId="colorful" phldr="1"/>
      <dgm:spPr/>
      <dgm:t>
        <a:bodyPr/>
        <a:lstStyle/>
        <a:p>
          <a:endParaRPr lang="en-US"/>
        </a:p>
      </dgm:t>
    </dgm:pt>
    <dgm:pt modelId="{72EDC114-D5A7-4A54-B56C-8C137E2D4C3A}">
      <dgm:prSet/>
      <dgm:spPr/>
      <dgm:t>
        <a:bodyPr/>
        <a:lstStyle/>
        <a:p>
          <a:r>
            <a:rPr lang="en-US" dirty="0"/>
            <a:t>Meet</a:t>
          </a:r>
          <a:r>
            <a:rPr lang="en-US" baseline="0" dirty="0"/>
            <a:t> with Workforce Solutions professional for job search assistance.</a:t>
          </a:r>
          <a:endParaRPr lang="en-US" dirty="0"/>
        </a:p>
      </dgm:t>
    </dgm:pt>
    <dgm:pt modelId="{1FBA6416-5319-4D17-B288-AA7A74CF3CEC}" type="parTrans" cxnId="{EE106CB1-D523-4157-8EE8-CB49CE1B41FF}">
      <dgm:prSet/>
      <dgm:spPr/>
      <dgm:t>
        <a:bodyPr/>
        <a:lstStyle/>
        <a:p>
          <a:endParaRPr lang="en-US"/>
        </a:p>
      </dgm:t>
    </dgm:pt>
    <dgm:pt modelId="{77A8C10D-7599-4729-A6FE-86017E951E88}" type="sibTrans" cxnId="{EE106CB1-D523-4157-8EE8-CB49CE1B41FF}">
      <dgm:prSet/>
      <dgm:spPr/>
      <dgm:t>
        <a:bodyPr/>
        <a:lstStyle/>
        <a:p>
          <a:endParaRPr lang="en-US"/>
        </a:p>
      </dgm:t>
    </dgm:pt>
    <dgm:pt modelId="{36A3D565-62EC-43ED-978F-9C462D7EF941}">
      <dgm:prSet/>
      <dgm:spPr/>
      <dgm:t>
        <a:bodyPr/>
        <a:lstStyle/>
        <a:p>
          <a:r>
            <a:rPr lang="en-US" baseline="0" dirty="0"/>
            <a:t>Seek employment &amp; accept job offers.</a:t>
          </a:r>
          <a:endParaRPr lang="en-US" dirty="0"/>
        </a:p>
      </dgm:t>
    </dgm:pt>
    <dgm:pt modelId="{A2A3673D-0D80-4B77-A9C9-D15E32F5CE9F}" type="parTrans" cxnId="{AF38F726-3EFE-43FF-A812-F21A4CC1443A}">
      <dgm:prSet/>
      <dgm:spPr/>
      <dgm:t>
        <a:bodyPr/>
        <a:lstStyle/>
        <a:p>
          <a:endParaRPr lang="en-US"/>
        </a:p>
      </dgm:t>
    </dgm:pt>
    <dgm:pt modelId="{42FDBEA5-BF03-4220-90A7-D32B2A98293F}" type="sibTrans" cxnId="{AF38F726-3EFE-43FF-A812-F21A4CC1443A}">
      <dgm:prSet/>
      <dgm:spPr/>
      <dgm:t>
        <a:bodyPr/>
        <a:lstStyle/>
        <a:p>
          <a:endParaRPr lang="en-US"/>
        </a:p>
      </dgm:t>
    </dgm:pt>
    <dgm:pt modelId="{8883A3CC-8B9C-484C-8160-6C33BF9A9A7B}">
      <dgm:prSet/>
      <dgm:spPr/>
      <dgm:t>
        <a:bodyPr/>
        <a:lstStyle/>
        <a:p>
          <a:r>
            <a:rPr lang="en-US" baseline="0" dirty="0"/>
            <a:t>Submit documentation </a:t>
          </a:r>
          <a:r>
            <a:rPr lang="en-US" baseline="0"/>
            <a:t>of 30 hours of job </a:t>
          </a:r>
          <a:r>
            <a:rPr lang="en-US" baseline="0" dirty="0"/>
            <a:t>search activity or work hours. </a:t>
          </a:r>
          <a:endParaRPr lang="en-US" dirty="0"/>
        </a:p>
      </dgm:t>
    </dgm:pt>
    <dgm:pt modelId="{AED868BE-B087-493E-9ACB-E616B3CBCA9C}" type="parTrans" cxnId="{1FF58CF7-3354-4758-8900-50F14F781B8E}">
      <dgm:prSet/>
      <dgm:spPr/>
      <dgm:t>
        <a:bodyPr/>
        <a:lstStyle/>
        <a:p>
          <a:endParaRPr lang="en-US"/>
        </a:p>
      </dgm:t>
    </dgm:pt>
    <dgm:pt modelId="{1D968FC4-1927-4B11-8469-CD0998ADD014}" type="sibTrans" cxnId="{1FF58CF7-3354-4758-8900-50F14F781B8E}">
      <dgm:prSet/>
      <dgm:spPr/>
      <dgm:t>
        <a:bodyPr/>
        <a:lstStyle/>
        <a:p>
          <a:endParaRPr lang="en-US"/>
        </a:p>
      </dgm:t>
    </dgm:pt>
    <dgm:pt modelId="{09FC5D74-9513-4A12-9392-C48BE8DAC6DC}" type="pres">
      <dgm:prSet presAssocID="{15C7C28C-9DEC-4576-A705-42F407870687}" presName="Name0" presStyleCnt="0">
        <dgm:presLayoutVars>
          <dgm:dir/>
          <dgm:animLvl val="lvl"/>
          <dgm:resizeHandles val="exact"/>
        </dgm:presLayoutVars>
      </dgm:prSet>
      <dgm:spPr/>
    </dgm:pt>
    <dgm:pt modelId="{B78784C6-40A1-4A46-9BF2-25081E209DB9}" type="pres">
      <dgm:prSet presAssocID="{72EDC114-D5A7-4A54-B56C-8C137E2D4C3A}" presName="vertFlow" presStyleCnt="0"/>
      <dgm:spPr/>
    </dgm:pt>
    <dgm:pt modelId="{A2546D62-CF61-49E5-A6E1-6F270909B051}" type="pres">
      <dgm:prSet presAssocID="{72EDC114-D5A7-4A54-B56C-8C137E2D4C3A}" presName="header" presStyleLbl="node1" presStyleIdx="0" presStyleCnt="1"/>
      <dgm:spPr/>
    </dgm:pt>
    <dgm:pt modelId="{CA895682-9B05-4E88-B474-F878F8F1A2EE}" type="pres">
      <dgm:prSet presAssocID="{A2A3673D-0D80-4B77-A9C9-D15E32F5CE9F}" presName="parTrans" presStyleLbl="sibTrans2D1" presStyleIdx="0" presStyleCnt="2"/>
      <dgm:spPr/>
    </dgm:pt>
    <dgm:pt modelId="{6A964572-119C-4B04-A367-A9FB608AE52D}" type="pres">
      <dgm:prSet presAssocID="{36A3D565-62EC-43ED-978F-9C462D7EF941}" presName="child" presStyleLbl="alignAccFollowNode1" presStyleIdx="0" presStyleCnt="2">
        <dgm:presLayoutVars>
          <dgm:chMax val="0"/>
          <dgm:bulletEnabled val="1"/>
        </dgm:presLayoutVars>
      </dgm:prSet>
      <dgm:spPr/>
    </dgm:pt>
    <dgm:pt modelId="{ECB3E9A4-1DDA-4489-B851-1638D334CF4B}" type="pres">
      <dgm:prSet presAssocID="{42FDBEA5-BF03-4220-90A7-D32B2A98293F}" presName="sibTrans" presStyleLbl="sibTrans2D1" presStyleIdx="1" presStyleCnt="2"/>
      <dgm:spPr/>
    </dgm:pt>
    <dgm:pt modelId="{7BE3B73E-3E4F-42F8-B0BD-ED0CA9FB6AC3}" type="pres">
      <dgm:prSet presAssocID="{8883A3CC-8B9C-484C-8160-6C33BF9A9A7B}" presName="child" presStyleLbl="alignAccFollowNode1" presStyleIdx="1" presStyleCnt="2">
        <dgm:presLayoutVars>
          <dgm:chMax val="0"/>
          <dgm:bulletEnabled val="1"/>
        </dgm:presLayoutVars>
      </dgm:prSet>
      <dgm:spPr/>
    </dgm:pt>
  </dgm:ptLst>
  <dgm:cxnLst>
    <dgm:cxn modelId="{E0471A23-1EFE-4A8C-A830-C003F174AF71}" type="presOf" srcId="{8883A3CC-8B9C-484C-8160-6C33BF9A9A7B}" destId="{7BE3B73E-3E4F-42F8-B0BD-ED0CA9FB6AC3}" srcOrd="0" destOrd="0" presId="urn:microsoft.com/office/officeart/2005/8/layout/lProcess1"/>
    <dgm:cxn modelId="{AF38F726-3EFE-43FF-A812-F21A4CC1443A}" srcId="{72EDC114-D5A7-4A54-B56C-8C137E2D4C3A}" destId="{36A3D565-62EC-43ED-978F-9C462D7EF941}" srcOrd="0" destOrd="0" parTransId="{A2A3673D-0D80-4B77-A9C9-D15E32F5CE9F}" sibTransId="{42FDBEA5-BF03-4220-90A7-D32B2A98293F}"/>
    <dgm:cxn modelId="{E085ED84-DB89-4DB6-AD6D-297DE5626EDC}" type="presOf" srcId="{72EDC114-D5A7-4A54-B56C-8C137E2D4C3A}" destId="{A2546D62-CF61-49E5-A6E1-6F270909B051}" srcOrd="0" destOrd="0" presId="urn:microsoft.com/office/officeart/2005/8/layout/lProcess1"/>
    <dgm:cxn modelId="{76D0F8A1-0E8D-4C60-B10E-AA862AD141CE}" type="presOf" srcId="{15C7C28C-9DEC-4576-A705-42F407870687}" destId="{09FC5D74-9513-4A12-9392-C48BE8DAC6DC}" srcOrd="0" destOrd="0" presId="urn:microsoft.com/office/officeart/2005/8/layout/lProcess1"/>
    <dgm:cxn modelId="{EE106CB1-D523-4157-8EE8-CB49CE1B41FF}" srcId="{15C7C28C-9DEC-4576-A705-42F407870687}" destId="{72EDC114-D5A7-4A54-B56C-8C137E2D4C3A}" srcOrd="0" destOrd="0" parTransId="{1FBA6416-5319-4D17-B288-AA7A74CF3CEC}" sibTransId="{77A8C10D-7599-4729-A6FE-86017E951E88}"/>
    <dgm:cxn modelId="{D06156E9-5C78-40D4-8FEA-AE3B5D37A941}" type="presOf" srcId="{36A3D565-62EC-43ED-978F-9C462D7EF941}" destId="{6A964572-119C-4B04-A367-A9FB608AE52D}" srcOrd="0" destOrd="0" presId="urn:microsoft.com/office/officeart/2005/8/layout/lProcess1"/>
    <dgm:cxn modelId="{9D06D2EB-0046-4F23-AFCD-A549693DE653}" type="presOf" srcId="{A2A3673D-0D80-4B77-A9C9-D15E32F5CE9F}" destId="{CA895682-9B05-4E88-B474-F878F8F1A2EE}" srcOrd="0" destOrd="0" presId="urn:microsoft.com/office/officeart/2005/8/layout/lProcess1"/>
    <dgm:cxn modelId="{16CF84F5-40A1-43DB-B813-184E0D96AFDF}" type="presOf" srcId="{42FDBEA5-BF03-4220-90A7-D32B2A98293F}" destId="{ECB3E9A4-1DDA-4489-B851-1638D334CF4B}" srcOrd="0" destOrd="0" presId="urn:microsoft.com/office/officeart/2005/8/layout/lProcess1"/>
    <dgm:cxn modelId="{1FF58CF7-3354-4758-8900-50F14F781B8E}" srcId="{72EDC114-D5A7-4A54-B56C-8C137E2D4C3A}" destId="{8883A3CC-8B9C-484C-8160-6C33BF9A9A7B}" srcOrd="1" destOrd="0" parTransId="{AED868BE-B087-493E-9ACB-E616B3CBCA9C}" sibTransId="{1D968FC4-1927-4B11-8469-CD0998ADD014}"/>
    <dgm:cxn modelId="{8C6AE589-BC5E-4FC3-8453-E7B7C436035F}" type="presParOf" srcId="{09FC5D74-9513-4A12-9392-C48BE8DAC6DC}" destId="{B78784C6-40A1-4A46-9BF2-25081E209DB9}" srcOrd="0" destOrd="0" presId="urn:microsoft.com/office/officeart/2005/8/layout/lProcess1"/>
    <dgm:cxn modelId="{DD207BCA-DF00-4079-BC8E-247369A15B88}" type="presParOf" srcId="{B78784C6-40A1-4A46-9BF2-25081E209DB9}" destId="{A2546D62-CF61-49E5-A6E1-6F270909B051}" srcOrd="0" destOrd="0" presId="urn:microsoft.com/office/officeart/2005/8/layout/lProcess1"/>
    <dgm:cxn modelId="{92EFA22B-A66E-48B4-AC1F-E5CCC30F54FE}" type="presParOf" srcId="{B78784C6-40A1-4A46-9BF2-25081E209DB9}" destId="{CA895682-9B05-4E88-B474-F878F8F1A2EE}" srcOrd="1" destOrd="0" presId="urn:microsoft.com/office/officeart/2005/8/layout/lProcess1"/>
    <dgm:cxn modelId="{3B53ED08-7E9A-4647-BF13-B56327C34B70}" type="presParOf" srcId="{B78784C6-40A1-4A46-9BF2-25081E209DB9}" destId="{6A964572-119C-4B04-A367-A9FB608AE52D}" srcOrd="2" destOrd="0" presId="urn:microsoft.com/office/officeart/2005/8/layout/lProcess1"/>
    <dgm:cxn modelId="{08350327-4BAC-4A58-B9CF-F69E6E2A5596}" type="presParOf" srcId="{B78784C6-40A1-4A46-9BF2-25081E209DB9}" destId="{ECB3E9A4-1DDA-4489-B851-1638D334CF4B}" srcOrd="3" destOrd="0" presId="urn:microsoft.com/office/officeart/2005/8/layout/lProcess1"/>
    <dgm:cxn modelId="{029D54BF-DB40-4174-96DC-6792630CE97D}" type="presParOf" srcId="{B78784C6-40A1-4A46-9BF2-25081E209DB9}" destId="{7BE3B73E-3E4F-42F8-B0BD-ED0CA9FB6AC3}" srcOrd="4"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46D62-CF61-49E5-A6E1-6F270909B051}">
      <dsp:nvSpPr>
        <dsp:cNvPr id="0" name=""/>
        <dsp:cNvSpPr/>
      </dsp:nvSpPr>
      <dsp:spPr>
        <a:xfrm>
          <a:off x="1151929" y="2544"/>
          <a:ext cx="5925740" cy="148143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Meet</a:t>
          </a:r>
          <a:r>
            <a:rPr lang="en-US" sz="3300" kern="1200" baseline="0" dirty="0"/>
            <a:t> with Workforce Solutions professional for job search assistance.</a:t>
          </a:r>
          <a:endParaRPr lang="en-US" sz="3300" kern="1200" dirty="0"/>
        </a:p>
      </dsp:txBody>
      <dsp:txXfrm>
        <a:off x="1195319" y="45934"/>
        <a:ext cx="5838960" cy="1394655"/>
      </dsp:txXfrm>
    </dsp:sp>
    <dsp:sp modelId="{CA895682-9B05-4E88-B474-F878F8F1A2EE}">
      <dsp:nvSpPr>
        <dsp:cNvPr id="0" name=""/>
        <dsp:cNvSpPr/>
      </dsp:nvSpPr>
      <dsp:spPr>
        <a:xfrm rot="5400000">
          <a:off x="3985174" y="1613605"/>
          <a:ext cx="259251" cy="259251"/>
        </a:xfrm>
        <a:prstGeom prst="rightArrow">
          <a:avLst>
            <a:gd name="adj1" fmla="val 667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A964572-119C-4B04-A367-A9FB608AE52D}">
      <dsp:nvSpPr>
        <dsp:cNvPr id="0" name=""/>
        <dsp:cNvSpPr/>
      </dsp:nvSpPr>
      <dsp:spPr>
        <a:xfrm>
          <a:off x="1151929" y="2002482"/>
          <a:ext cx="5925740" cy="148143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dirty="0"/>
            <a:t>Seek employment &amp; accept job offers.</a:t>
          </a:r>
          <a:endParaRPr lang="en-US" sz="3300" kern="1200" dirty="0"/>
        </a:p>
      </dsp:txBody>
      <dsp:txXfrm>
        <a:off x="1195319" y="2045872"/>
        <a:ext cx="5838960" cy="1394655"/>
      </dsp:txXfrm>
    </dsp:sp>
    <dsp:sp modelId="{ECB3E9A4-1DDA-4489-B851-1638D334CF4B}">
      <dsp:nvSpPr>
        <dsp:cNvPr id="0" name=""/>
        <dsp:cNvSpPr/>
      </dsp:nvSpPr>
      <dsp:spPr>
        <a:xfrm rot="5400000">
          <a:off x="3985174" y="3613543"/>
          <a:ext cx="259251" cy="259251"/>
        </a:xfrm>
        <a:prstGeom prst="rightArrow">
          <a:avLst>
            <a:gd name="adj1" fmla="val 66700"/>
            <a:gd name="adj2" fmla="val 50000"/>
          </a:avLst>
        </a:prstGeom>
        <a:solidFill>
          <a:schemeClr val="accent2">
            <a:hueOff val="12006483"/>
            <a:satOff val="100000"/>
            <a:lumOff val="-647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BE3B73E-3E4F-42F8-B0BD-ED0CA9FB6AC3}">
      <dsp:nvSpPr>
        <dsp:cNvPr id="0" name=""/>
        <dsp:cNvSpPr/>
      </dsp:nvSpPr>
      <dsp:spPr>
        <a:xfrm>
          <a:off x="1151929" y="4002419"/>
          <a:ext cx="5925740" cy="1481435"/>
        </a:xfrm>
        <a:prstGeom prst="roundRect">
          <a:avLst>
            <a:gd name="adj" fmla="val 10000"/>
          </a:avLst>
        </a:prstGeom>
        <a:solidFill>
          <a:schemeClr val="accent2">
            <a:tint val="40000"/>
            <a:alpha val="90000"/>
            <a:hueOff val="12858352"/>
            <a:satOff val="35333"/>
            <a:lumOff val="1760"/>
            <a:alphaOff val="0"/>
          </a:schemeClr>
        </a:solidFill>
        <a:ln w="25400" cap="flat" cmpd="sng" algn="ctr">
          <a:solidFill>
            <a:schemeClr val="accent2">
              <a:tint val="40000"/>
              <a:alpha val="90000"/>
              <a:hueOff val="12858352"/>
              <a:satOff val="35333"/>
              <a:lumOff val="17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baseline="0" dirty="0"/>
            <a:t>Submit documentation </a:t>
          </a:r>
          <a:r>
            <a:rPr lang="en-US" sz="3300" kern="1200" baseline="0"/>
            <a:t>of 30 hours of job </a:t>
          </a:r>
          <a:r>
            <a:rPr lang="en-US" sz="3300" kern="1200" baseline="0" dirty="0"/>
            <a:t>search activity or work hours. </a:t>
          </a:r>
          <a:endParaRPr lang="en-US" sz="3300" kern="1200" dirty="0"/>
        </a:p>
      </dsp:txBody>
      <dsp:txXfrm>
        <a:off x="1195319" y="4045809"/>
        <a:ext cx="5838960" cy="13946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10/8/2020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10/8/2020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SNAP Employment &amp; Training customer participation requirements!</a:t>
            </a:r>
          </a:p>
        </p:txBody>
      </p:sp>
      <p:sp>
        <p:nvSpPr>
          <p:cNvPr id="4" name="Slide Number Placeholder 3"/>
          <p:cNvSpPr>
            <a:spLocks noGrp="1"/>
          </p:cNvSpPr>
          <p:nvPr>
            <p:ph type="sldNum" sz="quarter" idx="5"/>
          </p:nvPr>
        </p:nvSpPr>
        <p:spPr/>
        <p:txBody>
          <a:bodyPr/>
          <a:lstStyle/>
          <a:p>
            <a:fld id="{8113E642-38DC-844C-B05A-8BDBFAE8648D}" type="slidenum">
              <a:rPr lang="en-US" smtClean="0"/>
              <a:pPr/>
              <a:t>1</a:t>
            </a:fld>
            <a:endParaRPr lang="en-US"/>
          </a:p>
        </p:txBody>
      </p:sp>
    </p:spTree>
    <p:extLst>
      <p:ext uri="{BB962C8B-B14F-4D97-AF65-F5344CB8AC3E}">
        <p14:creationId xmlns:p14="http://schemas.microsoft.com/office/powerpoint/2010/main" val="62779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Today’s objective is to help you gain an understanding of how we can help you meet your employment goals and what your participation requirements are for the SNAP E&amp;T Program. Our goal is to help you find suitable employment.</a:t>
            </a:r>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23771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cover the following information:</a:t>
            </a:r>
          </a:p>
          <a:p>
            <a:endParaRPr lang="en-US" dirty="0"/>
          </a:p>
          <a:p>
            <a:r>
              <a:rPr lang="en-US" baseline="0" dirty="0"/>
              <a:t>How we will assist you in meeting your employment goal,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Your job search requirements and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Your next steps.</a:t>
            </a:r>
          </a:p>
          <a:p>
            <a:endParaRPr lang="en-US" baseline="0" dirty="0"/>
          </a:p>
          <a:p>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5633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You may be wondering exactly how we can help you achieve your career goals.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Workforce Solutions staff are available Monday to Friday, from 8am to 5pm, to offer you help, both virtually and in our offices. Our staff will assist you with your employment and career goals by helping you develop a customized employment plan that may include any of the following activities:  job search assistance, including referrals to available jobs;  interviewing and resume writing assistance;  </a:t>
            </a:r>
            <a:r>
              <a:rPr lang="en-US" sz="1200" u="none" kern="1200" dirty="0">
                <a:solidFill>
                  <a:schemeClr val="tx1"/>
                </a:solidFill>
                <a:effectLst/>
                <a:latin typeface="+mn-lt"/>
                <a:ea typeface="+mn-ea"/>
                <a:cs typeface="+mn-cs"/>
              </a:rPr>
              <a:t>or work-based learning, such as work experience or community service</a:t>
            </a:r>
            <a:r>
              <a:rPr lang="en-US" sz="1200" kern="1200" dirty="0">
                <a:solidFill>
                  <a:schemeClr val="tx1"/>
                </a:solidFill>
                <a:effectLst/>
                <a:latin typeface="+mn-lt"/>
                <a:ea typeface="+mn-ea"/>
                <a:cs typeface="+mn-cs"/>
              </a:rPr>
              <a:t>. We can provide assistance with work support to help you get a job, keep a job, or get a better job.  Work support may include transportation assistance which includes gas or bus cards; interview and work clothing, and other work-related needs.  We may also be able to provide financial aid for training and education, to help you expand your skills.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also offer:  </a:t>
            </a:r>
          </a:p>
          <a:p>
            <a:pPr lvl="0"/>
            <a:r>
              <a:rPr lang="en-US" sz="1200" kern="1200" dirty="0">
                <a:solidFill>
                  <a:schemeClr val="tx1"/>
                </a:solidFill>
                <a:effectLst/>
                <a:latin typeface="+mn-lt"/>
                <a:ea typeface="+mn-ea"/>
                <a:cs typeface="+mn-cs"/>
              </a:rPr>
              <a:t>computers, phones, fax and copiers at no charge by appointment, and you may access internet service in our career offices’ parking lots</a:t>
            </a:r>
          </a:p>
          <a:p>
            <a:pPr lvl="0"/>
            <a:r>
              <a:rPr lang="en-US" sz="1200" kern="1200" dirty="0">
                <a:solidFill>
                  <a:schemeClr val="tx1"/>
                </a:solidFill>
                <a:effectLst/>
                <a:latin typeface="+mn-lt"/>
                <a:ea typeface="+mn-ea"/>
                <a:cs typeface="+mn-cs"/>
              </a:rPr>
              <a:t>job fairs and hiring events to include virtual events</a:t>
            </a:r>
          </a:p>
          <a:p>
            <a:pPr lvl="0"/>
            <a:r>
              <a:rPr lang="en-US" sz="1200" kern="1200" dirty="0">
                <a:solidFill>
                  <a:schemeClr val="tx1"/>
                </a:solidFill>
                <a:effectLst/>
                <a:latin typeface="+mn-lt"/>
                <a:ea typeface="+mn-ea"/>
                <a:cs typeface="+mn-cs"/>
              </a:rPr>
              <a:t>adult education such as high school equivalency, English as a Second Language, and basic computer skills, and </a:t>
            </a:r>
          </a:p>
          <a:p>
            <a:pPr lvl="0"/>
            <a:r>
              <a:rPr lang="en-US" sz="1200" kern="1200" dirty="0">
                <a:solidFill>
                  <a:schemeClr val="tx1"/>
                </a:solidFill>
                <a:effectLst/>
                <a:latin typeface="+mn-lt"/>
                <a:ea typeface="+mn-ea"/>
                <a:cs typeface="+mn-cs"/>
              </a:rPr>
              <a:t>childcare for those who meet eligibility requirements.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get hired, it is important to contact your Workforce Solutions representative and we can offer support services such as gas to get to work, specific clothing items needed for your new job, tools, and other work-related needs.</a:t>
            </a:r>
          </a:p>
          <a:p>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46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 will work together to help you reach your end goal of employment. As part of our agreement, you will need to put in a minimum of 30 hours per week in job search or job-readiness activities. To fulfill your participation requirements, you may be asked to: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Meet with your Workforce Solutions Professional weekly,</a:t>
            </a:r>
          </a:p>
          <a:p>
            <a:pPr lvl="0"/>
            <a:r>
              <a:rPr lang="en-US" sz="1200" kern="1200" dirty="0">
                <a:solidFill>
                  <a:schemeClr val="tx1"/>
                </a:solidFill>
                <a:effectLst/>
                <a:latin typeface="+mn-lt"/>
                <a:ea typeface="+mn-ea"/>
                <a:cs typeface="+mn-cs"/>
              </a:rPr>
              <a:t>Submit documentation of 30 hours of job search or participation hours weekly,</a:t>
            </a:r>
          </a:p>
          <a:p>
            <a:pPr lvl="0"/>
            <a:r>
              <a:rPr lang="en-US" sz="1200" kern="1200" dirty="0">
                <a:solidFill>
                  <a:schemeClr val="tx1"/>
                </a:solidFill>
                <a:effectLst/>
                <a:latin typeface="+mn-lt"/>
                <a:ea typeface="+mn-ea"/>
                <a:cs typeface="+mn-cs"/>
              </a:rPr>
              <a:t>Look for work, accept job referrals and attend job interviews,</a:t>
            </a:r>
          </a:p>
          <a:p>
            <a:pPr lvl="0"/>
            <a:r>
              <a:rPr lang="en-US" sz="1200" kern="1200" dirty="0">
                <a:solidFill>
                  <a:schemeClr val="tx1"/>
                </a:solidFill>
                <a:effectLst/>
                <a:latin typeface="+mn-lt"/>
                <a:ea typeface="+mn-ea"/>
                <a:cs typeface="+mn-cs"/>
              </a:rPr>
              <a:t>Attend workshops, meetings and job fairs/hiring events,</a:t>
            </a:r>
          </a:p>
          <a:p>
            <a:pPr lvl="0"/>
            <a:r>
              <a:rPr lang="en-US" sz="1200" kern="1200" dirty="0">
                <a:solidFill>
                  <a:schemeClr val="tx1"/>
                </a:solidFill>
                <a:effectLst/>
                <a:latin typeface="+mn-lt"/>
                <a:ea typeface="+mn-ea"/>
                <a:cs typeface="+mn-cs"/>
              </a:rPr>
              <a:t>Complete basic literacy education or short-term vocational/occupational programs and/or</a:t>
            </a:r>
          </a:p>
          <a:p>
            <a:pPr lvl="0"/>
            <a:r>
              <a:rPr lang="en-US" sz="1200" kern="1200" dirty="0">
                <a:solidFill>
                  <a:schemeClr val="tx1"/>
                </a:solidFill>
                <a:effectLst/>
                <a:latin typeface="+mn-lt"/>
                <a:ea typeface="+mn-ea"/>
                <a:cs typeface="+mn-cs"/>
              </a:rPr>
              <a:t>Participate in subsidized work to gain work experience and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unable to find work within four weeks, you may be reassessed to work as a volunteer in a community service job.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required to document and submit your weekly activities every Monday. A Workforce Solutions Professional will go over your participation and documentation requirements in more detail.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30486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next steps for you will be to:</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Begin your job search, job readiness or work activities,</a:t>
            </a:r>
          </a:p>
          <a:p>
            <a:r>
              <a:rPr lang="en-US" sz="1200" kern="1200" dirty="0">
                <a:solidFill>
                  <a:schemeClr val="tx1"/>
                </a:solidFill>
                <a:effectLst/>
                <a:latin typeface="+mn-lt"/>
                <a:ea typeface="+mn-ea"/>
                <a:cs typeface="+mn-cs"/>
              </a:rPr>
              <a:t>Meet with a Workforce Solutions professional weekly to update them on your progress and </a:t>
            </a:r>
          </a:p>
          <a:p>
            <a:r>
              <a:rPr lang="en-US" sz="1200" kern="1200" dirty="0">
                <a:solidFill>
                  <a:schemeClr val="tx1"/>
                </a:solidFill>
                <a:effectLst/>
                <a:latin typeface="+mn-lt"/>
                <a:ea typeface="+mn-ea"/>
                <a:cs typeface="+mn-cs"/>
              </a:rPr>
              <a:t>Follow the action steps set in your employment plan.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Contact Workforce Solutions if you are unable to complete your job search or participation activities. In some cases, we may be able to temporarily excuse participation requirements.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8734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for you to maintain contact with us and let us know how we can best assist you.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Next, you will meet with a Workforce Solutions professional to discuss more details.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a:solidFill>
                  <a:prstClr val="black"/>
                </a:solidFill>
              </a:rPr>
              <a:t>J. Nelson 05/24/2020</a:t>
            </a:r>
          </a:p>
        </p:txBody>
      </p:sp>
      <p:sp>
        <p:nvSpPr>
          <p:cNvPr id="5" name="Slide Number Placeholder 4"/>
          <p:cNvSpPr>
            <a:spLocks noGrp="1"/>
          </p:cNvSpPr>
          <p:nvPr>
            <p:ph type="sldNum" sz="quarter" idx="11"/>
          </p:nvPr>
        </p:nvSpPr>
        <p:spPr/>
        <p:txBody>
          <a:bodyPr/>
          <a:lstStyle/>
          <a:p>
            <a:fld id="{8113E642-38DC-844C-B05A-8BDBFAE8648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05911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dirty="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dirty="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dirty="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dirty="0">
                <a:solidFill>
                  <a:srgbClr val="777877"/>
                </a:solidFill>
                <a:effectLst/>
                <a:latin typeface="Arial" panose="020B0604020202020204" pitchFamily="34" charset="0"/>
                <a:ea typeface="+mn-ea"/>
                <a:cs typeface="Arial" panose="020B0604020202020204" pitchFamily="34" charset="0"/>
              </a:rPr>
              <a:t>Relay Texas:</a:t>
            </a:r>
            <a:r>
              <a:rPr lang="en-US" sz="750" kern="1200" dirty="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dirty="0">
              <a:solidFill>
                <a:srgbClr val="777877"/>
              </a:solidFill>
              <a:effectLst/>
              <a:latin typeface="Arial" panose="020B0604020202020204" pitchFamily="34" charset="0"/>
              <a:ea typeface="+mn-ea"/>
              <a:cs typeface="Arial" panose="020B0604020202020204" pitchFamily="34" charset="0"/>
            </a:endParaRPr>
          </a:p>
          <a:p>
            <a:endParaRPr lang="en-US" sz="1200" b="0" dirty="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endParaRPr lang="en-US" dirty="0"/>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9.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0.JP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570D4-4422-5B49-807C-B6444A977040}"/>
              </a:ext>
            </a:extLst>
          </p:cNvPr>
          <p:cNvSpPr>
            <a:spLocks noGrp="1"/>
          </p:cNvSpPr>
          <p:nvPr>
            <p:ph type="ctrTitle"/>
          </p:nvPr>
        </p:nvSpPr>
        <p:spPr/>
        <p:txBody>
          <a:bodyPr/>
          <a:lstStyle/>
          <a:p>
            <a:r>
              <a:rPr lang="en-US" sz="4800" dirty="0" err="1"/>
              <a:t>SNAp</a:t>
            </a:r>
            <a:r>
              <a:rPr lang="en-US" dirty="0"/>
              <a:t> </a:t>
            </a:r>
            <a:r>
              <a:rPr lang="en-US" sz="4800" dirty="0" err="1"/>
              <a:t>E</a:t>
            </a:r>
            <a:r>
              <a:rPr lang="en-US" sz="4000" dirty="0" err="1"/>
              <a:t>&amp;</a:t>
            </a:r>
            <a:r>
              <a:rPr lang="en-US" sz="4800" dirty="0" err="1"/>
              <a:t>t</a:t>
            </a:r>
            <a:endParaRPr lang="en-US" dirty="0"/>
          </a:p>
        </p:txBody>
      </p:sp>
      <p:sp>
        <p:nvSpPr>
          <p:cNvPr id="5" name="Subtitle 4">
            <a:extLst>
              <a:ext uri="{FF2B5EF4-FFF2-40B4-BE49-F238E27FC236}">
                <a16:creationId xmlns:a16="http://schemas.microsoft.com/office/drawing/2014/main" id="{BC0B465F-1785-2349-AC57-F23D4D61780A}"/>
              </a:ext>
            </a:extLst>
          </p:cNvPr>
          <p:cNvSpPr>
            <a:spLocks noGrp="1"/>
          </p:cNvSpPr>
          <p:nvPr>
            <p:ph type="subTitle" idx="1"/>
          </p:nvPr>
        </p:nvSpPr>
        <p:spPr>
          <a:xfrm>
            <a:off x="572431" y="3429000"/>
            <a:ext cx="7999137" cy="921337"/>
          </a:xfrm>
        </p:spPr>
        <p:txBody>
          <a:bodyPr/>
          <a:lstStyle/>
          <a:p>
            <a:r>
              <a:rPr lang="en-US" b="1" dirty="0"/>
              <a:t>Supplemental nutrition assistance program Employment &amp; training</a:t>
            </a:r>
          </a:p>
        </p:txBody>
      </p:sp>
      <p:sp>
        <p:nvSpPr>
          <p:cNvPr id="3" name="TextBox 2">
            <a:extLst>
              <a:ext uri="{FF2B5EF4-FFF2-40B4-BE49-F238E27FC236}">
                <a16:creationId xmlns:a16="http://schemas.microsoft.com/office/drawing/2014/main" id="{D76704A5-ACE9-4C03-9860-826FDFB28171}"/>
              </a:ext>
            </a:extLst>
          </p:cNvPr>
          <p:cNvSpPr txBox="1"/>
          <p:nvPr/>
        </p:nvSpPr>
        <p:spPr>
          <a:xfrm>
            <a:off x="7872761" y="5731727"/>
            <a:ext cx="1334020" cy="215444"/>
          </a:xfrm>
          <a:prstGeom prst="rect">
            <a:avLst/>
          </a:prstGeom>
          <a:noFill/>
        </p:spPr>
        <p:txBody>
          <a:bodyPr wrap="none" rtlCol="0">
            <a:spAutoFit/>
          </a:bodyPr>
          <a:lstStyle/>
          <a:p>
            <a:r>
              <a:rPr lang="en-US" sz="800">
                <a:latin typeface="Abadi" panose="020B0604020104020204" pitchFamily="34" charset="0"/>
              </a:rPr>
              <a:t>Music:www.bensound.com</a:t>
            </a:r>
          </a:p>
        </p:txBody>
      </p:sp>
      <p:pic>
        <p:nvPicPr>
          <p:cNvPr id="32" name="Audio 31">
            <a:hlinkClick r:id="" action="ppaction://media"/>
            <a:extLst>
              <a:ext uri="{FF2B5EF4-FFF2-40B4-BE49-F238E27FC236}">
                <a16:creationId xmlns:a16="http://schemas.microsoft.com/office/drawing/2014/main" id="{CD9065B8-7E27-458F-B86F-ADFE937658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547063845"/>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685800" y="310536"/>
            <a:ext cx="7543800" cy="914400"/>
          </a:xfrm>
        </p:spPr>
        <p:txBody>
          <a:bodyPr/>
          <a:lstStyle/>
          <a:p>
            <a:pPr algn="ctr"/>
            <a:r>
              <a:rPr lang="en-US" dirty="0"/>
              <a:t>Today’s Objective</a:t>
            </a:r>
          </a:p>
        </p:txBody>
      </p:sp>
      <p:sp>
        <p:nvSpPr>
          <p:cNvPr id="2" name="Content Placeholder 1"/>
          <p:cNvSpPr>
            <a:spLocks noGrp="1"/>
          </p:cNvSpPr>
          <p:nvPr>
            <p:ph idx="1"/>
          </p:nvPr>
        </p:nvSpPr>
        <p:spPr/>
        <p:txBody>
          <a:bodyPr/>
          <a:lstStyle/>
          <a:p>
            <a:pPr algn="ctr"/>
            <a:endParaRPr lang="en-US" dirty="0">
              <a:solidFill>
                <a:schemeClr val="tx1"/>
              </a:solidFill>
            </a:endParaRPr>
          </a:p>
          <a:p>
            <a:pPr algn="ctr"/>
            <a:r>
              <a:rPr lang="en-US" dirty="0">
                <a:solidFill>
                  <a:schemeClr val="tx1"/>
                </a:solidFill>
              </a:rPr>
              <a:t>SNAP &amp; E&amp;T participants will gain an understanding of program requirements and Workforce Solutions services. </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pic>
        <p:nvPicPr>
          <p:cNvPr id="5" name="Picture 4" descr="Supplemental Nutrition Assistance Program logo">
            <a:extLst>
              <a:ext uri="{C183D7F6-B498-43B3-948B-1728B52AA6E4}">
                <adec:decorative xmlns:adec="http://schemas.microsoft.com/office/drawing/2017/decorative" val="0"/>
              </a:ext>
            </a:extLst>
          </p:cNvPr>
          <p:cNvPicPr>
            <a:picLocks noChangeAspect="1"/>
          </p:cNvPicPr>
          <p:nvPr/>
        </p:nvPicPr>
        <p:blipFill rotWithShape="1">
          <a:blip r:embed="rId5">
            <a:extLst>
              <a:ext uri="{28A0092B-C50C-407E-A947-70E740481C1C}">
                <a14:useLocalDpi xmlns:a14="http://schemas.microsoft.com/office/drawing/2010/main" val="0"/>
              </a:ext>
            </a:extLst>
          </a:blip>
          <a:srcRect l="2671"/>
          <a:stretch/>
        </p:blipFill>
        <p:spPr>
          <a:xfrm>
            <a:off x="2295331" y="2926773"/>
            <a:ext cx="4681818" cy="3006436"/>
          </a:xfrm>
          <a:prstGeom prst="rect">
            <a:avLst/>
          </a:prstGeom>
        </p:spPr>
      </p:pic>
      <p:pic>
        <p:nvPicPr>
          <p:cNvPr id="25" name="Audio 24">
            <a:hlinkClick r:id="" action="ppaction://media"/>
            <a:extLst>
              <a:ext uri="{FF2B5EF4-FFF2-40B4-BE49-F238E27FC236}">
                <a16:creationId xmlns:a16="http://schemas.microsoft.com/office/drawing/2014/main" id="{43EC5400-CF8E-449A-BF23-E98DBE07F1D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50687149"/>
      </p:ext>
    </p:extLst>
  </p:cSld>
  <p:clrMapOvr>
    <a:masterClrMapping/>
  </p:clrMapOvr>
  <mc:AlternateContent xmlns:mc="http://schemas.openxmlformats.org/markup-compatibility/2006" xmlns:p14="http://schemas.microsoft.com/office/powerpoint/2010/main">
    <mc:Choice Requires="p14">
      <p:transition spd="slow" p14:dur="2000" advTm="15610"/>
    </mc:Choice>
    <mc:Fallback xmlns="">
      <p:transition spd="slow" advTm="156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p:txBody>
          <a:bodyPr/>
          <a:lstStyle/>
          <a:p>
            <a:pPr algn="ctr"/>
            <a:r>
              <a:rPr lang="en-US" sz="3200" dirty="0"/>
              <a:t>     Topics to Cover</a:t>
            </a:r>
          </a:p>
        </p:txBody>
      </p:sp>
      <p:sp>
        <p:nvSpPr>
          <p:cNvPr id="2" name="Content Placeholder 1"/>
          <p:cNvSpPr>
            <a:spLocks noGrp="1"/>
          </p:cNvSpPr>
          <p:nvPr>
            <p:ph idx="1"/>
          </p:nvPr>
        </p:nvSpPr>
        <p:spPr>
          <a:xfrm>
            <a:off x="457200" y="1469035"/>
            <a:ext cx="8229600" cy="5032495"/>
          </a:xfrm>
        </p:spPr>
        <p:txBody>
          <a:bodyPr/>
          <a:lstStyle/>
          <a:p>
            <a:pPr marL="457200" indent="-457200">
              <a:spcBef>
                <a:spcPts val="0"/>
              </a:spcBef>
              <a:buFont typeface="+mj-lt"/>
              <a:buAutoNum type="arabicPeriod"/>
            </a:pPr>
            <a:r>
              <a:rPr lang="en-US" sz="2400" dirty="0">
                <a:solidFill>
                  <a:schemeClr val="tx1"/>
                </a:solidFill>
              </a:rPr>
              <a:t>Workforce Solutions Services</a:t>
            </a:r>
            <a:br>
              <a:rPr lang="en-US" sz="2400" dirty="0">
                <a:solidFill>
                  <a:schemeClr val="tx1"/>
                </a:solidFill>
              </a:rPr>
            </a:br>
            <a:endParaRPr lang="en-US" sz="2400" dirty="0">
              <a:solidFill>
                <a:schemeClr val="tx1"/>
              </a:solidFill>
            </a:endParaRPr>
          </a:p>
          <a:p>
            <a:pPr marL="457200" indent="-457200">
              <a:spcBef>
                <a:spcPts val="0"/>
              </a:spcBef>
              <a:buFont typeface="+mj-lt"/>
              <a:buAutoNum type="arabicPeriod"/>
            </a:pPr>
            <a:r>
              <a:rPr lang="en-US" sz="2400" dirty="0">
                <a:solidFill>
                  <a:schemeClr val="tx1"/>
                </a:solidFill>
              </a:rPr>
              <a:t>SNAP E&amp;T Participant Requirements</a:t>
            </a:r>
          </a:p>
          <a:p>
            <a:pPr marL="457200" indent="-457200">
              <a:spcBef>
                <a:spcPts val="0"/>
              </a:spcBef>
              <a:buFont typeface="+mj-lt"/>
              <a:buAutoNum type="arabicPeriod"/>
            </a:pPr>
            <a:endParaRPr lang="en-US" sz="2400" dirty="0">
              <a:solidFill>
                <a:schemeClr val="tx1"/>
              </a:solidFill>
            </a:endParaRPr>
          </a:p>
          <a:p>
            <a:pPr>
              <a:spcBef>
                <a:spcPts val="0"/>
              </a:spcBef>
            </a:pPr>
            <a:r>
              <a:rPr lang="en-US" sz="2400" dirty="0">
                <a:solidFill>
                  <a:schemeClr val="tx1"/>
                </a:solidFill>
              </a:rPr>
              <a:t>3. The End Goal/Next Steps</a:t>
            </a:r>
          </a:p>
          <a:p>
            <a:pPr>
              <a:spcBef>
                <a:spcPts val="0"/>
              </a:spcBef>
            </a:pPr>
            <a:endParaRPr lang="en-US" sz="2400" dirty="0">
              <a:solidFill>
                <a:schemeClr val="tx1"/>
              </a:solidFill>
            </a:endParaRPr>
          </a:p>
          <a:p>
            <a:pPr>
              <a:spcBef>
                <a:spcPts val="0"/>
              </a:spcBef>
            </a:pPr>
            <a:endParaRPr lang="en-US" sz="2400" dirty="0">
              <a:solidFill>
                <a:schemeClr val="tx1"/>
              </a:solidFill>
            </a:endParaRPr>
          </a:p>
        </p:txBody>
      </p:sp>
      <p:pic>
        <p:nvPicPr>
          <p:cNvPr id="22" name="Audio 21">
            <a:hlinkClick r:id="" action="ppaction://media"/>
            <a:extLst>
              <a:ext uri="{FF2B5EF4-FFF2-40B4-BE49-F238E27FC236}">
                <a16:creationId xmlns:a16="http://schemas.microsoft.com/office/drawing/2014/main" id="{99278DF6-FA58-4702-9624-B32256BD54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15189725"/>
      </p:ext>
    </p:extLst>
  </p:cSld>
  <p:clrMapOvr>
    <a:masterClrMapping/>
  </p:clrMapOvr>
  <mc:AlternateContent xmlns:mc="http://schemas.openxmlformats.org/markup-compatibility/2006" xmlns:p14="http://schemas.microsoft.com/office/powerpoint/2010/main">
    <mc:Choice Requires="p14">
      <p:transition spd="slow" p14:dur="2000" advTm="11980"/>
    </mc:Choice>
    <mc:Fallback xmlns="">
      <p:transition spd="slow" advTm="11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1926" y="579396"/>
            <a:ext cx="5429923" cy="846813"/>
          </a:xfrm>
        </p:spPr>
        <p:txBody>
          <a:bodyPr/>
          <a:lstStyle/>
          <a:p>
            <a:pPr algn="ctr"/>
            <a:r>
              <a:rPr lang="en-US" dirty="0"/>
              <a:t>Workforce solutions services</a:t>
            </a:r>
          </a:p>
        </p:txBody>
      </p:sp>
      <p:sp>
        <p:nvSpPr>
          <p:cNvPr id="4" name="Content Placeholder 3"/>
          <p:cNvSpPr>
            <a:spLocks noGrp="1"/>
          </p:cNvSpPr>
          <p:nvPr>
            <p:ph idx="4294967295"/>
          </p:nvPr>
        </p:nvSpPr>
        <p:spPr>
          <a:xfrm>
            <a:off x="498764" y="1426210"/>
            <a:ext cx="7125718" cy="5315412"/>
          </a:xfrm>
        </p:spPr>
        <p:txBody>
          <a:bodyPr/>
          <a:lstStyle/>
          <a:p>
            <a:endParaRPr lang="en-US" sz="2600" dirty="0">
              <a:solidFill>
                <a:schemeClr val="tx1"/>
              </a:solidFill>
            </a:endParaRPr>
          </a:p>
          <a:p>
            <a:r>
              <a:rPr lang="en-US" sz="2600" dirty="0">
                <a:solidFill>
                  <a:schemeClr val="tx1"/>
                </a:solidFill>
              </a:rPr>
              <a:t>Job Search Assistance</a:t>
            </a:r>
          </a:p>
          <a:p>
            <a:endParaRPr lang="en-US" sz="2600" dirty="0">
              <a:solidFill>
                <a:schemeClr val="tx1"/>
              </a:solidFill>
            </a:endParaRPr>
          </a:p>
          <a:p>
            <a:r>
              <a:rPr lang="en-US" sz="2600" dirty="0">
                <a:solidFill>
                  <a:schemeClr val="tx1"/>
                </a:solidFill>
              </a:rPr>
              <a:t>Resume and Interview Guidance</a:t>
            </a:r>
            <a:br>
              <a:rPr lang="en-US" sz="2600" dirty="0">
                <a:solidFill>
                  <a:schemeClr val="tx1"/>
                </a:solidFill>
              </a:rPr>
            </a:br>
            <a:endParaRPr lang="en-US" sz="2600" dirty="0">
              <a:solidFill>
                <a:schemeClr val="tx1"/>
              </a:solidFill>
            </a:endParaRPr>
          </a:p>
          <a:p>
            <a:r>
              <a:rPr lang="en-US" sz="2600" dirty="0">
                <a:solidFill>
                  <a:schemeClr val="tx1"/>
                </a:solidFill>
              </a:rPr>
              <a:t>Community Service &amp; Work Experience</a:t>
            </a:r>
          </a:p>
          <a:p>
            <a:endParaRPr lang="en-US" sz="2600" dirty="0">
              <a:solidFill>
                <a:schemeClr val="tx1"/>
              </a:solidFill>
            </a:endParaRPr>
          </a:p>
          <a:p>
            <a:r>
              <a:rPr lang="en-US" sz="2600" dirty="0">
                <a:solidFill>
                  <a:schemeClr val="tx1"/>
                </a:solidFill>
              </a:rPr>
              <a:t>Education Scholarships</a:t>
            </a:r>
          </a:p>
          <a:p>
            <a:endParaRPr lang="en-US" sz="2600" dirty="0">
              <a:solidFill>
                <a:schemeClr val="tx1"/>
              </a:solidFill>
            </a:endParaRPr>
          </a:p>
          <a:p>
            <a:r>
              <a:rPr lang="en-US" sz="2600" dirty="0">
                <a:solidFill>
                  <a:schemeClr val="tx1"/>
                </a:solidFill>
              </a:rPr>
              <a:t>Work Support Services</a:t>
            </a:r>
          </a:p>
          <a:p>
            <a:endParaRPr lang="en-US" sz="2600" dirty="0">
              <a:solidFill>
                <a:schemeClr val="tx1"/>
              </a:solidFill>
            </a:endParaRPr>
          </a:p>
          <a:p>
            <a:r>
              <a:rPr lang="en-US" sz="2600" dirty="0">
                <a:solidFill>
                  <a:schemeClr val="tx1"/>
                </a:solidFill>
              </a:rPr>
              <a:t>Child Care </a:t>
            </a:r>
            <a:r>
              <a:rPr lang="en-US" sz="2600" i="1" dirty="0">
                <a:solidFill>
                  <a:schemeClr val="tx1"/>
                </a:solidFill>
              </a:rPr>
              <a:t> </a:t>
            </a:r>
          </a:p>
          <a:p>
            <a:pPr marL="0" indent="0">
              <a:buNone/>
            </a:pPr>
            <a:endParaRPr lang="en-US" sz="2800" dirty="0">
              <a:solidFill>
                <a:schemeClr val="tx1"/>
              </a:solidFill>
            </a:endParaRPr>
          </a:p>
        </p:txBody>
      </p:sp>
      <p:pic>
        <p:nvPicPr>
          <p:cNvPr id="39" name="Audio 38">
            <a:hlinkClick r:id="" action="ppaction://media"/>
            <a:extLst>
              <a:ext uri="{FF2B5EF4-FFF2-40B4-BE49-F238E27FC236}">
                <a16:creationId xmlns:a16="http://schemas.microsoft.com/office/drawing/2014/main" id="{1CB49E36-BD1F-4111-8492-5752E1BC57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70687176"/>
      </p:ext>
    </p:extLst>
  </p:cSld>
  <p:clrMapOvr>
    <a:masterClrMapping/>
  </p:clrMapOvr>
  <mc:AlternateContent xmlns:mc="http://schemas.openxmlformats.org/markup-compatibility/2006" xmlns:p14="http://schemas.microsoft.com/office/powerpoint/2010/main">
    <mc:Choice Requires="p14">
      <p:transition spd="slow" p14:dur="2000" advTm="105886"/>
    </mc:Choice>
    <mc:Fallback xmlns="">
      <p:transition spd="slow" advTm="105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A4BBFB-4AA5-4544-A6E9-EA71F3EDAF74}"/>
              </a:ext>
            </a:extLst>
          </p:cNvPr>
          <p:cNvSpPr>
            <a:spLocks noGrp="1"/>
          </p:cNvSpPr>
          <p:nvPr>
            <p:ph type="title"/>
          </p:nvPr>
        </p:nvSpPr>
        <p:spPr>
          <a:xfrm>
            <a:off x="656705" y="-30875"/>
            <a:ext cx="7543800" cy="914400"/>
          </a:xfrm>
        </p:spPr>
        <p:txBody>
          <a:bodyPr/>
          <a:lstStyle/>
          <a:p>
            <a:pPr algn="ctr"/>
            <a:r>
              <a:rPr lang="en-US" dirty="0"/>
              <a:t>Participation Requirements </a:t>
            </a:r>
          </a:p>
        </p:txBody>
      </p:sp>
      <p:graphicFrame>
        <p:nvGraphicFramePr>
          <p:cNvPr id="2" name="Content Placeholder 1">
            <a:extLst>
              <a:ext uri="{FF2B5EF4-FFF2-40B4-BE49-F238E27FC236}">
                <a16:creationId xmlns:a16="http://schemas.microsoft.com/office/drawing/2014/main" id="{97BD32FB-A9C2-4212-898C-418EDFFCA471}"/>
              </a:ext>
            </a:extLst>
          </p:cNvPr>
          <p:cNvGraphicFramePr>
            <a:graphicFrameLocks noGrp="1"/>
          </p:cNvGraphicFramePr>
          <p:nvPr>
            <p:ph idx="1"/>
            <p:extLst>
              <p:ext uri="{D42A27DB-BD31-4B8C-83A1-F6EECF244321}">
                <p14:modId xmlns:p14="http://schemas.microsoft.com/office/powerpoint/2010/main" val="3513791283"/>
              </p:ext>
            </p:extLst>
          </p:nvPr>
        </p:nvGraphicFramePr>
        <p:xfrm>
          <a:off x="457200" y="783772"/>
          <a:ext cx="8229600" cy="5486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Audio 16">
            <a:hlinkClick r:id="" action="ppaction://media"/>
            <a:extLst>
              <a:ext uri="{FF2B5EF4-FFF2-40B4-BE49-F238E27FC236}">
                <a16:creationId xmlns:a16="http://schemas.microsoft.com/office/drawing/2014/main" id="{47ED3D5C-1827-4860-81E1-B54B68843D0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92525819"/>
      </p:ext>
    </p:extLst>
  </p:cSld>
  <p:clrMapOvr>
    <a:masterClrMapping/>
  </p:clrMapOvr>
  <mc:AlternateContent xmlns:mc="http://schemas.openxmlformats.org/markup-compatibility/2006" xmlns:p14="http://schemas.microsoft.com/office/powerpoint/2010/main">
    <mc:Choice Requires="p14">
      <p:transition spd="slow" p14:dur="2000" advTm="66782"/>
    </mc:Choice>
    <mc:Fallback xmlns="">
      <p:transition spd="slow" advTm="66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82633"/>
            <a:ext cx="7543800" cy="914400"/>
          </a:xfrm>
        </p:spPr>
        <p:txBody>
          <a:bodyPr/>
          <a:lstStyle/>
          <a:p>
            <a:pPr algn="ctr"/>
            <a:r>
              <a:rPr lang="en-US" sz="3600" dirty="0"/>
              <a:t>Next Steps</a:t>
            </a:r>
          </a:p>
        </p:txBody>
      </p:sp>
      <p:sp>
        <p:nvSpPr>
          <p:cNvPr id="3" name="Content Placeholder 2"/>
          <p:cNvSpPr>
            <a:spLocks noGrp="1"/>
          </p:cNvSpPr>
          <p:nvPr>
            <p:ph idx="1"/>
          </p:nvPr>
        </p:nvSpPr>
        <p:spPr/>
        <p:txBody>
          <a:bodyPr/>
          <a:lstStyle/>
          <a:p>
            <a:endParaRPr lang="en-US" dirty="0">
              <a:solidFill>
                <a:schemeClr val="tx1"/>
              </a:solidFill>
            </a:endParaRPr>
          </a:p>
          <a:p>
            <a:r>
              <a:rPr lang="en-US" sz="3000" dirty="0">
                <a:solidFill>
                  <a:schemeClr val="tx1"/>
                </a:solidFill>
              </a:rPr>
              <a:t>Begin Job Search </a:t>
            </a:r>
            <a:br>
              <a:rPr lang="en-US" sz="3000" dirty="0">
                <a:solidFill>
                  <a:schemeClr val="tx1"/>
                </a:solidFill>
              </a:rPr>
            </a:br>
            <a:endParaRPr lang="en-US" sz="3000" dirty="0">
              <a:solidFill>
                <a:schemeClr val="tx1"/>
              </a:solidFill>
            </a:endParaRPr>
          </a:p>
          <a:p>
            <a:r>
              <a:rPr lang="en-US" sz="3000" dirty="0">
                <a:solidFill>
                  <a:schemeClr val="tx1"/>
                </a:solidFill>
              </a:rPr>
              <a:t>Meet with WFS Professional Weekly</a:t>
            </a:r>
            <a:br>
              <a:rPr lang="en-US" sz="3000" dirty="0">
                <a:solidFill>
                  <a:schemeClr val="tx1"/>
                </a:solidFill>
              </a:rPr>
            </a:br>
            <a:endParaRPr lang="en-US" sz="3000" dirty="0">
              <a:solidFill>
                <a:schemeClr val="tx1"/>
              </a:solidFill>
            </a:endParaRPr>
          </a:p>
          <a:p>
            <a:r>
              <a:rPr lang="en-US" sz="3000" dirty="0">
                <a:solidFill>
                  <a:schemeClr val="tx1"/>
                </a:solidFill>
              </a:rPr>
              <a:t>Follow Employment Plan</a:t>
            </a:r>
            <a:br>
              <a:rPr lang="en-US" sz="3000" dirty="0">
                <a:solidFill>
                  <a:schemeClr val="tx1"/>
                </a:solidFill>
              </a:rPr>
            </a:br>
            <a:endParaRPr lang="en-US" dirty="0"/>
          </a:p>
          <a:p>
            <a:pPr marL="0" indent="0">
              <a:buNone/>
            </a:pPr>
            <a:endParaRPr lang="en-US" dirty="0"/>
          </a:p>
        </p:txBody>
      </p:sp>
      <p:pic>
        <p:nvPicPr>
          <p:cNvPr id="6" name="Picture 5" descr="A medical professional taking a patient's blood pressure&#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720" y="3667253"/>
            <a:ext cx="5514680" cy="2631947"/>
          </a:xfrm>
          <a:prstGeom prst="rect">
            <a:avLst/>
          </a:prstGeom>
          <a:ln>
            <a:noFill/>
          </a:ln>
          <a:effectLst>
            <a:softEdge rad="112500"/>
          </a:effectLst>
        </p:spPr>
      </p:pic>
      <p:pic>
        <p:nvPicPr>
          <p:cNvPr id="17" name="Audio 16">
            <a:hlinkClick r:id="" action="ppaction://media"/>
            <a:extLst>
              <a:ext uri="{FF2B5EF4-FFF2-40B4-BE49-F238E27FC236}">
                <a16:creationId xmlns:a16="http://schemas.microsoft.com/office/drawing/2014/main" id="{B852DC0F-20D8-473F-9B70-84509B2208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26528498"/>
      </p:ext>
    </p:extLst>
  </p:cSld>
  <p:clrMapOvr>
    <a:masterClrMapping/>
  </p:clrMapOvr>
  <mc:AlternateContent xmlns:mc="http://schemas.openxmlformats.org/markup-compatibility/2006" xmlns:p14="http://schemas.microsoft.com/office/powerpoint/2010/main">
    <mc:Choice Requires="p14">
      <p:transition spd="slow" p14:dur="2000" advTm="27721"/>
    </mc:Choice>
    <mc:Fallback xmlns="">
      <p:transition spd="slow" advTm="277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0099" y="781183"/>
            <a:ext cx="7543800" cy="914400"/>
          </a:xfrm>
        </p:spPr>
        <p:txBody>
          <a:bodyPr/>
          <a:lstStyle/>
          <a:p>
            <a:pPr algn="ctr"/>
            <a:r>
              <a:rPr lang="en-US" sz="3600" dirty="0"/>
              <a:t>The End Goal</a:t>
            </a:r>
          </a:p>
        </p:txBody>
      </p:sp>
      <p:sp>
        <p:nvSpPr>
          <p:cNvPr id="5" name="Content Placeholder 3">
            <a:extLst>
              <a:ext uri="{FF2B5EF4-FFF2-40B4-BE49-F238E27FC236}">
                <a16:creationId xmlns:a16="http://schemas.microsoft.com/office/drawing/2014/main" id="{8A220FA7-1A8B-D148-8BA8-6DAF7EEAD311}"/>
              </a:ext>
            </a:extLst>
          </p:cNvPr>
          <p:cNvSpPr txBox="1">
            <a:spLocks/>
          </p:cNvSpPr>
          <p:nvPr/>
        </p:nvSpPr>
        <p:spPr>
          <a:xfrm>
            <a:off x="410746" y="1438835"/>
            <a:ext cx="8322507" cy="4993504"/>
          </a:xfrm>
          <a:prstGeom prst="rect">
            <a:avLst/>
          </a:prstGeom>
        </p:spPr>
        <p:txBody>
          <a:bodyPr vert="horz" lIns="0" tIns="0" rIns="0" bIns="0" rtlCol="0">
            <a:noAutofit/>
          </a:bodyPr>
          <a:lst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US" sz="3000" dirty="0">
              <a:solidFill>
                <a:srgbClr val="000000"/>
              </a:solidFill>
            </a:endParaRPr>
          </a:p>
          <a:p>
            <a:pPr marL="0" indent="0">
              <a:buFont typeface="Arial"/>
              <a:buNone/>
            </a:pPr>
            <a:r>
              <a:rPr lang="en-US" sz="3000" dirty="0">
                <a:solidFill>
                  <a:srgbClr val="000000"/>
                </a:solidFill>
              </a:rPr>
              <a:t>To help you find employment!</a:t>
            </a:r>
          </a:p>
          <a:p>
            <a:pPr marL="0" indent="0" algn="ctr">
              <a:buFont typeface="Arial"/>
              <a:buNone/>
            </a:pPr>
            <a:endParaRPr lang="en-US" sz="3000" dirty="0">
              <a:solidFill>
                <a:srgbClr val="000000"/>
              </a:solidFill>
            </a:endParaRPr>
          </a:p>
          <a:p>
            <a:pPr marL="0" indent="0" algn="ctr">
              <a:buFont typeface="Arial"/>
              <a:buNone/>
            </a:pPr>
            <a:endParaRPr lang="en-US" sz="3000" dirty="0">
              <a:solidFill>
                <a:srgbClr val="000000"/>
              </a:solidFill>
            </a:endParaRPr>
          </a:p>
        </p:txBody>
      </p:sp>
      <p:pic>
        <p:nvPicPr>
          <p:cNvPr id="2" name="Picture 1" descr="A doctor, wearing a stethoscope and holding a clipboard in the foreground while a nurse and patient are approaching on the pathwa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44" y="2773766"/>
            <a:ext cx="7543800" cy="3417570"/>
          </a:xfrm>
          <a:prstGeom prst="rect">
            <a:avLst/>
          </a:prstGeom>
          <a:ln>
            <a:noFill/>
          </a:ln>
          <a:effectLst>
            <a:softEdge rad="112500"/>
          </a:effectLst>
        </p:spPr>
      </p:pic>
      <p:pic>
        <p:nvPicPr>
          <p:cNvPr id="8" name="Audio 7">
            <a:hlinkClick r:id="" action="ppaction://media"/>
            <a:extLst>
              <a:ext uri="{FF2B5EF4-FFF2-40B4-BE49-F238E27FC236}">
                <a16:creationId xmlns:a16="http://schemas.microsoft.com/office/drawing/2014/main" id="{5BE6BEE7-0B8D-45EF-A286-F2D61AAED8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265105329"/>
      </p:ext>
    </p:extLst>
  </p:cSld>
  <p:clrMapOvr>
    <a:masterClrMapping/>
  </p:clrMapOvr>
  <mc:AlternateContent xmlns:mc="http://schemas.openxmlformats.org/markup-compatibility/2006" xmlns:p14="http://schemas.microsoft.com/office/powerpoint/2010/main">
    <mc:Choice Requires="p14">
      <p:transition spd="slow" p14:dur="2000" advTm="13145"/>
    </mc:Choice>
    <mc:Fallback xmlns="">
      <p:transition spd="slow" advTm="13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B4A95C3BBB44B64C46B7CF2F362D" ma:contentTypeVersion="7" ma:contentTypeDescription="Create a new document." ma:contentTypeScope="" ma:versionID="7e2d87afae3eac0880fea3d1aceb6a8a">
  <xsd:schema xmlns:xsd="http://www.w3.org/2001/XMLSchema" xmlns:xs="http://www.w3.org/2001/XMLSchema" xmlns:p="http://schemas.microsoft.com/office/2006/metadata/properties" xmlns:ns3="98224a70-1f86-40b9-a6d2-75b94a857212" xmlns:ns4="d5a32c46-bc89-44ff-b65f-061aaee25ab0" targetNamespace="http://schemas.microsoft.com/office/2006/metadata/properties" ma:root="true" ma:fieldsID="30ed6e13cfb6c41ef5f1565104138b1f" ns3:_="" ns4:_="">
    <xsd:import namespace="98224a70-1f86-40b9-a6d2-75b94a857212"/>
    <xsd:import namespace="d5a32c46-bc89-44ff-b65f-061aaee25ab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224a70-1f86-40b9-a6d2-75b94a857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a32c46-bc89-44ff-b65f-061aaee25a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EFE9EB-E0E2-4FA7-853E-B986AAE1F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224a70-1f86-40b9-a6d2-75b94a857212"/>
    <ds:schemaRef ds:uri="d5a32c46-bc89-44ff-b65f-061aaee25a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31B3EF-BC0F-4956-A59E-63ED55906495}">
  <ds:schemaRefs>
    <ds:schemaRef ds:uri="98224a70-1f86-40b9-a6d2-75b94a857212"/>
    <ds:schemaRef ds:uri="http://purl.org/dc/terms/"/>
    <ds:schemaRef ds:uri="d5a32c46-bc89-44ff-b65f-061aaee25ab0"/>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83F0B64-FA48-46B8-A448-0B3BE8AB3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HGAC_roundtable_template_0330</Template>
  <TotalTime>2867</TotalTime>
  <Words>814</Words>
  <Application>Microsoft Office PowerPoint</Application>
  <PresentationFormat>On-screen Show (4:3)</PresentationFormat>
  <Paragraphs>93</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.AppleSystemUIFont</vt:lpstr>
      <vt:lpstr>Abadi</vt:lpstr>
      <vt:lpstr>Arial</vt:lpstr>
      <vt:lpstr>Calibri</vt:lpstr>
      <vt:lpstr>HGAC_roundtable_template_0330</vt:lpstr>
      <vt:lpstr>SNAp E&amp;t</vt:lpstr>
      <vt:lpstr>Today’s Objective</vt:lpstr>
      <vt:lpstr>     Topics to Cover</vt:lpstr>
      <vt:lpstr>Workforce solutions services</vt:lpstr>
      <vt:lpstr>Participation Requirements </vt:lpstr>
      <vt:lpstr>Next Steps</vt:lpstr>
      <vt:lpstr>The End Goal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E&amp;T Program Requirements</dc:title>
  <dc:creator>Irma Burns</dc:creator>
  <cp:keywords>SNAP E&amp;T Program Requirements</cp:keywords>
  <cp:lastModifiedBy>Nguyen, Dat</cp:lastModifiedBy>
  <cp:revision>119</cp:revision>
  <dcterms:created xsi:type="dcterms:W3CDTF">2018-04-12T02:17:25Z</dcterms:created>
  <dcterms:modified xsi:type="dcterms:W3CDTF">2020-10-08T20:42:53Z</dcterms:modified>
  <cp:category>SNAP E&amp;T Program Requirements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0x01010091A9B4A95C3BBB44B64C46B7CF2F362D</vt:lpwstr>
  </property>
</Properties>
</file>