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4" r:id="rId4"/>
  </p:sldMasterIdLst>
  <p:notesMasterIdLst>
    <p:notesMasterId r:id="rId21"/>
  </p:notesMasterIdLst>
  <p:handoutMasterIdLst>
    <p:handoutMasterId r:id="rId22"/>
  </p:handoutMasterIdLst>
  <p:sldIdLst>
    <p:sldId id="261" r:id="rId5"/>
    <p:sldId id="501" r:id="rId6"/>
    <p:sldId id="1395" r:id="rId7"/>
    <p:sldId id="327" r:id="rId8"/>
    <p:sldId id="517" r:id="rId9"/>
    <p:sldId id="527" r:id="rId10"/>
    <p:sldId id="519" r:id="rId11"/>
    <p:sldId id="532" r:id="rId12"/>
    <p:sldId id="528" r:id="rId13"/>
    <p:sldId id="1396" r:id="rId14"/>
    <p:sldId id="1400" r:id="rId15"/>
    <p:sldId id="1399" r:id="rId16"/>
    <p:sldId id="1401" r:id="rId17"/>
    <p:sldId id="429" r:id="rId18"/>
    <p:sldId id="1397" r:id="rId19"/>
    <p:sldId id="139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rma Burns" initials="IB"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7B00"/>
    <a:srgbClr val="007BB9"/>
    <a:srgbClr val="BEBEBE"/>
    <a:srgbClr val="54266D"/>
    <a:srgbClr val="ED1C24"/>
    <a:srgbClr val="F1B51C"/>
    <a:srgbClr val="8FAD15"/>
    <a:srgbClr val="6E6E6E"/>
    <a:srgbClr val="777877"/>
    <a:srgbClr val="F732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3" autoAdjust="0"/>
    <p:restoredTop sz="62060" autoAdjust="0"/>
  </p:normalViewPr>
  <p:slideViewPr>
    <p:cSldViewPr snapToGrid="0">
      <p:cViewPr varScale="1">
        <p:scale>
          <a:sx n="53" d="100"/>
          <a:sy n="53" d="100"/>
        </p:scale>
        <p:origin x="2117" y="53"/>
      </p:cViewPr>
      <p:guideLst>
        <p:guide orient="horz" pos="2160"/>
        <p:guide pos="2880"/>
      </p:guideLst>
    </p:cSldViewPr>
  </p:slid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A698C31-5321-E64C-A8D9-FAB2843059C8}" type="datetimeFigureOut">
              <a:rPr lang="en-US" smtClean="0"/>
              <a:pPr/>
              <a:t>2/11/2022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54D9F7-9D24-E64D-90F1-A57DA2CD9B40}" type="slidenum">
              <a:rPr lang="en-US" smtClean="0"/>
              <a:pPr/>
              <a:t>‹#›</a:t>
            </a:fld>
            <a:endParaRPr lang="en-US" dirty="0"/>
          </a:p>
        </p:txBody>
      </p:sp>
    </p:spTree>
    <p:extLst>
      <p:ext uri="{BB962C8B-B14F-4D97-AF65-F5344CB8AC3E}">
        <p14:creationId xmlns:p14="http://schemas.microsoft.com/office/powerpoint/2010/main" val="6773450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76AA65-98F6-6F42-8C97-866162AECD52}" type="datetimeFigureOut">
              <a:rPr lang="en-US" smtClean="0"/>
              <a:pPr/>
              <a:t>2/11/2022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13E642-38DC-844C-B05A-8BDBFAE8648D}" type="slidenum">
              <a:rPr lang="en-US" smtClean="0"/>
              <a:pPr/>
              <a:t>‹#›</a:t>
            </a:fld>
            <a:endParaRPr lang="en-US" dirty="0"/>
          </a:p>
        </p:txBody>
      </p:sp>
    </p:spTree>
    <p:extLst>
      <p:ext uri="{BB962C8B-B14F-4D97-AF65-F5344CB8AC3E}">
        <p14:creationId xmlns:p14="http://schemas.microsoft.com/office/powerpoint/2010/main" val="3615396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are so pleased to have you joining us for today’s information session about </a:t>
            </a:r>
            <a:r>
              <a:rPr lang="en-US">
                <a:highlight>
                  <a:srgbClr val="FFFF00"/>
                </a:highlight>
              </a:rPr>
              <a:t>Employer Services! </a:t>
            </a:r>
            <a:endParaRPr lang="en-US" dirty="0">
              <a:highlight>
                <a:srgbClr val="FFFF00"/>
              </a:highlight>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highlight>
                <a:srgbClr val="FFFF00"/>
              </a:highlight>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highlight>
                  <a:srgbClr val="FFFF00"/>
                </a:highlight>
              </a:rPr>
              <a:t>This session will provide an overview of our workforce system, the many pieces that come together to allow us to serve employers and individuals in the Gulf Coast region, and specific information about what we look for in contractors.  </a:t>
            </a:r>
            <a:r>
              <a:rPr lang="en-US" dirty="0"/>
              <a:t>Our goal is for you to leave with helpful information, so there will be plenty of time at the end of this presentation for Q&amp;A at the end.</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Again thank you for being here.  </a:t>
            </a:r>
          </a:p>
        </p:txBody>
      </p:sp>
      <p:sp>
        <p:nvSpPr>
          <p:cNvPr id="4" name="Slide Number Placeholder 3"/>
          <p:cNvSpPr>
            <a:spLocks noGrp="1"/>
          </p:cNvSpPr>
          <p:nvPr>
            <p:ph type="sldNum" sz="quarter" idx="5"/>
          </p:nvPr>
        </p:nvSpPr>
        <p:spPr/>
        <p:txBody>
          <a:bodyPr/>
          <a:lstStyle/>
          <a:p>
            <a:fld id="{8113E642-38DC-844C-B05A-8BDBFAE8648D}" type="slidenum">
              <a:rPr lang="en-US" smtClean="0"/>
              <a:pPr/>
              <a:t>1</a:t>
            </a:fld>
            <a:endParaRPr lang="en-US" dirty="0"/>
          </a:p>
        </p:txBody>
      </p:sp>
    </p:spTree>
    <p:extLst>
      <p:ext uri="{BB962C8B-B14F-4D97-AF65-F5344CB8AC3E}">
        <p14:creationId xmlns:p14="http://schemas.microsoft.com/office/powerpoint/2010/main" val="4098018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Our local workforce system has two principal components: an “employer” component and a “people” component that offers access to an array of services to those who work, live and do business in the Gulf Coast region. </a:t>
            </a:r>
            <a:endParaRPr lang="en-US" sz="1800" dirty="0">
              <a:effectLst/>
              <a:latin typeface="Times New Roman" panose="02020603050405020304" pitchFamily="18" charset="0"/>
              <a:ea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Our Vision</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The Employer Service Division is the principal marketing and sales force for Workforce Solutions, responding to employers’ needs for skilled workers by providing professional advice and consultation that offers real-time labor market intelligence and current information about area employers’ wants and needs to the entire Workforce Solutions system.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The Employer Service Division also provides employers with information on human resources needs – including talent acquisition, development, and retention.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Opportunities for Improvement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Employer Relationships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Responsiveness and Accountability</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Communication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As the 4th largest workforce board in the country, we continue to evaluate the customer service experience we provide to our employers. We have identified vital areas for improvement as we continue to grow through this process. We're an employer-driven system; therefore, building and maintaining strong employer relationships is essential to our success. Responding to emails and phone calls promptly allow us to follow up and follow through on our commitments. Finally, communication is critical in business to ensure we listen to the wants and needs of the employer, and expectations are managed up front on outcomes. </a:t>
            </a:r>
          </a:p>
        </p:txBody>
      </p:sp>
      <p:sp>
        <p:nvSpPr>
          <p:cNvPr id="4" name="Slide Number Placeholder 3"/>
          <p:cNvSpPr>
            <a:spLocks noGrp="1"/>
          </p:cNvSpPr>
          <p:nvPr>
            <p:ph type="sldNum" sz="quarter" idx="5"/>
          </p:nvPr>
        </p:nvSpPr>
        <p:spPr/>
        <p:txBody>
          <a:bodyPr/>
          <a:lstStyle/>
          <a:p>
            <a:fld id="{8113E642-38DC-844C-B05A-8BDBFAE8648D}" type="slidenum">
              <a:rPr lang="en-US" smtClean="0"/>
              <a:pPr/>
              <a:t>10</a:t>
            </a:fld>
            <a:endParaRPr lang="en-US" dirty="0"/>
          </a:p>
        </p:txBody>
      </p:sp>
    </p:spTree>
    <p:extLst>
      <p:ext uri="{BB962C8B-B14F-4D97-AF65-F5344CB8AC3E}">
        <p14:creationId xmlns:p14="http://schemas.microsoft.com/office/powerpoint/2010/main" val="2830065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dirty="0"/>
              <a:t>The primary functions for the Employer Service Division are:</a:t>
            </a:r>
          </a:p>
          <a:p>
            <a:endParaRPr lang="en-US" dirty="0"/>
          </a:p>
          <a:p>
            <a:pPr algn="l" rtl="0" fontAlgn="base">
              <a:lnSpc>
                <a:spcPct val="200000"/>
              </a:lnSpc>
              <a:buFont typeface="Arial" panose="020B0604020202020204" pitchFamily="34" charset="0"/>
              <a:buChar char="•"/>
            </a:pPr>
            <a:r>
              <a:rPr lang="en-US" sz="1200" b="0" i="0" dirty="0">
                <a:solidFill>
                  <a:srgbClr val="000000"/>
                </a:solidFill>
                <a:effectLst/>
                <a:latin typeface="+mn-lt"/>
              </a:rPr>
              <a:t>Develop and ensuring high-level relationships with chambers, EDCs, and business associations throughout the region. </a:t>
            </a:r>
          </a:p>
          <a:p>
            <a:pPr algn="l" rtl="0" fontAlgn="base">
              <a:lnSpc>
                <a:spcPct val="200000"/>
              </a:lnSpc>
              <a:buFont typeface="Arial" panose="020B0604020202020204" pitchFamily="34" charset="0"/>
              <a:buNone/>
            </a:pPr>
            <a:endParaRPr lang="en-US" sz="1200" b="0" i="0" dirty="0">
              <a:solidFill>
                <a:srgbClr val="000000"/>
              </a:solidFill>
              <a:effectLst/>
              <a:latin typeface="+mn-lt"/>
            </a:endParaRPr>
          </a:p>
          <a:p>
            <a:pPr algn="l" rtl="0" fontAlgn="base">
              <a:lnSpc>
                <a:spcPct val="200000"/>
              </a:lnSpc>
              <a:buFont typeface="Arial" panose="020B0604020202020204" pitchFamily="34" charset="0"/>
              <a:buChar char="•"/>
            </a:pPr>
            <a:r>
              <a:rPr lang="en-US" sz="1200" b="0" i="0" dirty="0">
                <a:solidFill>
                  <a:srgbClr val="000000"/>
                </a:solidFill>
                <a:effectLst/>
                <a:latin typeface="+mn-lt"/>
              </a:rPr>
              <a:t> Introduce new businesses to Workforce Solutions, we can grow our footprint and network. </a:t>
            </a:r>
          </a:p>
          <a:p>
            <a:pPr algn="l" rtl="0" fontAlgn="base">
              <a:lnSpc>
                <a:spcPct val="200000"/>
              </a:lnSpc>
              <a:buFont typeface="Arial" panose="020B0604020202020204" pitchFamily="34" charset="0"/>
              <a:buNone/>
            </a:pPr>
            <a:endParaRPr lang="en-US" sz="1200" b="0" i="0" dirty="0">
              <a:solidFill>
                <a:srgbClr val="000000"/>
              </a:solidFill>
              <a:effectLst/>
              <a:latin typeface="+mn-lt"/>
            </a:endParaRPr>
          </a:p>
          <a:p>
            <a:pPr algn="l" rtl="0" fontAlgn="base">
              <a:lnSpc>
                <a:spcPct val="200000"/>
              </a:lnSpc>
              <a:buFont typeface="Arial" panose="020B0604020202020204" pitchFamily="34" charset="0"/>
              <a:buChar char="•"/>
            </a:pPr>
            <a:r>
              <a:rPr lang="en-US" sz="1200" b="0" i="0" dirty="0">
                <a:solidFill>
                  <a:srgbClr val="000000"/>
                </a:solidFill>
                <a:effectLst/>
                <a:latin typeface="+mn-lt"/>
              </a:rPr>
              <a:t>Through outreach and expanding services to at least 64% of the 29,5000 companies that we served last year (ensuring repeat business) and quality customer service.</a:t>
            </a:r>
          </a:p>
          <a:p>
            <a:pPr algn="l" rtl="0" fontAlgn="base">
              <a:lnSpc>
                <a:spcPct val="200000"/>
              </a:lnSpc>
              <a:buFont typeface="Arial" panose="020B0604020202020204" pitchFamily="34" charset="0"/>
              <a:buChar char="•"/>
            </a:pPr>
            <a:endParaRPr lang="en-US" sz="1200" b="0" i="0" dirty="0">
              <a:solidFill>
                <a:srgbClr val="000000"/>
              </a:solidFill>
              <a:effectLst/>
              <a:latin typeface="+mn-lt"/>
            </a:endParaRPr>
          </a:p>
          <a:p>
            <a:pPr algn="l" rtl="0" fontAlgn="base">
              <a:lnSpc>
                <a:spcPct val="200000"/>
              </a:lnSpc>
              <a:buFont typeface="Arial" panose="020B0604020202020204" pitchFamily="34" charset="0"/>
              <a:buChar char="•"/>
            </a:pPr>
            <a:r>
              <a:rPr lang="en-US" sz="1200" b="0" i="0" dirty="0">
                <a:solidFill>
                  <a:srgbClr val="000000"/>
                </a:solidFill>
                <a:effectLst/>
                <a:latin typeface="+mn-lt"/>
              </a:rPr>
              <a:t>Being a part of the discussion with our partners at the EDCs/Chambers, we help to create an additional 1,700 new jobs in the Gulf Coast region. </a:t>
            </a:r>
          </a:p>
          <a:p>
            <a:pPr algn="l" rtl="0" fontAlgn="base">
              <a:lnSpc>
                <a:spcPct val="200000"/>
              </a:lnSpc>
              <a:buFont typeface="Arial" panose="020B0604020202020204" pitchFamily="34" charset="0"/>
              <a:buNone/>
            </a:pPr>
            <a:endParaRPr lang="en-US" sz="1200" b="0" i="0" dirty="0">
              <a:solidFill>
                <a:srgbClr val="000000"/>
              </a:solidFill>
              <a:effectLst/>
              <a:latin typeface="+mn-lt"/>
            </a:endParaRPr>
          </a:p>
          <a:p>
            <a:pPr algn="l" rtl="0" fontAlgn="base">
              <a:lnSpc>
                <a:spcPct val="200000"/>
              </a:lnSpc>
              <a:buFont typeface="Arial" panose="020B0604020202020204" pitchFamily="34" charset="0"/>
              <a:buChar char="•"/>
            </a:pPr>
            <a:r>
              <a:rPr lang="en-US" sz="1200" b="0" i="0" dirty="0">
                <a:solidFill>
                  <a:srgbClr val="000000"/>
                </a:solidFill>
                <a:effectLst/>
                <a:latin typeface="+mn-lt"/>
              </a:rPr>
              <a:t>Through our Talent Development team, we create new opportunities with employers as part to help upskill or reskill individuals that meet the employers need.</a:t>
            </a:r>
          </a:p>
          <a:p>
            <a:pPr algn="l" rtl="0" fontAlgn="base">
              <a:lnSpc>
                <a:spcPct val="200000"/>
              </a:lnSpc>
              <a:buFont typeface="Arial" panose="020B0604020202020204" pitchFamily="34" charset="0"/>
              <a:buNone/>
            </a:pPr>
            <a:r>
              <a:rPr lang="en-US" sz="1200" b="0" i="0" dirty="0">
                <a:solidFill>
                  <a:srgbClr val="000000"/>
                </a:solidFill>
                <a:effectLst/>
                <a:latin typeface="+mn-lt"/>
              </a:rPr>
              <a:t> </a:t>
            </a:r>
          </a:p>
          <a:p>
            <a:pPr algn="l" rtl="0" fontAlgn="base">
              <a:lnSpc>
                <a:spcPct val="200000"/>
              </a:lnSpc>
              <a:buFont typeface="Arial" panose="020B0604020202020204" pitchFamily="34" charset="0"/>
              <a:buChar char="•"/>
            </a:pPr>
            <a:r>
              <a:rPr lang="en-US" sz="1200" b="0" dirty="0">
                <a:solidFill>
                  <a:srgbClr val="000000"/>
                </a:solidFill>
                <a:latin typeface="+mn-lt"/>
              </a:rPr>
              <a:t>We provide Educational Seminars to Human Resource professional, so they can learn the latest on any changes to employment law.</a:t>
            </a:r>
            <a:endParaRPr lang="en-US" sz="1200" b="0" i="0" dirty="0">
              <a:solidFill>
                <a:srgbClr val="000000"/>
              </a:solidFill>
              <a:effectLst/>
              <a:latin typeface="+mn-lt"/>
            </a:endParaRPr>
          </a:p>
          <a:p>
            <a:endParaRPr lang="en-US" dirty="0"/>
          </a:p>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11</a:t>
            </a:fld>
            <a:endParaRPr lang="en-US" dirty="0"/>
          </a:p>
        </p:txBody>
      </p:sp>
    </p:spTree>
    <p:extLst>
      <p:ext uri="{BB962C8B-B14F-4D97-AF65-F5344CB8AC3E}">
        <p14:creationId xmlns:p14="http://schemas.microsoft.com/office/powerpoint/2010/main" val="3922013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have two contractors within the Employer Service Division responsible for different performance measures in our region. The Employer Service Division has a combined number of 117 staff housed in a central office (Houston) and throughout our Workforce Solutions career offices in the region.  We have divided the unit into two sections that work collaboratively as one for the system.  One contractor interfaces with community partners and the other handles administrative duties.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 overall budget for Employer Service is $19.5 million to support the combined staff of 117 and other operational costs.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Staff is currently working in-person and remotely due to the pandemic.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12</a:t>
            </a:fld>
            <a:endParaRPr lang="en-US"/>
          </a:p>
        </p:txBody>
      </p:sp>
    </p:spTree>
    <p:extLst>
      <p:ext uri="{BB962C8B-B14F-4D97-AF65-F5344CB8AC3E}">
        <p14:creationId xmlns:p14="http://schemas.microsoft.com/office/powerpoint/2010/main" val="660296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50000"/>
              </a:lnSpc>
              <a:buFont typeface="Arial" panose="020B0604020202020204" pitchFamily="34" charset="0"/>
              <a:buNone/>
            </a:pPr>
            <a:r>
              <a:rPr lang="en-US" dirty="0"/>
              <a:t>The Employer Service Division attracts and retains businesses for the workforce system and builds talent through training opportunities to meet employers’ needs. Our Talent Development team processed over $3 million in payments/vouchers for reimbursements to employers participating in on-the-job training and scholarships to help offset related technical instruction or classroom learning. </a:t>
            </a:r>
          </a:p>
          <a:p>
            <a:pPr marL="0" indent="0">
              <a:lnSpc>
                <a:spcPct val="150000"/>
              </a:lnSpc>
              <a:buFont typeface="Arial" panose="020B0604020202020204" pitchFamily="34" charset="0"/>
              <a:buNone/>
            </a:pPr>
            <a:endParaRPr lang="en-US" dirty="0"/>
          </a:p>
          <a:p>
            <a:pPr marL="0" indent="0">
              <a:lnSpc>
                <a:spcPct val="150000"/>
              </a:lnSpc>
              <a:buFont typeface="Arial" panose="020B0604020202020204" pitchFamily="34" charset="0"/>
              <a:buNone/>
            </a:pPr>
            <a:r>
              <a:rPr lang="en-US" dirty="0"/>
              <a:t> Service to Employers/Individuals for FY 2021:</a:t>
            </a:r>
          </a:p>
          <a:p>
            <a:pPr marL="171450" indent="-171450">
              <a:lnSpc>
                <a:spcPct val="150000"/>
              </a:lnSpc>
              <a:buFont typeface="Arial" panose="020B0604020202020204" pitchFamily="34" charset="0"/>
              <a:buChar char="•"/>
            </a:pPr>
            <a:r>
              <a:rPr lang="en-US" dirty="0"/>
              <a:t>Over 400 employers reimbursed through participating in on-the-job training at $1.4 million.</a:t>
            </a:r>
          </a:p>
          <a:p>
            <a:pPr marL="628650" lvl="1" indent="-171450">
              <a:lnSpc>
                <a:spcPct val="150000"/>
              </a:lnSpc>
              <a:buFont typeface="Arial" panose="020B0604020202020204" pitchFamily="34" charset="0"/>
              <a:buChar char="•"/>
            </a:pPr>
            <a:r>
              <a:rPr lang="en-US" dirty="0"/>
              <a:t>Average reimbursement for employer during OJT is $2,800</a:t>
            </a:r>
          </a:p>
          <a:p>
            <a:pPr marL="171450" indent="-171450">
              <a:lnSpc>
                <a:spcPct val="150000"/>
              </a:lnSpc>
              <a:buFont typeface="Arial" panose="020B0604020202020204" pitchFamily="34" charset="0"/>
              <a:buChar char="•"/>
            </a:pPr>
            <a:r>
              <a:rPr lang="en-US" dirty="0"/>
              <a:t>Assisted 340 individuals through scholarships for related technical instruction—(classroom learning) at $1.6 million.</a:t>
            </a:r>
          </a:p>
          <a:p>
            <a:pPr marL="628650" lvl="1" indent="-171450">
              <a:lnSpc>
                <a:spcPct val="150000"/>
              </a:lnSpc>
              <a:buFont typeface="Arial" panose="020B0604020202020204" pitchFamily="34" charset="0"/>
              <a:buChar char="•"/>
            </a:pPr>
            <a:r>
              <a:rPr lang="en-US" dirty="0"/>
              <a:t>Average cost per individual $4,600</a:t>
            </a:r>
          </a:p>
          <a:p>
            <a:pPr marL="0" indent="0">
              <a:lnSpc>
                <a:spcPct val="150000"/>
              </a:lnSpc>
              <a:buFont typeface="Arial" panose="020B0604020202020204" pitchFamily="34" charset="0"/>
              <a:buNone/>
            </a:pPr>
            <a:endParaRPr lang="en-US" dirty="0"/>
          </a:p>
          <a:p>
            <a:pPr algn="l" rtl="0" fontAlgn="base">
              <a:lnSpc>
                <a:spcPct val="100000"/>
              </a:lnSpc>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13</a:t>
            </a:fld>
            <a:endParaRPr lang="en-US" dirty="0"/>
          </a:p>
        </p:txBody>
      </p:sp>
    </p:spTree>
    <p:extLst>
      <p:ext uri="{BB962C8B-B14F-4D97-AF65-F5344CB8AC3E}">
        <p14:creationId xmlns:p14="http://schemas.microsoft.com/office/powerpoint/2010/main" val="1458889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questions can we address for you today?</a:t>
            </a:r>
          </a:p>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14</a:t>
            </a:fld>
            <a:endParaRPr lang="en-US" dirty="0"/>
          </a:p>
        </p:txBody>
      </p:sp>
    </p:spTree>
    <p:extLst>
      <p:ext uri="{BB962C8B-B14F-4D97-AF65-F5344CB8AC3E}">
        <p14:creationId xmlns:p14="http://schemas.microsoft.com/office/powerpoint/2010/main" val="18175392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15</a:t>
            </a:fld>
            <a:endParaRPr lang="en-US" dirty="0"/>
          </a:p>
        </p:txBody>
      </p:sp>
    </p:spTree>
    <p:extLst>
      <p:ext uri="{BB962C8B-B14F-4D97-AF65-F5344CB8AC3E}">
        <p14:creationId xmlns:p14="http://schemas.microsoft.com/office/powerpoint/2010/main" val="28631152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16</a:t>
            </a:fld>
            <a:endParaRPr lang="en-US" dirty="0"/>
          </a:p>
        </p:txBody>
      </p:sp>
    </p:spTree>
    <p:extLst>
      <p:ext uri="{BB962C8B-B14F-4D97-AF65-F5344CB8AC3E}">
        <p14:creationId xmlns:p14="http://schemas.microsoft.com/office/powerpoint/2010/main" val="4146786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subject of today’s information session is the Financial Aid Payment Office, which is a critical piece of our workforce system.  We will discuss its purpose and function in detail later in this presentation.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But first, let’s dig into Workforce Solutions – who we are and what we do.</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113E642-38DC-844C-B05A-8BDBFAE8648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50604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 Gulf Coast Workforce Board and its operating affiliate Workforce Solutions are the public Workforce system in the 13-county Houston-Galveston region.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Business-led and community-focused, the Workforce Board sets the region’s Workforce agenda and the strategic direction for the Workforce Solutions system.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 Houston-Galveston Area Council (H GAC) is the Board’s staff, serving as the system’s corporate home office and providing management of and direction to sub-recipients that operate within the Workforce Solutions network. </a:t>
            </a:r>
          </a:p>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3</a:t>
            </a:fld>
            <a:endParaRPr lang="en-US" dirty="0"/>
          </a:p>
        </p:txBody>
      </p:sp>
    </p:spTree>
    <p:extLst>
      <p:ext uri="{BB962C8B-B14F-4D97-AF65-F5344CB8AC3E}">
        <p14:creationId xmlns:p14="http://schemas.microsoft.com/office/powerpoint/2010/main" val="1008693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Part of understanding who we are as a system, is knowing our purpose, mission, vision, and values.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Our purpose is to keep our region a great place to do business, work, and live.</a:t>
            </a:r>
          </a:p>
          <a:p>
            <a:endParaRPr lang="en-US" dirty="0"/>
          </a:p>
          <a:p>
            <a:pPr>
              <a:lnSpc>
                <a:spcPts val="2000"/>
              </a:lnSpc>
              <a:spcBef>
                <a:spcPts val="0"/>
              </a:spcBef>
              <a:spcAft>
                <a:spcPts val="0"/>
              </a:spcAft>
            </a:pPr>
            <a:r>
              <a:rPr lang="en-US" sz="1800" dirty="0"/>
              <a:t>PURPOSE</a:t>
            </a:r>
          </a:p>
          <a:p>
            <a:pPr>
              <a:lnSpc>
                <a:spcPts val="2000"/>
              </a:lnSpc>
            </a:pPr>
            <a:r>
              <a:rPr lang="en-US" sz="1800" dirty="0"/>
              <a:t>	</a:t>
            </a:r>
            <a:r>
              <a:rPr lang="en-US" sz="1800" b="0" dirty="0">
                <a:solidFill>
                  <a:schemeClr val="tx1"/>
                </a:solidFill>
              </a:rPr>
              <a:t>To keep our region a great place to do business, work and live.</a:t>
            </a:r>
          </a:p>
          <a:p>
            <a:pPr>
              <a:lnSpc>
                <a:spcPts val="800"/>
              </a:lnSpc>
            </a:pPr>
            <a:endParaRPr lang="en-US" sz="2000" b="0" dirty="0">
              <a:solidFill>
                <a:schemeClr val="tx1"/>
              </a:solidFill>
            </a:endParaRPr>
          </a:p>
          <a:p>
            <a:pPr>
              <a:lnSpc>
                <a:spcPts val="2000"/>
              </a:lnSpc>
              <a:spcBef>
                <a:spcPts val="0"/>
              </a:spcBef>
              <a:spcAft>
                <a:spcPts val="0"/>
              </a:spcAft>
            </a:pPr>
            <a:r>
              <a:rPr lang="en-US" sz="1800" dirty="0"/>
              <a:t>MISSION</a:t>
            </a:r>
          </a:p>
          <a:p>
            <a:pPr>
              <a:lnSpc>
                <a:spcPts val="2000"/>
              </a:lnSpc>
            </a:pPr>
            <a:r>
              <a:rPr lang="en-US" b="0" dirty="0">
                <a:solidFill>
                  <a:schemeClr val="tx1"/>
                </a:solidFill>
              </a:rPr>
              <a:t>	</a:t>
            </a:r>
            <a:r>
              <a:rPr lang="en-US" sz="1800" b="0" dirty="0">
                <a:solidFill>
                  <a:schemeClr val="tx1"/>
                </a:solidFill>
              </a:rPr>
              <a:t>We elevate the economic and human potential of the Gulf Coast region by fulfilling the diverse needs </a:t>
            </a:r>
            <a:br>
              <a:rPr lang="en-US" sz="1800" b="0" dirty="0">
                <a:solidFill>
                  <a:schemeClr val="tx1"/>
                </a:solidFill>
              </a:rPr>
            </a:br>
            <a:r>
              <a:rPr lang="en-US" sz="1800" b="0" dirty="0">
                <a:solidFill>
                  <a:schemeClr val="tx1"/>
                </a:solidFill>
              </a:rPr>
              <a:t>	of the businesses and individuals we serve.</a:t>
            </a:r>
          </a:p>
          <a:p>
            <a:pPr>
              <a:lnSpc>
                <a:spcPts val="800"/>
              </a:lnSpc>
            </a:pPr>
            <a:endParaRPr lang="en-US" sz="2000" b="0" dirty="0">
              <a:solidFill>
                <a:schemeClr val="tx1"/>
              </a:solidFill>
            </a:endParaRPr>
          </a:p>
          <a:p>
            <a:pPr>
              <a:lnSpc>
                <a:spcPts val="2000"/>
              </a:lnSpc>
              <a:spcBef>
                <a:spcPts val="0"/>
              </a:spcBef>
              <a:spcAft>
                <a:spcPts val="0"/>
              </a:spcAft>
            </a:pPr>
            <a:r>
              <a:rPr lang="en-US" sz="1800" dirty="0"/>
              <a:t>VISION</a:t>
            </a:r>
          </a:p>
          <a:p>
            <a:pPr>
              <a:lnSpc>
                <a:spcPts val="2000"/>
              </a:lnSpc>
            </a:pPr>
            <a:r>
              <a:rPr lang="en-US" dirty="0"/>
              <a:t>	</a:t>
            </a:r>
            <a:r>
              <a:rPr lang="en-US" sz="1800" b="0" dirty="0">
                <a:solidFill>
                  <a:schemeClr val="tx1"/>
                </a:solidFill>
              </a:rPr>
              <a:t>Our region attracts and retains the best employers, affords everyone the dignity of </a:t>
            </a:r>
            <a:br>
              <a:rPr lang="en-US" sz="1800" b="0" dirty="0">
                <a:solidFill>
                  <a:schemeClr val="tx1"/>
                </a:solidFill>
              </a:rPr>
            </a:br>
            <a:r>
              <a:rPr lang="en-US" sz="1800" b="0" dirty="0">
                <a:solidFill>
                  <a:schemeClr val="tx1"/>
                </a:solidFill>
              </a:rPr>
              <a:t>	a job, remains vitally important to the global economy — and all within it are thriving.</a:t>
            </a:r>
          </a:p>
          <a:p>
            <a:pPr>
              <a:lnSpc>
                <a:spcPts val="800"/>
              </a:lnSpc>
            </a:pPr>
            <a:endParaRPr lang="en-US" sz="2000" b="0" dirty="0">
              <a:solidFill>
                <a:schemeClr val="tx1"/>
              </a:solidFill>
            </a:endParaRPr>
          </a:p>
          <a:p>
            <a:pPr marL="0" marR="0" lvl="0" indent="0" algn="l" defTabSz="457200" rtl="0" eaLnBrk="1" fontAlgn="auto" latinLnBrk="0" hangingPunct="1">
              <a:lnSpc>
                <a:spcPts val="800"/>
              </a:lnSpc>
              <a:spcBef>
                <a:spcPts val="0"/>
              </a:spcBef>
              <a:spcAft>
                <a:spcPts val="0"/>
              </a:spcAft>
              <a:buClrTx/>
              <a:buSzTx/>
              <a:buFontTx/>
              <a:buNone/>
              <a:tabLst/>
              <a:defRPr/>
            </a:pPr>
            <a:r>
              <a:rPr lang="en-US" sz="2000" dirty="0"/>
              <a:t>The values that guide our behaviors as we execute our purpose, mission, and vision are:</a:t>
            </a:r>
          </a:p>
          <a:p>
            <a:pPr>
              <a:lnSpc>
                <a:spcPts val="800"/>
              </a:lnSpc>
            </a:pPr>
            <a:endParaRPr lang="en-US" sz="2000" b="0" dirty="0">
              <a:solidFill>
                <a:schemeClr val="tx1"/>
              </a:solidFill>
            </a:endParaRPr>
          </a:p>
          <a:p>
            <a:pPr>
              <a:lnSpc>
                <a:spcPts val="2000"/>
              </a:lnSpc>
              <a:spcBef>
                <a:spcPts val="0"/>
              </a:spcBef>
              <a:spcAft>
                <a:spcPts val="0"/>
              </a:spcAft>
            </a:pPr>
            <a:r>
              <a:rPr lang="en-US" sz="1800" dirty="0"/>
              <a:t>VALUES &amp; BEHAVIORS</a:t>
            </a:r>
          </a:p>
          <a:p>
            <a:pPr>
              <a:lnSpc>
                <a:spcPts val="2000"/>
              </a:lnSpc>
              <a:tabLst>
                <a:tab pos="444500" algn="l"/>
                <a:tab pos="3363913" algn="l"/>
                <a:tab pos="7308850" algn="l"/>
              </a:tabLst>
            </a:pPr>
            <a:r>
              <a:rPr lang="en-US" sz="1800" dirty="0"/>
              <a:t>	</a:t>
            </a:r>
            <a:r>
              <a:rPr lang="en-US" sz="1800" b="0" dirty="0">
                <a:solidFill>
                  <a:schemeClr val="tx1"/>
                </a:solidFill>
              </a:rPr>
              <a:t>We Are Employer-driven	</a:t>
            </a:r>
          </a:p>
          <a:p>
            <a:pPr>
              <a:lnSpc>
                <a:spcPts val="2000"/>
              </a:lnSpc>
              <a:tabLst>
                <a:tab pos="444500" algn="l"/>
                <a:tab pos="3363913" algn="l"/>
                <a:tab pos="7308850" algn="l"/>
              </a:tabLst>
            </a:pPr>
            <a:r>
              <a:rPr lang="en-US" sz="1800" b="0" dirty="0">
                <a:solidFill>
                  <a:schemeClr val="tx1"/>
                </a:solidFill>
              </a:rPr>
              <a:t>	</a:t>
            </a:r>
          </a:p>
          <a:p>
            <a:pPr>
              <a:lnSpc>
                <a:spcPts val="2000"/>
              </a:lnSpc>
              <a:tabLst>
                <a:tab pos="444500" algn="l"/>
                <a:tab pos="3363913" algn="l"/>
                <a:tab pos="7308850" algn="l"/>
              </a:tabLst>
            </a:pPr>
            <a:r>
              <a:rPr lang="en-US" sz="1800" b="0" dirty="0">
                <a:solidFill>
                  <a:schemeClr val="tx1"/>
                </a:solidFill>
              </a:rPr>
              <a:t>	We Care Passionately 	We Take Responsibilities Seriously	We Imagine Possibilities</a:t>
            </a:r>
          </a:p>
          <a:p>
            <a:pPr marL="0" lvl="1" indent="0">
              <a:lnSpc>
                <a:spcPts val="1200"/>
              </a:lnSpc>
              <a:spcAft>
                <a:spcPts val="300"/>
              </a:spcAft>
              <a:buClrTx/>
              <a:buNone/>
              <a:tabLst>
                <a:tab pos="444500" algn="l"/>
                <a:tab pos="3363913" algn="l"/>
                <a:tab pos="7308850" algn="l"/>
              </a:tabLst>
            </a:pPr>
            <a:r>
              <a:rPr lang="en-US" sz="1600" dirty="0"/>
              <a:t>	Advocate for others 	Be accountable	Seek multiple perspectives 		</a:t>
            </a:r>
          </a:p>
          <a:p>
            <a:pPr marL="0" lvl="1" indent="0">
              <a:lnSpc>
                <a:spcPts val="1200"/>
              </a:lnSpc>
              <a:spcAft>
                <a:spcPts val="300"/>
              </a:spcAft>
              <a:buClrTx/>
              <a:buNone/>
              <a:tabLst>
                <a:tab pos="444500" algn="l"/>
                <a:tab pos="3363913" algn="l"/>
                <a:tab pos="7308850" algn="l"/>
              </a:tabLst>
            </a:pPr>
            <a:r>
              <a:rPr lang="en-US" sz="1600" dirty="0"/>
              <a:t>	Inspire hope 	Bring fresh thinking	Follow up and follow through	</a:t>
            </a:r>
          </a:p>
          <a:p>
            <a:pPr marL="0" lvl="1" indent="0">
              <a:lnSpc>
                <a:spcPts val="1200"/>
              </a:lnSpc>
              <a:spcAft>
                <a:spcPts val="300"/>
              </a:spcAft>
              <a:buClrTx/>
              <a:buNone/>
              <a:tabLst>
                <a:tab pos="444500" algn="l"/>
                <a:tab pos="3363913" algn="l"/>
                <a:tab pos="7308850" algn="l"/>
              </a:tabLst>
            </a:pPr>
            <a:r>
              <a:rPr lang="en-US" sz="1600" dirty="0"/>
              <a:t>	Fuel progress	Drive results	Engage one another in making a difference</a:t>
            </a:r>
          </a:p>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4</a:t>
            </a:fld>
            <a:endParaRPr lang="en-US" dirty="0"/>
          </a:p>
        </p:txBody>
      </p:sp>
    </p:spTree>
    <p:extLst>
      <p:ext uri="{BB962C8B-B14F-4D97-AF65-F5344CB8AC3E}">
        <p14:creationId xmlns:p14="http://schemas.microsoft.com/office/powerpoint/2010/main" val="1624363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expect these efforts to result in more competitive employers, a better educated workforce, more and better jobs, and higher incomes.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Workforce Solutions helps employers meet their human resource needs and individuals build careers.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deliver direct service to businesses and people throughout the region. Our system is all about making the labor markets that impact our region work more efficiently for employers and workers. We do this by identifying and filling imbalances or gaps between supply and demand in an effort to keep our region the best place to do business, work and live. Our entire system works to provide employers, individuals, educators, students, and parents with up-to-date and useful information on opportunities for growth, good wages, and future careers.</a:t>
            </a:r>
          </a:p>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5</a:t>
            </a:fld>
            <a:endParaRPr lang="en-US" dirty="0"/>
          </a:p>
        </p:txBody>
      </p:sp>
    </p:spTree>
    <p:extLst>
      <p:ext uri="{BB962C8B-B14F-4D97-AF65-F5344CB8AC3E}">
        <p14:creationId xmlns:p14="http://schemas.microsoft.com/office/powerpoint/2010/main" val="2853808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Workforce Solutions knows that our region is more than just a point on a map. It is the home of millions of people and the location of thousands of businesses. And the relationship between those two is what keeps our region bustling with activity and rich in promise. When we identify and pursue every opportunity to bring vibrancy to the labor market, we generate more promise and hope. Our region becomes a magnet for amazing businesses and amazing talent. People flock here for jobs and businesses rush for opportunities to grow. We become a place where businesses and people want to plant their roots because they see a bright future here. Abundance follows, and as a result, we become an even more important player in the world economy and all in our region thrive.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This philosophy has produced the following results  over the past year (read bullets)</a:t>
            </a:r>
          </a:p>
        </p:txBody>
      </p:sp>
      <p:sp>
        <p:nvSpPr>
          <p:cNvPr id="4" name="Slide Number Placeholder 3"/>
          <p:cNvSpPr>
            <a:spLocks noGrp="1"/>
          </p:cNvSpPr>
          <p:nvPr>
            <p:ph type="sldNum" sz="quarter" idx="5"/>
          </p:nvPr>
        </p:nvSpPr>
        <p:spPr/>
        <p:txBody>
          <a:bodyPr/>
          <a:lstStyle/>
          <a:p>
            <a:fld id="{8113E642-38DC-844C-B05A-8BDBFAE8648D}" type="slidenum">
              <a:rPr lang="en-US" smtClean="0"/>
              <a:pPr/>
              <a:t>6</a:t>
            </a:fld>
            <a:endParaRPr lang="en-US" dirty="0"/>
          </a:p>
        </p:txBody>
      </p:sp>
    </p:spTree>
    <p:extLst>
      <p:ext uri="{BB962C8B-B14F-4D97-AF65-F5344CB8AC3E}">
        <p14:creationId xmlns:p14="http://schemas.microsoft.com/office/powerpoint/2010/main" val="274817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Workforce Solutions creates this impact by helping employers meet their human resource needs and supporting individuals as they build careers.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deliver direct service to businesses and people throughout the region.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Our system is all about making the labor markets that impact our region work more efficiently for employers and workers. We do this by identifying and filling imbalances or gaps between supply and demand in an effort to keep our region the best place to do business, work and live.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Our entire system works to provide employers, individuals, educators, students, and parents with up-to-date and useful information on opportunities for growth, good wages, and future careers.</a:t>
            </a:r>
          </a:p>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7</a:t>
            </a:fld>
            <a:endParaRPr lang="en-US" dirty="0"/>
          </a:p>
        </p:txBody>
      </p:sp>
    </p:spTree>
    <p:extLst>
      <p:ext uri="{BB962C8B-B14F-4D97-AF65-F5344CB8AC3E}">
        <p14:creationId xmlns:p14="http://schemas.microsoft.com/office/powerpoint/2010/main" val="1715114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know that individual’s job needs can best be met by meeting employers’ needs for a well-educated and well-trained workforce; therefore, the local workforce system has two principal components: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Our Employer Service division provides information and markets and sells service to employers.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Our Career Offices provide a pathway to an array of information, resources and opportunity for residents of this region.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Workforce Solutions is committed to being employer-driven -- you heard it mentioned when we covered our values.  Employer service is the lead component in the delivery system, with employers as the primary customer.  This is the case because it is the employers that drive the volume, diversity and timing of opportunities we can offer the individuals we serve.</a:t>
            </a: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Though we have two principal service components, our Workforce Solutions system has many interconnected pieces that must work together to deliver our services. The Board procures contractors for the operation of each of the pieces of the Workforce Solutions, which include (read bullets)</a:t>
            </a:r>
          </a:p>
        </p:txBody>
      </p:sp>
      <p:sp>
        <p:nvSpPr>
          <p:cNvPr id="4" name="Slide Number Placeholder 3"/>
          <p:cNvSpPr>
            <a:spLocks noGrp="1"/>
          </p:cNvSpPr>
          <p:nvPr>
            <p:ph type="sldNum" sz="quarter" idx="5"/>
          </p:nvPr>
        </p:nvSpPr>
        <p:spPr/>
        <p:txBody>
          <a:bodyPr/>
          <a:lstStyle/>
          <a:p>
            <a:fld id="{8113E642-38DC-844C-B05A-8BDBFAE8648D}" type="slidenum">
              <a:rPr lang="en-US" smtClean="0"/>
              <a:pPr/>
              <a:t>8</a:t>
            </a:fld>
            <a:endParaRPr lang="en-US" dirty="0"/>
          </a:p>
        </p:txBody>
      </p:sp>
    </p:spTree>
    <p:extLst>
      <p:ext uri="{BB962C8B-B14F-4D97-AF65-F5344CB8AC3E}">
        <p14:creationId xmlns:p14="http://schemas.microsoft.com/office/powerpoint/2010/main" val="3060884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9</a:t>
            </a:fld>
            <a:endParaRPr lang="en-US" dirty="0"/>
          </a:p>
        </p:txBody>
      </p:sp>
    </p:spTree>
    <p:extLst>
      <p:ext uri="{BB962C8B-B14F-4D97-AF65-F5344CB8AC3E}">
        <p14:creationId xmlns:p14="http://schemas.microsoft.com/office/powerpoint/2010/main" val="37503172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photo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9850" y="1773161"/>
            <a:ext cx="5177885" cy="1256218"/>
          </a:xfrm>
        </p:spPr>
        <p:txBody>
          <a:bodyPr anchor="b">
            <a:noAutofit/>
          </a:bodyPr>
          <a:lstStyle>
            <a:lvl1pPr algn="l">
              <a:lnSpc>
                <a:spcPts val="4200"/>
              </a:lnSpc>
              <a:defRPr sz="3600" b="1"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669851" y="3554436"/>
            <a:ext cx="5177884" cy="921337"/>
          </a:xfrm>
        </p:spPr>
        <p:txBody>
          <a:bodyPr>
            <a:noAutofit/>
          </a:bodyPr>
          <a:lstStyle>
            <a:lvl1pPr marL="0" indent="0" algn="l">
              <a:lnSpc>
                <a:spcPts val="2800"/>
              </a:lnSpc>
              <a:spcBef>
                <a:spcPts val="0"/>
              </a:spcBef>
              <a:spcAft>
                <a:spcPts val="0"/>
              </a:spcAft>
              <a:buNone/>
              <a:defRPr sz="2400" b="0" cap="all" spc="0" baseline="0">
                <a:solidFill>
                  <a:schemeClr val="accent2"/>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a:extLst>
              <a:ext uri="{FF2B5EF4-FFF2-40B4-BE49-F238E27FC236}">
                <a16:creationId xmlns:a16="http://schemas.microsoft.com/office/drawing/2014/main" id="{BABAE8E1-C370-C847-B62F-DF2C2E7F87D8}"/>
              </a:ext>
            </a:extLst>
          </p:cNvPr>
          <p:cNvPicPr>
            <a:picLocks noChangeAspect="1"/>
          </p:cNvPicPr>
          <p:nvPr userDrawn="1"/>
        </p:nvPicPr>
        <p:blipFill>
          <a:blip r:embed="rId3"/>
          <a:stretch>
            <a:fillRect/>
          </a:stretch>
        </p:blipFill>
        <p:spPr>
          <a:xfrm>
            <a:off x="5730122" y="6102212"/>
            <a:ext cx="2959100" cy="165100"/>
          </a:xfrm>
          <a:prstGeom prst="rect">
            <a:avLst/>
          </a:prstGeom>
        </p:spPr>
      </p:pic>
      <p:sp>
        <p:nvSpPr>
          <p:cNvPr id="10" name="TextBox 9">
            <a:extLst>
              <a:ext uri="{FF2B5EF4-FFF2-40B4-BE49-F238E27FC236}">
                <a16:creationId xmlns:a16="http://schemas.microsoft.com/office/drawing/2014/main" id="{51153FC8-213E-BC48-8436-9DE640CC41EE}"/>
              </a:ext>
            </a:extLst>
          </p:cNvPr>
          <p:cNvSpPr txBox="1"/>
          <p:nvPr userDrawn="1"/>
        </p:nvSpPr>
        <p:spPr>
          <a:xfrm>
            <a:off x="457200" y="6088253"/>
            <a:ext cx="4881094" cy="769748"/>
          </a:xfrm>
          <a:prstGeom prst="rect">
            <a:avLst/>
          </a:prstGeom>
          <a:noFill/>
        </p:spPr>
        <p:txBody>
          <a:bodyPr wrap="square" lIns="0" tIns="0" rIns="0" bIns="0" rtlCol="0">
            <a:no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lang="en-US" sz="1200" b="1" kern="1200" dirty="0">
                <a:solidFill>
                  <a:srgbClr val="6E6E6E"/>
                </a:solidFill>
                <a:effectLst/>
                <a:latin typeface="Arial" panose="020B0604020202020204" pitchFamily="34" charset="0"/>
                <a:ea typeface="+mn-ea"/>
                <a:cs typeface="Arial" panose="020B0604020202020204" pitchFamily="34" charset="0"/>
              </a:rPr>
              <a:t>www.wrksolutions.com</a:t>
            </a:r>
            <a:r>
              <a:rPr lang="en-US" sz="1200" b="0" kern="1200" dirty="0">
                <a:solidFill>
                  <a:srgbClr val="6E6E6E"/>
                </a:solidFill>
                <a:effectLst/>
                <a:latin typeface="Arial" panose="020B0604020202020204" pitchFamily="34" charset="0"/>
                <a:ea typeface="+mn-ea"/>
                <a:cs typeface="Arial" panose="020B0604020202020204" pitchFamily="34" charset="0"/>
              </a:rPr>
              <a:t>  1.888.469.JOBS (5627)</a:t>
            </a:r>
          </a:p>
          <a:p>
            <a:pPr marL="0" marR="0" lvl="0" indent="0" algn="l" defTabSz="457200" rtl="0" eaLnBrk="1" fontAlgn="auto" latinLnBrk="0" hangingPunct="1">
              <a:lnSpc>
                <a:spcPts val="850"/>
              </a:lnSpc>
              <a:spcBef>
                <a:spcPts val="0"/>
              </a:spcBef>
              <a:spcAft>
                <a:spcPts val="0"/>
              </a:spcAft>
              <a:buClrTx/>
              <a:buSzTx/>
              <a:buFontTx/>
              <a:buNone/>
              <a:tabLst/>
              <a:defRPr/>
            </a:pPr>
            <a:r>
              <a:rPr lang="en-US" sz="750" kern="1200" dirty="0">
                <a:solidFill>
                  <a:srgbClr val="777877"/>
                </a:solidFill>
                <a:effectLst/>
                <a:latin typeface="Arial" panose="020B0604020202020204" pitchFamily="34" charset="0"/>
                <a:ea typeface="+mn-ea"/>
                <a:cs typeface="Arial" panose="020B0604020202020204" pitchFamily="34" charset="0"/>
              </a:rPr>
              <a:t>Workforce Solutions is an equal opportunity employer/program. Auxiliary aids and services are available upon request to individuals with disabilities. (Please request reasonable accommodations a minimum of two business days in advance.) </a:t>
            </a:r>
            <a:r>
              <a:rPr lang="en-US" sz="750" b="1" kern="1200" dirty="0">
                <a:solidFill>
                  <a:srgbClr val="777877"/>
                </a:solidFill>
                <a:effectLst/>
                <a:latin typeface="Arial" panose="020B0604020202020204" pitchFamily="34" charset="0"/>
                <a:ea typeface="+mn-ea"/>
                <a:cs typeface="Arial" panose="020B0604020202020204" pitchFamily="34" charset="0"/>
              </a:rPr>
              <a:t>Relay Texas:</a:t>
            </a:r>
            <a:r>
              <a:rPr lang="en-US" sz="750" kern="1200" dirty="0">
                <a:solidFill>
                  <a:srgbClr val="777877"/>
                </a:solidFill>
                <a:effectLst/>
                <a:latin typeface="Arial" panose="020B0604020202020204" pitchFamily="34" charset="0"/>
                <a:ea typeface="+mn-ea"/>
                <a:cs typeface="Arial" panose="020B0604020202020204" pitchFamily="34" charset="0"/>
              </a:rPr>
              <a:t> 1.800.735.2989 (TDD) 1.800.735.2988 (voice) or 711</a:t>
            </a:r>
          </a:p>
          <a:p>
            <a:pPr marL="0" marR="0" lvl="0" indent="0" algn="l" defTabSz="457200" rtl="0" eaLnBrk="1" fontAlgn="auto" latinLnBrk="0" hangingPunct="1">
              <a:lnSpc>
                <a:spcPts val="900"/>
              </a:lnSpc>
              <a:spcBef>
                <a:spcPts val="0"/>
              </a:spcBef>
              <a:spcAft>
                <a:spcPts val="0"/>
              </a:spcAft>
              <a:buClrTx/>
              <a:buSzTx/>
              <a:buFontTx/>
              <a:buNone/>
              <a:tabLst/>
              <a:defRPr/>
            </a:pPr>
            <a:endParaRPr lang="en-US" sz="800" b="0" kern="1200" dirty="0">
              <a:solidFill>
                <a:srgbClr val="777877"/>
              </a:solidFill>
              <a:effectLst/>
              <a:latin typeface="Arial" panose="020B0604020202020204" pitchFamily="34" charset="0"/>
              <a:ea typeface="+mn-ea"/>
              <a:cs typeface="Arial" panose="020B0604020202020204" pitchFamily="34" charset="0"/>
            </a:endParaRPr>
          </a:p>
          <a:p>
            <a:endParaRPr lang="en-US" sz="1200" b="0" dirty="0">
              <a:solidFill>
                <a:srgbClr val="6E6E6E"/>
              </a:solidFill>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74AD1A50-F476-564A-93FF-8F59B0CEE546}"/>
              </a:ext>
            </a:extLst>
          </p:cNvPr>
          <p:cNvPicPr>
            <a:picLocks noChangeAspect="1"/>
          </p:cNvPicPr>
          <p:nvPr userDrawn="1"/>
        </p:nvPicPr>
        <p:blipFill>
          <a:blip r:embed="rId4"/>
          <a:stretch>
            <a:fillRect/>
          </a:stretch>
        </p:blipFill>
        <p:spPr>
          <a:xfrm>
            <a:off x="691972" y="686566"/>
            <a:ext cx="2844800" cy="6477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 gre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4E48F-748D-1B40-AF86-648891E6E893}"/>
              </a:ext>
            </a:extLst>
          </p:cNvPr>
          <p:cNvSpPr>
            <a:spLocks noGrp="1"/>
          </p:cNvSpPr>
          <p:nvPr>
            <p:ph type="title"/>
          </p:nvPr>
        </p:nvSpPr>
        <p:spPr>
          <a:xfrm>
            <a:off x="685800" y="1975935"/>
            <a:ext cx="4572000" cy="2743200"/>
          </a:xfrm>
        </p:spPr>
        <p:txBody>
          <a:bodyPr anchor="t"/>
          <a:lstStyle>
            <a:lvl1pPr>
              <a:lnSpc>
                <a:spcPts val="4200"/>
              </a:lnSpc>
              <a:defRPr sz="3600" cap="all" baseline="0">
                <a:solidFill>
                  <a:schemeClr val="tx2"/>
                </a:solidFill>
              </a:defRPr>
            </a:lvl1pPr>
          </a:lstStyle>
          <a:p>
            <a:r>
              <a:rPr lang="en-US"/>
              <a:t>Click to edit Master title style</a:t>
            </a:r>
          </a:p>
        </p:txBody>
      </p:sp>
      <p:cxnSp>
        <p:nvCxnSpPr>
          <p:cNvPr id="6" name="Straight Connector 5">
            <a:extLst>
              <a:ext uri="{FF2B5EF4-FFF2-40B4-BE49-F238E27FC236}">
                <a16:creationId xmlns:a16="http://schemas.microsoft.com/office/drawing/2014/main" id="{E6B29458-7DA9-3843-BE2E-34CF4C1A82E5}"/>
              </a:ext>
            </a:extLst>
          </p:cNvPr>
          <p:cNvCxnSpPr/>
          <p:nvPr userDrawn="1"/>
        </p:nvCxnSpPr>
        <p:spPr>
          <a:xfrm>
            <a:off x="685800" y="1800467"/>
            <a:ext cx="459606" cy="0"/>
          </a:xfrm>
          <a:prstGeom prst="line">
            <a:avLst/>
          </a:prstGeom>
          <a:ln w="381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2293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a:extLst>
              <a:ext uri="{FF2B5EF4-FFF2-40B4-BE49-F238E27FC236}">
                <a16:creationId xmlns:a16="http://schemas.microsoft.com/office/drawing/2014/main" id="{3F021D11-5260-FE48-AF0E-7B4135254FAD}"/>
              </a:ext>
            </a:extLst>
          </p:cNvPr>
          <p:cNvGrpSpPr/>
          <p:nvPr userDrawn="1"/>
        </p:nvGrpSpPr>
        <p:grpSpPr>
          <a:xfrm>
            <a:off x="0" y="7079811"/>
            <a:ext cx="5097100" cy="452673"/>
            <a:chOff x="443621" y="5576935"/>
            <a:chExt cx="5097100" cy="452673"/>
          </a:xfrm>
        </p:grpSpPr>
        <p:sp>
          <p:nvSpPr>
            <p:cNvPr id="5" name="Rectangle 4">
              <a:extLst>
                <a:ext uri="{FF2B5EF4-FFF2-40B4-BE49-F238E27FC236}">
                  <a16:creationId xmlns:a16="http://schemas.microsoft.com/office/drawing/2014/main" id="{E8A28D4E-9A9A-1B42-A0B5-5602B2F65E02}"/>
                </a:ext>
              </a:extLst>
            </p:cNvPr>
            <p:cNvSpPr/>
            <p:nvPr/>
          </p:nvSpPr>
          <p:spPr>
            <a:xfrm>
              <a:off x="443621" y="5576935"/>
              <a:ext cx="452673" cy="452673"/>
            </a:xfrm>
            <a:prstGeom prst="rect">
              <a:avLst/>
            </a:prstGeom>
            <a:solidFill>
              <a:srgbClr val="E97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12E7C850-7EC6-7445-B2B9-87B1F058CC9B}"/>
                </a:ext>
              </a:extLst>
            </p:cNvPr>
            <p:cNvSpPr/>
            <p:nvPr/>
          </p:nvSpPr>
          <p:spPr>
            <a:xfrm>
              <a:off x="1107111" y="5576935"/>
              <a:ext cx="452673" cy="452673"/>
            </a:xfrm>
            <a:prstGeom prst="rect">
              <a:avLst/>
            </a:prstGeom>
            <a:solidFill>
              <a:srgbClr val="6E6E6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F25A171-2712-0B45-8888-03D4AEB1EBE2}"/>
                </a:ext>
              </a:extLst>
            </p:cNvPr>
            <p:cNvSpPr/>
            <p:nvPr/>
          </p:nvSpPr>
          <p:spPr>
            <a:xfrm>
              <a:off x="1770601" y="5576935"/>
              <a:ext cx="452673" cy="452673"/>
            </a:xfrm>
            <a:prstGeom prst="rect">
              <a:avLst/>
            </a:prstGeom>
            <a:solidFill>
              <a:srgbClr val="007B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BDDD19B8-4402-2842-886F-2C73A4F0970C}"/>
                </a:ext>
              </a:extLst>
            </p:cNvPr>
            <p:cNvSpPr/>
            <p:nvPr/>
          </p:nvSpPr>
          <p:spPr>
            <a:xfrm>
              <a:off x="2434091" y="5576935"/>
              <a:ext cx="452673" cy="452673"/>
            </a:xfrm>
            <a:prstGeom prst="rect">
              <a:avLst/>
            </a:prstGeom>
            <a:solidFill>
              <a:srgbClr val="8FAD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239A53F5-2A56-4942-AFA7-2D74699BBBFE}"/>
                </a:ext>
              </a:extLst>
            </p:cNvPr>
            <p:cNvSpPr/>
            <p:nvPr/>
          </p:nvSpPr>
          <p:spPr>
            <a:xfrm>
              <a:off x="3097581" y="5576935"/>
              <a:ext cx="452673" cy="452673"/>
            </a:xfrm>
            <a:prstGeom prst="rect">
              <a:avLst/>
            </a:prstGeom>
            <a:solidFill>
              <a:srgbClr val="F1B5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1D034DC-C023-0446-94F9-87C5EE92F9A9}"/>
                </a:ext>
              </a:extLst>
            </p:cNvPr>
            <p:cNvSpPr/>
            <p:nvPr/>
          </p:nvSpPr>
          <p:spPr>
            <a:xfrm>
              <a:off x="3761071" y="5576935"/>
              <a:ext cx="452673" cy="452673"/>
            </a:xfrm>
            <a:prstGeom prst="rect">
              <a:avLst/>
            </a:prstGeom>
            <a:solidFill>
              <a:srgbClr val="ED1C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47924F7-CA11-584C-B3FD-CED525BF2694}"/>
                </a:ext>
              </a:extLst>
            </p:cNvPr>
            <p:cNvSpPr/>
            <p:nvPr/>
          </p:nvSpPr>
          <p:spPr>
            <a:xfrm>
              <a:off x="4424561" y="5576935"/>
              <a:ext cx="452673" cy="452673"/>
            </a:xfrm>
            <a:prstGeom prst="rect">
              <a:avLst/>
            </a:prstGeom>
            <a:solidFill>
              <a:srgbClr val="54266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545127C-9B03-694C-8E33-C1B9CD5BF5B8}"/>
                </a:ext>
              </a:extLst>
            </p:cNvPr>
            <p:cNvSpPr/>
            <p:nvPr/>
          </p:nvSpPr>
          <p:spPr>
            <a:xfrm>
              <a:off x="5088048" y="5576935"/>
              <a:ext cx="452673" cy="452673"/>
            </a:xfrm>
            <a:prstGeom prst="rect">
              <a:avLst/>
            </a:prstGeom>
            <a:solidFill>
              <a:srgbClr val="BEBE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no 1st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179388" indent="-182880">
              <a:buClr>
                <a:schemeClr val="tx2"/>
              </a:buClr>
              <a:tabLst/>
              <a:defRPr/>
            </a:lvl2pPr>
            <a:lvl3pPr marL="365760" indent="-180975">
              <a:tabLst/>
              <a:defRPr/>
            </a:lvl3pPr>
            <a:lvl4pPr marL="576263" indent="-180975">
              <a:tabLst/>
              <a:defRPr/>
            </a:lvl4pPr>
            <a:lvl5pPr marL="746125" indent="-179388">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a:extLst>
              <a:ext uri="{FF2B5EF4-FFF2-40B4-BE49-F238E27FC236}">
                <a16:creationId xmlns:a16="http://schemas.microsoft.com/office/drawing/2014/main" id="{3F021D11-5260-FE48-AF0E-7B4135254FAD}"/>
              </a:ext>
            </a:extLst>
          </p:cNvPr>
          <p:cNvGrpSpPr/>
          <p:nvPr userDrawn="1"/>
        </p:nvGrpSpPr>
        <p:grpSpPr>
          <a:xfrm>
            <a:off x="0" y="7079811"/>
            <a:ext cx="5097100" cy="452673"/>
            <a:chOff x="443621" y="5576935"/>
            <a:chExt cx="5097100" cy="452673"/>
          </a:xfrm>
        </p:grpSpPr>
        <p:sp>
          <p:nvSpPr>
            <p:cNvPr id="5" name="Rectangle 4">
              <a:extLst>
                <a:ext uri="{FF2B5EF4-FFF2-40B4-BE49-F238E27FC236}">
                  <a16:creationId xmlns:a16="http://schemas.microsoft.com/office/drawing/2014/main" id="{E8A28D4E-9A9A-1B42-A0B5-5602B2F65E02}"/>
                </a:ext>
              </a:extLst>
            </p:cNvPr>
            <p:cNvSpPr/>
            <p:nvPr/>
          </p:nvSpPr>
          <p:spPr>
            <a:xfrm>
              <a:off x="443621" y="5576935"/>
              <a:ext cx="452673" cy="452673"/>
            </a:xfrm>
            <a:prstGeom prst="rect">
              <a:avLst/>
            </a:prstGeom>
            <a:solidFill>
              <a:srgbClr val="E97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12E7C850-7EC6-7445-B2B9-87B1F058CC9B}"/>
                </a:ext>
              </a:extLst>
            </p:cNvPr>
            <p:cNvSpPr/>
            <p:nvPr/>
          </p:nvSpPr>
          <p:spPr>
            <a:xfrm>
              <a:off x="1107111" y="5576935"/>
              <a:ext cx="452673" cy="452673"/>
            </a:xfrm>
            <a:prstGeom prst="rect">
              <a:avLst/>
            </a:prstGeom>
            <a:solidFill>
              <a:srgbClr val="6E6E6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F25A171-2712-0B45-8888-03D4AEB1EBE2}"/>
                </a:ext>
              </a:extLst>
            </p:cNvPr>
            <p:cNvSpPr/>
            <p:nvPr/>
          </p:nvSpPr>
          <p:spPr>
            <a:xfrm>
              <a:off x="1770601" y="5576935"/>
              <a:ext cx="452673" cy="452673"/>
            </a:xfrm>
            <a:prstGeom prst="rect">
              <a:avLst/>
            </a:prstGeom>
            <a:solidFill>
              <a:srgbClr val="007B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BDDD19B8-4402-2842-886F-2C73A4F0970C}"/>
                </a:ext>
              </a:extLst>
            </p:cNvPr>
            <p:cNvSpPr/>
            <p:nvPr/>
          </p:nvSpPr>
          <p:spPr>
            <a:xfrm>
              <a:off x="2434091" y="5576935"/>
              <a:ext cx="452673" cy="452673"/>
            </a:xfrm>
            <a:prstGeom prst="rect">
              <a:avLst/>
            </a:prstGeom>
            <a:solidFill>
              <a:srgbClr val="8FAD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239A53F5-2A56-4942-AFA7-2D74699BBBFE}"/>
                </a:ext>
              </a:extLst>
            </p:cNvPr>
            <p:cNvSpPr/>
            <p:nvPr/>
          </p:nvSpPr>
          <p:spPr>
            <a:xfrm>
              <a:off x="3097581" y="5576935"/>
              <a:ext cx="452673" cy="452673"/>
            </a:xfrm>
            <a:prstGeom prst="rect">
              <a:avLst/>
            </a:prstGeom>
            <a:solidFill>
              <a:srgbClr val="F1B5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1D034DC-C023-0446-94F9-87C5EE92F9A9}"/>
                </a:ext>
              </a:extLst>
            </p:cNvPr>
            <p:cNvSpPr/>
            <p:nvPr/>
          </p:nvSpPr>
          <p:spPr>
            <a:xfrm>
              <a:off x="3761071" y="5576935"/>
              <a:ext cx="452673" cy="452673"/>
            </a:xfrm>
            <a:prstGeom prst="rect">
              <a:avLst/>
            </a:prstGeom>
            <a:solidFill>
              <a:srgbClr val="ED1C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47924F7-CA11-584C-B3FD-CED525BF2694}"/>
                </a:ext>
              </a:extLst>
            </p:cNvPr>
            <p:cNvSpPr/>
            <p:nvPr/>
          </p:nvSpPr>
          <p:spPr>
            <a:xfrm>
              <a:off x="4424561" y="5576935"/>
              <a:ext cx="452673" cy="452673"/>
            </a:xfrm>
            <a:prstGeom prst="rect">
              <a:avLst/>
            </a:prstGeom>
            <a:solidFill>
              <a:srgbClr val="54266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545127C-9B03-694C-8E33-C1B9CD5BF5B8}"/>
                </a:ext>
              </a:extLst>
            </p:cNvPr>
            <p:cNvSpPr/>
            <p:nvPr/>
          </p:nvSpPr>
          <p:spPr>
            <a:xfrm>
              <a:off x="5088048" y="5576935"/>
              <a:ext cx="452673" cy="452673"/>
            </a:xfrm>
            <a:prstGeom prst="rect">
              <a:avLst/>
            </a:prstGeom>
            <a:solidFill>
              <a:srgbClr val="BEBE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16494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7F4-ECD2-524F-BF9E-7F1F13F5D961}"/>
              </a:ext>
            </a:extLst>
          </p:cNvPr>
          <p:cNvSpPr>
            <a:spLocks noGrp="1"/>
          </p:cNvSpPr>
          <p:nvPr>
            <p:ph type="title"/>
          </p:nvPr>
        </p:nvSpPr>
        <p:spPr/>
        <p:txBody>
          <a:bodyPr/>
          <a:lstStyle/>
          <a:p>
            <a:r>
              <a:rPr lang="en-US"/>
              <a:t>Click to edit Master title style</a:t>
            </a:r>
          </a:p>
        </p:txBody>
      </p:sp>
      <p:sp>
        <p:nvSpPr>
          <p:cNvPr id="4" name="Chart Placeholder 3">
            <a:extLst>
              <a:ext uri="{FF2B5EF4-FFF2-40B4-BE49-F238E27FC236}">
                <a16:creationId xmlns:a16="http://schemas.microsoft.com/office/drawing/2014/main" id="{823B4071-2FCC-1B42-8581-FACBB39B0CB6}"/>
              </a:ext>
            </a:extLst>
          </p:cNvPr>
          <p:cNvSpPr>
            <a:spLocks noGrp="1"/>
          </p:cNvSpPr>
          <p:nvPr>
            <p:ph type="chart" sz="quarter" idx="10"/>
          </p:nvPr>
        </p:nvSpPr>
        <p:spPr>
          <a:xfrm>
            <a:off x="457200" y="1061064"/>
            <a:ext cx="5943600" cy="5029200"/>
          </a:xfrm>
        </p:spPr>
        <p:txBody>
          <a:bodyPr/>
          <a:lstStyle/>
          <a:p>
            <a:r>
              <a:rPr lang="en-US" dirty="0"/>
              <a:t>Click icon to add chart</a:t>
            </a:r>
          </a:p>
        </p:txBody>
      </p:sp>
    </p:spTree>
    <p:extLst>
      <p:ext uri="{BB962C8B-B14F-4D97-AF65-F5344CB8AC3E}">
        <p14:creationId xmlns:p14="http://schemas.microsoft.com/office/powerpoint/2010/main" val="669163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Divider –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4E48F-748D-1B40-AF86-648891E6E893}"/>
              </a:ext>
            </a:extLst>
          </p:cNvPr>
          <p:cNvSpPr>
            <a:spLocks noGrp="1"/>
          </p:cNvSpPr>
          <p:nvPr>
            <p:ph type="title"/>
          </p:nvPr>
        </p:nvSpPr>
        <p:spPr>
          <a:xfrm>
            <a:off x="685800" y="2784764"/>
            <a:ext cx="6400800" cy="1005840"/>
          </a:xfrm>
        </p:spPr>
        <p:txBody>
          <a:bodyPr anchor="ctr"/>
          <a:lstStyle>
            <a:lvl1pPr>
              <a:lnSpc>
                <a:spcPts val="3400"/>
              </a:lnSpc>
              <a:defRPr sz="3000" cap="all" baseline="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44815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DDC10A5-E289-6549-AC6A-999916542ED3}"/>
              </a:ext>
            </a:extLst>
          </p:cNvPr>
          <p:cNvPicPr>
            <a:picLocks noChangeAspect="1"/>
          </p:cNvPicPr>
          <p:nvPr userDrawn="1"/>
        </p:nvPicPr>
        <p:blipFill>
          <a:blip r:embed="rId9"/>
          <a:stretch>
            <a:fillRect/>
          </a:stretch>
        </p:blipFill>
        <p:spPr>
          <a:xfrm>
            <a:off x="8089900" y="131407"/>
            <a:ext cx="1054100" cy="1955800"/>
          </a:xfrm>
          <a:prstGeom prst="rect">
            <a:avLst/>
          </a:prstGeom>
        </p:spPr>
      </p:pic>
      <p:sp>
        <p:nvSpPr>
          <p:cNvPr id="2" name="Title Placeholder 1"/>
          <p:cNvSpPr>
            <a:spLocks noGrp="1"/>
          </p:cNvSpPr>
          <p:nvPr>
            <p:ph type="title"/>
          </p:nvPr>
        </p:nvSpPr>
        <p:spPr>
          <a:xfrm>
            <a:off x="457200" y="0"/>
            <a:ext cx="7543800" cy="914400"/>
          </a:xfrm>
          <a:prstGeom prst="rect">
            <a:avLst/>
          </a:prstGeom>
        </p:spPr>
        <p:txBody>
          <a:bodyPr vert="horz" lIns="0" tIns="0" rIns="0" bIns="0" rtlCol="0" anchor="ctr" anchorCtr="0">
            <a:noAutofit/>
          </a:bodyPr>
          <a:lstStyle/>
          <a:p>
            <a:r>
              <a:rPr lang="en-US"/>
              <a:t>Click to edit Master title style</a:t>
            </a:r>
          </a:p>
        </p:txBody>
      </p:sp>
      <p:sp>
        <p:nvSpPr>
          <p:cNvPr id="3" name="Text Placeholder 2"/>
          <p:cNvSpPr>
            <a:spLocks noGrp="1"/>
          </p:cNvSpPr>
          <p:nvPr>
            <p:ph type="body" idx="1"/>
          </p:nvPr>
        </p:nvSpPr>
        <p:spPr>
          <a:xfrm>
            <a:off x="457200" y="1061064"/>
            <a:ext cx="8229600" cy="548640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60E14293-8CE9-8F4F-8475-7733AF8F8A70}"/>
              </a:ext>
            </a:extLst>
          </p:cNvPr>
          <p:cNvPicPr>
            <a:picLocks noChangeAspect="1"/>
          </p:cNvPicPr>
          <p:nvPr userDrawn="1"/>
        </p:nvPicPr>
        <p:blipFill>
          <a:blip r:embed="rId10"/>
          <a:stretch>
            <a:fillRect/>
          </a:stretch>
        </p:blipFill>
        <p:spPr>
          <a:xfrm>
            <a:off x="7317684" y="6280464"/>
            <a:ext cx="1600200" cy="355600"/>
          </a:xfrm>
          <a:prstGeom prst="rect">
            <a:avLst/>
          </a:prstGeom>
        </p:spPr>
      </p:pic>
    </p:spTree>
  </p:cSld>
  <p:clrMap bg1="lt1" tx1="dk1" bg2="lt2" tx2="dk2" accent1="accent1" accent2="accent2" accent3="accent3" accent4="accent4" accent5="accent5" accent6="accent6" hlink="hlink" folHlink="folHlink"/>
  <p:sldLayoutIdLst>
    <p:sldLayoutId id="2147483665" r:id="rId1"/>
    <p:sldLayoutId id="2147483685" r:id="rId2"/>
    <p:sldLayoutId id="2147483677" r:id="rId3"/>
    <p:sldLayoutId id="2147483688" r:id="rId4"/>
    <p:sldLayoutId id="2147483689" r:id="rId5"/>
    <p:sldLayoutId id="2147483675" r:id="rId6"/>
    <p:sldLayoutId id="2147483690" r:id="rId7"/>
  </p:sldLayoutIdLst>
  <p:hf sldNum="0" hdr="0" dt="0"/>
  <p:txStyles>
    <p:titleStyle>
      <a:lvl1pPr algn="l" defTabSz="457200" rtl="0" eaLnBrk="1" latinLnBrk="0" hangingPunct="1">
        <a:lnSpc>
          <a:spcPts val="3100"/>
        </a:lnSpc>
        <a:spcBef>
          <a:spcPct val="0"/>
        </a:spcBef>
        <a:buNone/>
        <a:defRPr sz="2600" b="1" i="0" kern="1200" cap="none" spc="0" baseline="0">
          <a:solidFill>
            <a:schemeClr val="accent1"/>
          </a:solidFill>
          <a:latin typeface="Arial" panose="020B0604020202020204" pitchFamily="34" charset="0"/>
          <a:ea typeface="+mj-ea"/>
          <a:cs typeface="Arial" panose="020B0604020202020204" pitchFamily="34" charset="0"/>
        </a:defRPr>
      </a:lvl1pPr>
    </p:titleStyle>
    <p:bodyStyle>
      <a:lvl1pPr marL="182880" indent="-182880" algn="l" defTabSz="457200" rtl="0" eaLnBrk="1" latinLnBrk="0" hangingPunct="1">
        <a:lnSpc>
          <a:spcPts val="2800"/>
        </a:lnSpc>
        <a:spcBef>
          <a:spcPts val="300"/>
        </a:spcBef>
        <a:spcAft>
          <a:spcPts val="300"/>
        </a:spcAft>
        <a:buFont typeface="Arial"/>
        <a:buChar char="•"/>
        <a:tabLst/>
        <a:defRPr sz="2200" b="1" kern="1200" spc="0" baseline="0">
          <a:solidFill>
            <a:schemeClr val="tx2"/>
          </a:solidFill>
          <a:latin typeface="Arial"/>
          <a:ea typeface="+mn-ea"/>
          <a:cs typeface="Arial"/>
        </a:defRPr>
      </a:lvl1pPr>
      <a:lvl2pPr marL="365760" indent="-182880" algn="l" defTabSz="457200" rtl="0" eaLnBrk="1" latinLnBrk="0" hangingPunct="1">
        <a:lnSpc>
          <a:spcPts val="2800"/>
        </a:lnSpc>
        <a:spcBef>
          <a:spcPts val="300"/>
        </a:spcBef>
        <a:spcAft>
          <a:spcPts val="600"/>
        </a:spcAft>
        <a:buClr>
          <a:schemeClr val="tx1"/>
        </a:buClr>
        <a:buFont typeface="Arial" panose="020B0604020202020204" pitchFamily="34" charset="0"/>
        <a:buChar char="•"/>
        <a:tabLst/>
        <a:defRPr sz="2200" kern="1200" spc="0" baseline="0">
          <a:solidFill>
            <a:schemeClr val="tx1"/>
          </a:solidFill>
          <a:latin typeface="Arial"/>
          <a:ea typeface="+mn-ea"/>
          <a:cs typeface="Arial"/>
        </a:defRPr>
      </a:lvl2pPr>
      <a:lvl3pPr marL="548640" indent="-182880" algn="l" defTabSz="457200" rtl="0" eaLnBrk="1" latinLnBrk="0" hangingPunct="1">
        <a:lnSpc>
          <a:spcPts val="2800"/>
        </a:lnSpc>
        <a:spcBef>
          <a:spcPts val="0"/>
        </a:spcBef>
        <a:spcAft>
          <a:spcPts val="600"/>
        </a:spcAft>
        <a:buFont typeface="Arial"/>
        <a:buChar char="•"/>
        <a:defRPr sz="2200" kern="1200" spc="0" baseline="0">
          <a:solidFill>
            <a:schemeClr val="tx1"/>
          </a:solidFill>
          <a:latin typeface="Arial"/>
          <a:ea typeface="+mn-ea"/>
          <a:cs typeface="Arial"/>
        </a:defRPr>
      </a:lvl3pPr>
      <a:lvl4pPr marL="731520" indent="-182880" algn="l" defTabSz="457200" rtl="0" eaLnBrk="1" latinLnBrk="0" hangingPunct="1">
        <a:spcBef>
          <a:spcPts val="0"/>
        </a:spcBef>
        <a:spcAft>
          <a:spcPts val="600"/>
        </a:spcAft>
        <a:buFont typeface=".AppleSystemUIFont"/>
        <a:buChar char="–"/>
        <a:tabLst/>
        <a:defRPr sz="1800" kern="1200" spc="0" baseline="0">
          <a:solidFill>
            <a:schemeClr val="tx1"/>
          </a:solidFill>
          <a:latin typeface="Arial"/>
          <a:ea typeface="+mn-ea"/>
          <a:cs typeface="Arial"/>
        </a:defRPr>
      </a:lvl4pPr>
      <a:lvl5pPr marL="914400" indent="-182880" algn="l" defTabSz="457200" rtl="0" eaLnBrk="1" latinLnBrk="0" hangingPunct="1">
        <a:spcBef>
          <a:spcPts val="0"/>
        </a:spcBef>
        <a:spcAft>
          <a:spcPts val="600"/>
        </a:spcAft>
        <a:buFont typeface="Arial"/>
        <a:buChar char="»"/>
        <a:tabLst/>
        <a:defRPr sz="1800" kern="1200" spc="0" baseline="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mailto:Deborah.duke@wrksolutions.com"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http://www.wrksolutions.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9A9719-EC69-415C-BA6C-D79F1E203E88}"/>
              </a:ext>
            </a:extLst>
          </p:cNvPr>
          <p:cNvSpPr txBox="1"/>
          <p:nvPr/>
        </p:nvSpPr>
        <p:spPr>
          <a:xfrm>
            <a:off x="1039906" y="2190852"/>
            <a:ext cx="5693622" cy="1754326"/>
          </a:xfrm>
          <a:prstGeom prst="rect">
            <a:avLst/>
          </a:prstGeom>
          <a:noFill/>
        </p:spPr>
        <p:txBody>
          <a:bodyPr wrap="square">
            <a:spAutoFit/>
          </a:bodyPr>
          <a:lstStyle/>
          <a:p>
            <a:r>
              <a:rPr lang="en-US" sz="3600" b="1" cap="all" dirty="0">
                <a:solidFill>
                  <a:srgbClr val="007BB9"/>
                </a:solidFill>
                <a:latin typeface="Arial" panose="020B0604020202020204" pitchFamily="34" charset="0"/>
                <a:ea typeface="+mj-ea"/>
                <a:cs typeface="Arial" panose="020B0604020202020204" pitchFamily="34" charset="0"/>
              </a:rPr>
              <a:t>Information session</a:t>
            </a:r>
          </a:p>
          <a:p>
            <a:endParaRPr lang="en-US" sz="3600" b="1" cap="all" dirty="0">
              <a:solidFill>
                <a:srgbClr val="007BB9"/>
              </a:solidFill>
              <a:latin typeface="Arial" panose="020B0604020202020204" pitchFamily="34" charset="0"/>
              <a:ea typeface="+mj-ea"/>
              <a:cs typeface="Arial" panose="020B0604020202020204" pitchFamily="34" charset="0"/>
            </a:endParaRPr>
          </a:p>
          <a:p>
            <a:r>
              <a:rPr lang="en-US" sz="3600" b="1" cap="all" dirty="0">
                <a:solidFill>
                  <a:srgbClr val="007BB9"/>
                </a:solidFill>
                <a:latin typeface="Arial" panose="020B0604020202020204" pitchFamily="34" charset="0"/>
                <a:ea typeface="+mj-ea"/>
                <a:cs typeface="Arial" panose="020B0604020202020204" pitchFamily="34" charset="0"/>
              </a:rPr>
              <a:t>February 8, 2022</a:t>
            </a:r>
          </a:p>
        </p:txBody>
      </p:sp>
    </p:spTree>
    <p:extLst>
      <p:ext uri="{BB962C8B-B14F-4D97-AF65-F5344CB8AC3E}">
        <p14:creationId xmlns:p14="http://schemas.microsoft.com/office/powerpoint/2010/main" val="1547063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202761"/>
            <a:ext cx="7543800" cy="914400"/>
          </a:xfrm>
        </p:spPr>
        <p:txBody>
          <a:bodyPr/>
          <a:lstStyle/>
          <a:p>
            <a:r>
              <a:rPr lang="en-US" dirty="0"/>
              <a:t>What is Employer Service?</a:t>
            </a:r>
          </a:p>
        </p:txBody>
      </p:sp>
      <p:sp>
        <p:nvSpPr>
          <p:cNvPr id="2" name="TextBox 1">
            <a:extLst>
              <a:ext uri="{FF2B5EF4-FFF2-40B4-BE49-F238E27FC236}">
                <a16:creationId xmlns:a16="http://schemas.microsoft.com/office/drawing/2014/main" id="{D45970A0-DA00-4A4C-8EA4-AC3C3B5185A6}"/>
              </a:ext>
            </a:extLst>
          </p:cNvPr>
          <p:cNvSpPr txBox="1"/>
          <p:nvPr/>
        </p:nvSpPr>
        <p:spPr>
          <a:xfrm>
            <a:off x="310566" y="1117161"/>
            <a:ext cx="8220205" cy="4185761"/>
          </a:xfrm>
          <a:prstGeom prst="rect">
            <a:avLst/>
          </a:prstGeom>
          <a:noFill/>
        </p:spPr>
        <p:txBody>
          <a:bodyPr wrap="square" rtlCol="0">
            <a:spAutoFit/>
          </a:bodyPr>
          <a:lstStyle/>
          <a:p>
            <a:pPr marL="0" marR="0">
              <a:spcBef>
                <a:spcPts val="0"/>
              </a:spcBef>
              <a:spcAft>
                <a:spcPts val="0"/>
              </a:spcAft>
            </a:pPr>
            <a:r>
              <a:rPr lang="en-US" sz="2400" b="1" dirty="0">
                <a:solidFill>
                  <a:srgbClr val="0070C0"/>
                </a:solidFill>
                <a:effectLst/>
                <a:latin typeface="+mj-lt"/>
                <a:ea typeface="Calibri" panose="020F0502020204030204" pitchFamily="34" charset="0"/>
                <a:cs typeface="Times New Roman" panose="02020603050405020304" pitchFamily="18" charset="0"/>
              </a:rPr>
              <a:t>Our Vision</a:t>
            </a:r>
          </a:p>
          <a:p>
            <a:pPr marL="0" marR="0">
              <a:spcBef>
                <a:spcPts val="0"/>
              </a:spcBef>
              <a:spcAft>
                <a:spcPts val="0"/>
              </a:spcAft>
            </a:pPr>
            <a:r>
              <a:rPr lang="en-US" sz="2000" dirty="0">
                <a:ea typeface="Calibri" panose="020F0502020204030204" pitchFamily="34" charset="0"/>
                <a:cs typeface="Times New Roman" panose="02020603050405020304" pitchFamily="18" charset="0"/>
              </a:rPr>
              <a:t>The Employer Service Division is the principal marketing and sales force for Workforce Solutions, responding to employers’ needs for skilled workers by providing professional advice and consultation providing real-time labor market intelligence and current information about area employers’ wants and needs to the entire Workforce Solutions system. </a:t>
            </a:r>
          </a:p>
          <a:p>
            <a:pPr marL="0" marR="0">
              <a:spcBef>
                <a:spcPts val="0"/>
              </a:spcBef>
              <a:spcAft>
                <a:spcPts val="0"/>
              </a:spcAft>
            </a:pPr>
            <a:endParaRPr lang="en-US" sz="2000" dirty="0">
              <a:ea typeface="Calibri" panose="020F0502020204030204" pitchFamily="34" charset="0"/>
              <a:cs typeface="Times New Roman" panose="02020603050405020304" pitchFamily="18" charset="0"/>
            </a:endParaRPr>
          </a:p>
          <a:p>
            <a:pPr marR="0">
              <a:spcBef>
                <a:spcPts val="0"/>
              </a:spcBef>
              <a:spcAft>
                <a:spcPts val="0"/>
              </a:spcAft>
            </a:pPr>
            <a:endParaRPr lang="en-US" dirty="0">
              <a:ea typeface="Calibri" panose="020F0502020204030204" pitchFamily="34" charset="0"/>
              <a:cs typeface="Times New Roman" panose="02020603050405020304" pitchFamily="18" charset="0"/>
            </a:endParaRPr>
          </a:p>
          <a:p>
            <a:r>
              <a:rPr lang="en-US" sz="2400" b="1" dirty="0">
                <a:solidFill>
                  <a:srgbClr val="0070C0"/>
                </a:solidFill>
                <a:effectLst/>
                <a:latin typeface="+mj-lt"/>
                <a:ea typeface="Calibri" panose="020F0502020204030204" pitchFamily="34" charset="0"/>
                <a:cs typeface="Times New Roman" panose="02020603050405020304" pitchFamily="18" charset="0"/>
              </a:rPr>
              <a:t>Opportunities for Improvement</a:t>
            </a:r>
          </a:p>
          <a:p>
            <a:pPr marL="342900" marR="0" lvl="0" indent="-342900">
              <a:spcBef>
                <a:spcPts val="0"/>
              </a:spcBef>
              <a:spcAft>
                <a:spcPts val="0"/>
              </a:spcAft>
              <a:buFont typeface="Arial" panose="020B0604020202020204" pitchFamily="34" charset="0"/>
              <a:buChar char="•"/>
            </a:pPr>
            <a:r>
              <a:rPr lang="en-US" sz="2000" dirty="0">
                <a:ea typeface="Calibri" panose="020F0502020204030204" pitchFamily="34" charset="0"/>
                <a:cs typeface="Times New Roman" panose="02020603050405020304" pitchFamily="18" charset="0"/>
              </a:rPr>
              <a:t>Employer Relationships</a:t>
            </a:r>
          </a:p>
          <a:p>
            <a:pPr marL="342900" marR="0" lvl="0" indent="-342900">
              <a:spcBef>
                <a:spcPts val="0"/>
              </a:spcBef>
              <a:spcAft>
                <a:spcPts val="0"/>
              </a:spcAft>
              <a:buFont typeface="Arial" panose="020B0604020202020204" pitchFamily="34" charset="0"/>
              <a:buChar char="•"/>
            </a:pPr>
            <a:r>
              <a:rPr lang="en-US" sz="2000" dirty="0">
                <a:ea typeface="Calibri" panose="020F0502020204030204" pitchFamily="34" charset="0"/>
                <a:cs typeface="Times New Roman" panose="02020603050405020304" pitchFamily="18" charset="0"/>
              </a:rPr>
              <a:t>Responsiveness and Accountability</a:t>
            </a:r>
          </a:p>
          <a:p>
            <a:pPr marL="342900" marR="0" lvl="0" indent="-342900">
              <a:spcBef>
                <a:spcPts val="0"/>
              </a:spcBef>
              <a:spcAft>
                <a:spcPts val="0"/>
              </a:spcAft>
              <a:buFont typeface="Arial" panose="020B0604020202020204" pitchFamily="34" charset="0"/>
              <a:buChar char="•"/>
            </a:pPr>
            <a:r>
              <a:rPr lang="en-US" sz="2000" dirty="0">
                <a:ea typeface="Calibri" panose="020F0502020204030204" pitchFamily="34" charset="0"/>
                <a:cs typeface="Times New Roman" panose="02020603050405020304" pitchFamily="18" charset="0"/>
              </a:rPr>
              <a:t>Communication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2390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9DDA4-9EDB-4654-8801-BBB3FD9CEE4F}"/>
              </a:ext>
            </a:extLst>
          </p:cNvPr>
          <p:cNvSpPr>
            <a:spLocks noGrp="1"/>
          </p:cNvSpPr>
          <p:nvPr>
            <p:ph type="title"/>
          </p:nvPr>
        </p:nvSpPr>
        <p:spPr>
          <a:xfrm>
            <a:off x="130629" y="217714"/>
            <a:ext cx="7870371" cy="784368"/>
          </a:xfrm>
        </p:spPr>
        <p:txBody>
          <a:bodyPr/>
          <a:lstStyle/>
          <a:p>
            <a:r>
              <a:rPr lang="en-US" sz="2800" b="1" dirty="0">
                <a:solidFill>
                  <a:srgbClr val="E97B00"/>
                </a:solidFill>
                <a:latin typeface="+mj-lt"/>
                <a:ea typeface="Calibri" panose="020F0502020204030204" pitchFamily="34" charset="0"/>
                <a:cs typeface="Times New Roman" panose="02020603050405020304" pitchFamily="18" charset="0"/>
              </a:rPr>
              <a:t>How Employer Service Division Works</a:t>
            </a:r>
            <a:br>
              <a:rPr lang="en-US" sz="2800" b="1" dirty="0">
                <a:solidFill>
                  <a:srgbClr val="0070C0"/>
                </a:solidFill>
                <a:latin typeface="+mj-lt"/>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AB116D9-7797-4802-BAD6-5774A4AF1F73}"/>
              </a:ext>
            </a:extLst>
          </p:cNvPr>
          <p:cNvSpPr>
            <a:spLocks noGrp="1"/>
          </p:cNvSpPr>
          <p:nvPr>
            <p:ph idx="1"/>
          </p:nvPr>
        </p:nvSpPr>
        <p:spPr>
          <a:xfrm>
            <a:off x="442922" y="819202"/>
            <a:ext cx="8258155" cy="5821084"/>
          </a:xfrm>
        </p:spPr>
        <p:txBody>
          <a:bodyPr/>
          <a:lstStyle/>
          <a:p>
            <a:pPr marR="0" lvl="0">
              <a:lnSpc>
                <a:spcPct val="100000"/>
              </a:lnSpc>
              <a:spcBef>
                <a:spcPts val="0"/>
              </a:spcBef>
              <a:spcAft>
                <a:spcPts val="0"/>
              </a:spcAft>
            </a:pPr>
            <a:r>
              <a:rPr lang="en-US" sz="2600" dirty="0">
                <a:latin typeface="+mj-lt"/>
                <a:ea typeface="Calibri" panose="020F0502020204030204" pitchFamily="34" charset="0"/>
                <a:cs typeface="Times New Roman" panose="02020603050405020304" pitchFamily="18" charset="0"/>
              </a:rPr>
              <a:t>Functions</a:t>
            </a:r>
          </a:p>
          <a:p>
            <a:pPr marL="365760" indent="-365760" algn="l" rtl="0" fontAlgn="base">
              <a:lnSpc>
                <a:spcPct val="100000"/>
              </a:lnSpc>
              <a:buFont typeface="Arial" panose="020B0604020202020204" pitchFamily="34" charset="0"/>
              <a:buChar char="•"/>
            </a:pPr>
            <a:r>
              <a:rPr lang="en-US" sz="2400" b="0" i="0" dirty="0">
                <a:solidFill>
                  <a:srgbClr val="000000"/>
                </a:solidFill>
                <a:effectLst/>
                <a:latin typeface="+mn-lt"/>
              </a:rPr>
              <a:t>Ensuring high-level relationships with chambers, </a:t>
            </a:r>
            <a:r>
              <a:rPr lang="en-US" sz="2400" b="0" dirty="0">
                <a:solidFill>
                  <a:srgbClr val="000000"/>
                </a:solidFill>
                <a:latin typeface="+mn-lt"/>
              </a:rPr>
              <a:t>economic development councils</a:t>
            </a:r>
            <a:r>
              <a:rPr lang="en-US" sz="2400" b="0" i="0" dirty="0">
                <a:solidFill>
                  <a:srgbClr val="000000"/>
                </a:solidFill>
                <a:effectLst/>
                <a:latin typeface="+mn-lt"/>
              </a:rPr>
              <a:t>, and business associations throughout the region </a:t>
            </a:r>
          </a:p>
          <a:p>
            <a:pPr marL="365760" indent="-365760" algn="l" rtl="0" fontAlgn="base">
              <a:lnSpc>
                <a:spcPct val="150000"/>
              </a:lnSpc>
              <a:buFont typeface="Arial" panose="020B0604020202020204" pitchFamily="34" charset="0"/>
              <a:buChar char="•"/>
            </a:pPr>
            <a:r>
              <a:rPr lang="en-US" sz="2400" b="0" i="0" dirty="0">
                <a:solidFill>
                  <a:srgbClr val="000000"/>
                </a:solidFill>
                <a:effectLst/>
                <a:latin typeface="+mn-lt"/>
              </a:rPr>
              <a:t>Introduces new businesses to Workforce Solutions </a:t>
            </a:r>
          </a:p>
          <a:p>
            <a:pPr marL="365760" indent="-365760" algn="l" rtl="0" fontAlgn="base">
              <a:lnSpc>
                <a:spcPct val="100000"/>
              </a:lnSpc>
              <a:buFont typeface="Arial" panose="020B0604020202020204" pitchFamily="34" charset="0"/>
              <a:buChar char="•"/>
            </a:pPr>
            <a:r>
              <a:rPr lang="en-US" sz="2400" b="0" i="0" dirty="0">
                <a:solidFill>
                  <a:srgbClr val="000000"/>
                </a:solidFill>
                <a:effectLst/>
                <a:latin typeface="+mn-lt"/>
              </a:rPr>
              <a:t>Outreaching and expanding services to at least 64% of the 	25,000 companies that we served last year (ensuring repeat business) </a:t>
            </a:r>
          </a:p>
          <a:p>
            <a:pPr marL="365760" indent="-365760" algn="l" rtl="0" fontAlgn="base">
              <a:lnSpc>
                <a:spcPct val="100000"/>
              </a:lnSpc>
              <a:buFont typeface="Arial" panose="020B0604020202020204" pitchFamily="34" charset="0"/>
              <a:buChar char="•"/>
            </a:pPr>
            <a:r>
              <a:rPr lang="en-US" sz="2400" b="0" i="0" dirty="0">
                <a:solidFill>
                  <a:srgbClr val="000000"/>
                </a:solidFill>
                <a:effectLst/>
                <a:latin typeface="+mn-lt"/>
              </a:rPr>
              <a:t>Creating an additional 1,700 new jobs in the Gulf Coast region </a:t>
            </a:r>
          </a:p>
          <a:p>
            <a:pPr marL="365760" indent="-365760" algn="l" rtl="0" fontAlgn="base">
              <a:lnSpc>
                <a:spcPct val="100000"/>
              </a:lnSpc>
              <a:buFont typeface="Arial" panose="020B0604020202020204" pitchFamily="34" charset="0"/>
              <a:buChar char="•"/>
            </a:pPr>
            <a:r>
              <a:rPr lang="en-US" sz="2400" b="0" i="0" dirty="0">
                <a:solidFill>
                  <a:srgbClr val="000000"/>
                </a:solidFill>
                <a:effectLst/>
                <a:latin typeface="+mn-lt"/>
              </a:rPr>
              <a:t>Creating new opportunities with employers as part of our talent development efforts </a:t>
            </a:r>
          </a:p>
          <a:p>
            <a:pPr marL="365760" indent="-365760" algn="l" rtl="0" fontAlgn="base">
              <a:lnSpc>
                <a:spcPct val="100000"/>
              </a:lnSpc>
              <a:buFont typeface="Arial" panose="020B0604020202020204" pitchFamily="34" charset="0"/>
              <a:buChar char="•"/>
            </a:pPr>
            <a:r>
              <a:rPr lang="en-US" sz="2400" b="0" dirty="0">
                <a:solidFill>
                  <a:srgbClr val="000000"/>
                </a:solidFill>
                <a:latin typeface="+mn-lt"/>
              </a:rPr>
              <a:t>Provide  Educational Seminars to Human Resource professional </a:t>
            </a:r>
            <a:endParaRPr lang="en-US" sz="2400" b="0" i="0" dirty="0">
              <a:solidFill>
                <a:srgbClr val="000000"/>
              </a:solidFill>
              <a:effectLst/>
              <a:latin typeface="+mn-lt"/>
            </a:endParaRPr>
          </a:p>
        </p:txBody>
      </p:sp>
    </p:spTree>
    <p:extLst>
      <p:ext uri="{BB962C8B-B14F-4D97-AF65-F5344CB8AC3E}">
        <p14:creationId xmlns:p14="http://schemas.microsoft.com/office/powerpoint/2010/main" val="2630662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388069" y="95883"/>
            <a:ext cx="7660432" cy="914400"/>
          </a:xfrm>
        </p:spPr>
        <p:txBody>
          <a:bodyPr/>
          <a:lstStyle/>
          <a:p>
            <a:r>
              <a:rPr lang="en-US"/>
              <a:t>Current Operations</a:t>
            </a:r>
          </a:p>
        </p:txBody>
      </p:sp>
      <p:sp>
        <p:nvSpPr>
          <p:cNvPr id="2" name="TextBox 1">
            <a:extLst>
              <a:ext uri="{FF2B5EF4-FFF2-40B4-BE49-F238E27FC236}">
                <a16:creationId xmlns:a16="http://schemas.microsoft.com/office/drawing/2014/main" id="{589AB3B2-8620-4197-8F12-BEB921550F43}"/>
              </a:ext>
            </a:extLst>
          </p:cNvPr>
          <p:cNvSpPr txBox="1"/>
          <p:nvPr/>
        </p:nvSpPr>
        <p:spPr>
          <a:xfrm>
            <a:off x="320062" y="795765"/>
            <a:ext cx="8208476" cy="2308324"/>
          </a:xfrm>
          <a:prstGeom prst="rect">
            <a:avLst/>
          </a:prstGeom>
          <a:noFill/>
        </p:spPr>
        <p:txBody>
          <a:bodyPr wrap="square" lIns="91440" tIns="45720" rIns="91440" bIns="45720" rtlCol="0" anchor="t">
            <a:spAutoFit/>
          </a:bodyPr>
          <a:lstStyle/>
          <a:p>
            <a:r>
              <a:rPr lang="en-US" dirty="0">
                <a:effectLst/>
                <a:ea typeface="Calibri" panose="020F0502020204030204" pitchFamily="34" charset="0"/>
                <a:cs typeface="Times New Roman"/>
              </a:rPr>
              <a:t>We have two contractors </a:t>
            </a:r>
            <a:r>
              <a:rPr lang="en-US" dirty="0">
                <a:ea typeface="Calibri" panose="020F0502020204030204" pitchFamily="34" charset="0"/>
                <a:cs typeface="Times New Roman"/>
              </a:rPr>
              <a:t>within </a:t>
            </a:r>
            <a:r>
              <a:rPr lang="en-US" dirty="0">
                <a:effectLst/>
                <a:ea typeface="Calibri" panose="020F0502020204030204" pitchFamily="34" charset="0"/>
                <a:cs typeface="Times New Roman"/>
              </a:rPr>
              <a:t>the Employer Service </a:t>
            </a:r>
            <a:r>
              <a:rPr lang="en-US" dirty="0">
                <a:ea typeface="Calibri" panose="020F0502020204030204" pitchFamily="34" charset="0"/>
                <a:cs typeface="Times New Roman"/>
              </a:rPr>
              <a:t>Division </a:t>
            </a:r>
            <a:r>
              <a:rPr lang="en-US" dirty="0">
                <a:effectLst/>
                <a:ea typeface="Calibri" panose="020F0502020204030204" pitchFamily="34" charset="0"/>
                <a:cs typeface="Times New Roman"/>
              </a:rPr>
              <a:t>responsible for different performance measures in our region. The Employer Service </a:t>
            </a:r>
            <a:r>
              <a:rPr lang="en-US" dirty="0">
                <a:ea typeface="Calibri" panose="020F0502020204030204" pitchFamily="34" charset="0"/>
                <a:cs typeface="Times New Roman"/>
              </a:rPr>
              <a:t>Division </a:t>
            </a:r>
            <a:r>
              <a:rPr lang="en-US" dirty="0">
                <a:effectLst/>
                <a:ea typeface="Calibri" panose="020F0502020204030204" pitchFamily="34" charset="0"/>
                <a:cs typeface="Times New Roman"/>
              </a:rPr>
              <a:t>has a combined number of </a:t>
            </a:r>
            <a:r>
              <a:rPr lang="en-US" dirty="0">
                <a:ea typeface="Calibri" panose="020F0502020204030204" pitchFamily="34" charset="0"/>
                <a:cs typeface="Times New Roman"/>
              </a:rPr>
              <a:t>117</a:t>
            </a:r>
            <a:r>
              <a:rPr lang="en-US" dirty="0">
                <a:effectLst/>
                <a:ea typeface="Calibri" panose="020F0502020204030204" pitchFamily="34" charset="0"/>
                <a:cs typeface="Times New Roman"/>
              </a:rPr>
              <a:t> staff housed in a central office (Houston) and throughout our Workforce Solutions career offices in the region.</a:t>
            </a:r>
            <a:r>
              <a:rPr lang="en-US" dirty="0">
                <a:ea typeface="Calibri" panose="020F0502020204030204" pitchFamily="34" charset="0"/>
                <a:cs typeface="Times New Roman"/>
              </a:rPr>
              <a:t> </a:t>
            </a:r>
            <a:endParaRPr lang="en-US" dirty="0">
              <a:effectLst/>
              <a:ea typeface="Calibri" panose="020F0502020204030204" pitchFamily="34" charset="0"/>
              <a:cs typeface="Times New Roman" panose="02020603050405020304" pitchFamily="18" charset="0"/>
            </a:endParaRPr>
          </a:p>
          <a:p>
            <a:pPr marL="0" marR="0">
              <a:spcBef>
                <a:spcPts val="0"/>
              </a:spcBef>
              <a:spcAft>
                <a:spcPts val="0"/>
              </a:spcAft>
            </a:pPr>
            <a:endParaRPr lang="en-US" dirty="0">
              <a:ea typeface="Calibri" panose="020F0502020204030204" pitchFamily="34" charset="0"/>
              <a:cs typeface="Times New Roman" panose="02020603050405020304" pitchFamily="18" charset="0"/>
            </a:endParaRPr>
          </a:p>
          <a:p>
            <a:r>
              <a:rPr lang="en-US" dirty="0">
                <a:effectLst/>
                <a:ea typeface="Calibri" panose="020F0502020204030204" pitchFamily="34" charset="0"/>
                <a:cs typeface="Times New Roman"/>
              </a:rPr>
              <a:t>The overall budget for Employer Service is $19.5 million to support the combined staff of </a:t>
            </a:r>
            <a:r>
              <a:rPr lang="en-US" dirty="0">
                <a:ea typeface="Calibri" panose="020F0502020204030204" pitchFamily="34" charset="0"/>
                <a:cs typeface="Times New Roman"/>
              </a:rPr>
              <a:t>117 </a:t>
            </a:r>
            <a:r>
              <a:rPr lang="en-US" dirty="0">
                <a:effectLst/>
                <a:ea typeface="Calibri" panose="020F0502020204030204" pitchFamily="34" charset="0"/>
                <a:cs typeface="Times New Roman"/>
              </a:rPr>
              <a:t>and other operational costs.</a:t>
            </a:r>
            <a:r>
              <a:rPr lang="en-US" dirty="0">
                <a:ea typeface="Calibri" panose="020F0502020204030204" pitchFamily="34" charset="0"/>
                <a:cs typeface="Times New Roman"/>
              </a:rPr>
              <a:t> </a:t>
            </a:r>
            <a:endParaRPr lang="en-US" dirty="0">
              <a:effectLst/>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B363B97-25C1-4471-9939-24391708AF80}"/>
              </a:ext>
            </a:extLst>
          </p:cNvPr>
          <p:cNvSpPr txBox="1"/>
          <p:nvPr/>
        </p:nvSpPr>
        <p:spPr>
          <a:xfrm>
            <a:off x="320062" y="3422021"/>
            <a:ext cx="8503876" cy="2567761"/>
          </a:xfrm>
          <a:prstGeom prst="rect">
            <a:avLst/>
          </a:prstGeom>
          <a:noFill/>
        </p:spPr>
        <p:txBody>
          <a:bodyPr wrap="square" numCol="2" rtlCol="0">
            <a:spAutoFit/>
          </a:bodyPr>
          <a:lstStyle/>
          <a:p>
            <a:pPr marL="285750" marR="0" lvl="0" indent="-285750">
              <a:spcBef>
                <a:spcPts val="0"/>
              </a:spcBef>
              <a:spcAft>
                <a:spcPts val="0"/>
              </a:spcAft>
              <a:buFont typeface="Arial" panose="020B0604020202020204" pitchFamily="34" charset="0"/>
              <a:buChar char="•"/>
            </a:pPr>
            <a:r>
              <a:rPr lang="en-US" dirty="0">
                <a:ea typeface="Calibri" panose="020F0502020204030204" pitchFamily="34" charset="0"/>
                <a:cs typeface="Times New Roman" panose="02020603050405020304" pitchFamily="18" charset="0"/>
              </a:rPr>
              <a:t>5</a:t>
            </a:r>
            <a:r>
              <a:rPr lang="en-US" sz="1800" dirty="0">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Directors</a:t>
            </a:r>
          </a:p>
          <a:p>
            <a:pPr marL="285750" marR="0" lvl="0" indent="-285750">
              <a:spcBef>
                <a:spcPts val="0"/>
              </a:spcBef>
              <a:spcAft>
                <a:spcPts val="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5</a:t>
            </a:r>
            <a:r>
              <a:rPr lang="en-US" sz="1800" dirty="0">
                <a:effectLst/>
                <a:ea typeface="Calibri" panose="020F0502020204030204" pitchFamily="34" charset="0"/>
                <a:cs typeface="Times New Roman" panose="02020603050405020304" pitchFamily="18" charset="0"/>
              </a:rPr>
              <a:t> Managers</a:t>
            </a:r>
          </a:p>
          <a:p>
            <a:pPr marL="285750" marR="0" lvl="0" indent="-285750">
              <a:spcBef>
                <a:spcPts val="0"/>
              </a:spcBef>
              <a:spcAft>
                <a:spcPts val="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6 Supervisors</a:t>
            </a:r>
            <a:endParaRPr lang="en-US" sz="1800" dirty="0">
              <a:effectLst/>
              <a:ea typeface="Calibri" panose="020F0502020204030204" pitchFamily="34" charset="0"/>
              <a:cs typeface="Times New Roman" panose="02020603050405020304" pitchFamily="18" charset="0"/>
            </a:endParaRPr>
          </a:p>
          <a:p>
            <a:pPr marL="285750" marR="0" lvl="0" indent="-285750">
              <a:spcBef>
                <a:spcPts val="0"/>
              </a:spcBef>
              <a:spcAft>
                <a:spcPts val="0"/>
              </a:spcAft>
              <a:buFont typeface="Arial" panose="020B0604020202020204" pitchFamily="34" charset="0"/>
              <a:buChar char="•"/>
            </a:pPr>
            <a:r>
              <a:rPr lang="en-US" sz="1800" dirty="0">
                <a:effectLst/>
                <a:ea typeface="Calibri" panose="020F0502020204030204" pitchFamily="34" charset="0"/>
                <a:cs typeface="Times New Roman" panose="02020603050405020304" pitchFamily="18" charset="0"/>
              </a:rPr>
              <a:t>3 Data Analyst</a:t>
            </a:r>
          </a:p>
          <a:p>
            <a:pPr marL="285750" marR="0" lvl="0" indent="-285750">
              <a:spcBef>
                <a:spcPts val="0"/>
              </a:spcBef>
              <a:spcAft>
                <a:spcPts val="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3 Compliance Specialist</a:t>
            </a:r>
          </a:p>
          <a:p>
            <a:pPr marL="285750" marR="0" lvl="0" indent="-285750">
              <a:spcBef>
                <a:spcPts val="0"/>
              </a:spcBef>
              <a:spcAft>
                <a:spcPts val="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2 Quality Assurance</a:t>
            </a:r>
          </a:p>
          <a:p>
            <a:pPr marL="285750" marR="0" lvl="0" indent="-285750">
              <a:spcBef>
                <a:spcPts val="0"/>
              </a:spcBef>
              <a:spcAft>
                <a:spcPts val="0"/>
              </a:spcAft>
              <a:buFont typeface="Arial" panose="020B0604020202020204" pitchFamily="34" charset="0"/>
              <a:buChar char="•"/>
            </a:pPr>
            <a:r>
              <a:rPr lang="en-US" sz="1800" dirty="0">
                <a:effectLst/>
                <a:ea typeface="Calibri" panose="020F0502020204030204" pitchFamily="34" charset="0"/>
                <a:cs typeface="Times New Roman" panose="02020603050405020304" pitchFamily="18" charset="0"/>
              </a:rPr>
              <a:t>6 Sr. Business Advis</a:t>
            </a:r>
            <a:r>
              <a:rPr lang="en-US" sz="1800" dirty="0">
                <a:ea typeface="Calibri" panose="020F0502020204030204" pitchFamily="34" charset="0"/>
                <a:cs typeface="Times New Roman" panose="02020603050405020304" pitchFamily="18" charset="0"/>
              </a:rPr>
              <a:t>or</a:t>
            </a:r>
          </a:p>
          <a:p>
            <a:pPr marL="285750" marR="0" lvl="0" indent="-285750">
              <a:spcBef>
                <a:spcPts val="0"/>
              </a:spcBef>
              <a:spcAft>
                <a:spcPts val="0"/>
              </a:spcAft>
              <a:buFont typeface="Arial" panose="020B0604020202020204" pitchFamily="34" charset="0"/>
              <a:buChar char="•"/>
            </a:pPr>
            <a:r>
              <a:rPr lang="en-US" sz="1800" dirty="0">
                <a:effectLst/>
                <a:ea typeface="Calibri" panose="020F0502020204030204" pitchFamily="34" charset="0"/>
                <a:cs typeface="Times New Roman" panose="02020603050405020304" pitchFamily="18" charset="0"/>
              </a:rPr>
              <a:t>6 Talent Advisor</a:t>
            </a:r>
          </a:p>
          <a:p>
            <a:pPr marR="0" lvl="0">
              <a:spcBef>
                <a:spcPts val="0"/>
              </a:spcBef>
              <a:spcAft>
                <a:spcPts val="0"/>
              </a:spcAft>
            </a:pPr>
            <a:endParaRPr lang="en-US" sz="1800" dirty="0">
              <a:effectLst/>
              <a:ea typeface="Calibri" panose="020F0502020204030204" pitchFamily="34" charset="0"/>
              <a:cs typeface="Times New Roman" panose="02020603050405020304" pitchFamily="18" charset="0"/>
            </a:endParaRPr>
          </a:p>
          <a:p>
            <a:pPr marL="285750" marR="0" lvl="0" indent="-285750">
              <a:spcBef>
                <a:spcPts val="0"/>
              </a:spcBef>
              <a:spcAft>
                <a:spcPts val="0"/>
              </a:spcAft>
              <a:buFont typeface="Arial" panose="020B0604020202020204" pitchFamily="34" charset="0"/>
              <a:buChar char="•"/>
            </a:pPr>
            <a:r>
              <a:rPr lang="en-US" sz="1800" dirty="0">
                <a:effectLst/>
                <a:ea typeface="Calibri" panose="020F0502020204030204" pitchFamily="34" charset="0"/>
                <a:cs typeface="Times New Roman" panose="02020603050405020304" pitchFamily="18" charset="0"/>
              </a:rPr>
              <a:t>22 Business Consultants </a:t>
            </a:r>
          </a:p>
          <a:p>
            <a:pPr marL="285750" marR="0" lvl="0" indent="-285750">
              <a:spcBef>
                <a:spcPts val="0"/>
              </a:spcBef>
              <a:spcAft>
                <a:spcPts val="0"/>
              </a:spcAft>
              <a:buFont typeface="Arial" panose="020B0604020202020204" pitchFamily="34" charset="0"/>
              <a:buChar char="•"/>
            </a:pPr>
            <a:r>
              <a:rPr lang="en-US" dirty="0">
                <a:ea typeface="Calibri" panose="020F0502020204030204" pitchFamily="34" charset="0"/>
                <a:cs typeface="Times New Roman" panose="02020603050405020304" pitchFamily="18" charset="0"/>
              </a:rPr>
              <a:t>6 Project Specialists </a:t>
            </a:r>
          </a:p>
          <a:p>
            <a:pPr marL="285750" marR="0" lvl="0" indent="-285750">
              <a:spcBef>
                <a:spcPts val="0"/>
              </a:spcBef>
              <a:spcAft>
                <a:spcPts val="0"/>
              </a:spcAft>
              <a:buFont typeface="Arial" panose="020B0604020202020204" pitchFamily="34" charset="0"/>
              <a:buChar char="•"/>
            </a:pPr>
            <a:r>
              <a:rPr lang="en-US" sz="1800" dirty="0">
                <a:effectLst/>
                <a:ea typeface="Calibri" panose="020F0502020204030204" pitchFamily="34" charset="0"/>
                <a:cs typeface="Times New Roman" panose="02020603050405020304" pitchFamily="18" charset="0"/>
              </a:rPr>
              <a:t>6 Recruiters</a:t>
            </a:r>
          </a:p>
          <a:p>
            <a:pPr marL="285750" marR="0" lvl="0" indent="-285750">
              <a:spcBef>
                <a:spcPts val="0"/>
              </a:spcBef>
              <a:spcAft>
                <a:spcPts val="0"/>
              </a:spcAft>
              <a:buFont typeface="Arial" panose="020B0604020202020204" pitchFamily="34" charset="0"/>
              <a:buChar char="•"/>
            </a:pPr>
            <a:r>
              <a:rPr lang="en-US" dirty="0">
                <a:ea typeface="Calibri" panose="020F0502020204030204" pitchFamily="34" charset="0"/>
                <a:cs typeface="Times New Roman" panose="02020603050405020304" pitchFamily="18" charset="0"/>
              </a:rPr>
              <a:t>7 Talent Coaches </a:t>
            </a:r>
          </a:p>
          <a:p>
            <a:pPr marL="285750" marR="0" lvl="0" indent="-285750">
              <a:spcBef>
                <a:spcPts val="0"/>
              </a:spcBef>
              <a:spcAft>
                <a:spcPts val="0"/>
              </a:spcAft>
              <a:buFont typeface="Arial" panose="020B0604020202020204" pitchFamily="34" charset="0"/>
              <a:buChar char="•"/>
            </a:pPr>
            <a:r>
              <a:rPr lang="en-US" sz="1800" dirty="0">
                <a:effectLst/>
                <a:ea typeface="Calibri" panose="020F0502020204030204" pitchFamily="34" charset="0"/>
                <a:cs typeface="Times New Roman" panose="02020603050405020304" pitchFamily="18" charset="0"/>
              </a:rPr>
              <a:t>3 Training Facilitators </a:t>
            </a:r>
          </a:p>
          <a:p>
            <a:pPr marL="285750" marR="0" lvl="0" indent="-285750">
              <a:spcBef>
                <a:spcPts val="0"/>
              </a:spcBef>
              <a:spcAft>
                <a:spcPts val="0"/>
              </a:spcAft>
              <a:buFont typeface="Arial" panose="020B0604020202020204" pitchFamily="34" charset="0"/>
              <a:buChar char="•"/>
            </a:pPr>
            <a:r>
              <a:rPr lang="en-US" dirty="0">
                <a:ea typeface="Calibri" panose="020F0502020204030204" pitchFamily="34" charset="0"/>
                <a:cs typeface="Times New Roman" panose="02020603050405020304" pitchFamily="18" charset="0"/>
              </a:rPr>
              <a:t>18 Financial Aid Specialists </a:t>
            </a:r>
          </a:p>
          <a:p>
            <a:pPr marL="285750" marR="0" lvl="0" indent="-285750">
              <a:spcBef>
                <a:spcPts val="0"/>
              </a:spcBef>
              <a:spcAft>
                <a:spcPts val="0"/>
              </a:spcAft>
              <a:buFont typeface="Arial" panose="020B0604020202020204" pitchFamily="34" charset="0"/>
              <a:buChar char="•"/>
            </a:pPr>
            <a:r>
              <a:rPr lang="en-US" sz="1800" dirty="0">
                <a:effectLst/>
                <a:ea typeface="Calibri" panose="020F0502020204030204" pitchFamily="34" charset="0"/>
                <a:cs typeface="Times New Roman" panose="02020603050405020304" pitchFamily="18" charset="0"/>
              </a:rPr>
              <a:t>4 Employer Support specialists</a:t>
            </a:r>
          </a:p>
          <a:p>
            <a:pPr marL="285750" marR="0" lvl="0" indent="-285750">
              <a:spcBef>
                <a:spcPts val="0"/>
              </a:spcBef>
              <a:spcAft>
                <a:spcPts val="0"/>
              </a:spcAft>
              <a:buFont typeface="Arial" panose="020B0604020202020204" pitchFamily="34" charset="0"/>
              <a:buChar char="•"/>
            </a:pPr>
            <a:r>
              <a:rPr lang="en-US" dirty="0">
                <a:ea typeface="Calibri" panose="020F0502020204030204" pitchFamily="34" charset="0"/>
                <a:cs typeface="Times New Roman" panose="02020603050405020304" pitchFamily="18" charset="0"/>
              </a:rPr>
              <a:t>15 Business Service Representatives</a:t>
            </a:r>
            <a:endParaRPr lang="en-US" sz="1800" dirty="0">
              <a:effectLst/>
              <a:ea typeface="Calibri" panose="020F0502020204030204" pitchFamily="34" charset="0"/>
              <a:cs typeface="Times New Roman" panose="02020603050405020304" pitchFamily="18" charset="0"/>
            </a:endParaRPr>
          </a:p>
          <a:p>
            <a:pPr marR="0" lvl="0">
              <a:spcBef>
                <a:spcPts val="0"/>
              </a:spcBef>
              <a:spcAft>
                <a:spcPts val="0"/>
              </a:spcAft>
            </a:pPr>
            <a:endParaRPr lang="en-US" sz="1600" dirty="0">
              <a:solidFill>
                <a:schemeClr val="accent3"/>
              </a:solidFill>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5638052F-3F02-46C1-A3A7-AB854925A4AC}"/>
              </a:ext>
            </a:extLst>
          </p:cNvPr>
          <p:cNvSpPr txBox="1"/>
          <p:nvPr/>
        </p:nvSpPr>
        <p:spPr>
          <a:xfrm>
            <a:off x="320062" y="5838788"/>
            <a:ext cx="8375530" cy="369332"/>
          </a:xfrm>
          <a:prstGeom prst="rect">
            <a:avLst/>
          </a:prstGeom>
          <a:noFill/>
        </p:spPr>
        <p:txBody>
          <a:bodyPr wrap="square" rtlCol="0">
            <a:spAutoFit/>
          </a:bodyPr>
          <a:lstStyle/>
          <a:p>
            <a:pPr marR="0" lvl="0">
              <a:spcBef>
                <a:spcPts val="0"/>
              </a:spcBef>
              <a:spcAft>
                <a:spcPts val="0"/>
              </a:spcAft>
            </a:pPr>
            <a:r>
              <a:rPr lang="en-US" sz="1800" dirty="0">
                <a:solidFill>
                  <a:schemeClr val="tx2"/>
                </a:solidFill>
                <a:ea typeface="Calibri" panose="020F0502020204030204" pitchFamily="34" charset="0"/>
                <a:cs typeface="Times New Roman" panose="02020603050405020304" pitchFamily="18" charset="0"/>
              </a:rPr>
              <a:t>Staff is currently working both in-person and remotely due to the pandemic</a:t>
            </a:r>
            <a:r>
              <a:rPr lang="en-US" sz="1800" dirty="0">
                <a:solidFill>
                  <a:schemeClr val="accent3"/>
                </a:solidFill>
                <a:ea typeface="Calibri" panose="020F0502020204030204" pitchFamily="34" charset="0"/>
                <a:cs typeface="Times New Roman" panose="02020603050405020304" pitchFamily="18" charset="0"/>
              </a:rPr>
              <a:t>.</a:t>
            </a:r>
          </a:p>
        </p:txBody>
      </p:sp>
      <p:sp>
        <p:nvSpPr>
          <p:cNvPr id="8" name="TextBox 7">
            <a:extLst>
              <a:ext uri="{FF2B5EF4-FFF2-40B4-BE49-F238E27FC236}">
                <a16:creationId xmlns:a16="http://schemas.microsoft.com/office/drawing/2014/main" id="{CD2CDB20-BAB7-4F22-ACD5-2B8DF784C680}"/>
              </a:ext>
            </a:extLst>
          </p:cNvPr>
          <p:cNvSpPr txBox="1"/>
          <p:nvPr/>
        </p:nvSpPr>
        <p:spPr>
          <a:xfrm>
            <a:off x="320062" y="2967335"/>
            <a:ext cx="8023837" cy="461665"/>
          </a:xfrm>
          <a:prstGeom prst="rect">
            <a:avLst/>
          </a:prstGeom>
          <a:noFill/>
        </p:spPr>
        <p:txBody>
          <a:bodyPr wrap="square" lIns="91440" tIns="45720" rIns="91440" bIns="45720" rtlCol="0" anchor="t">
            <a:spAutoFit/>
          </a:bodyPr>
          <a:lstStyle/>
          <a:p>
            <a:r>
              <a:rPr lang="en-US" sz="2400" dirty="0">
                <a:solidFill>
                  <a:srgbClr val="0070C0"/>
                </a:solidFill>
                <a:latin typeface="+mj-lt"/>
                <a:ea typeface="Calibri" panose="020F0502020204030204" pitchFamily="34" charset="0"/>
                <a:cs typeface="Times New Roman"/>
              </a:rPr>
              <a:t>Staffing- between two contractors:</a:t>
            </a:r>
            <a:endParaRPr lang="en-US" sz="2400" dirty="0">
              <a:cs typeface="Times New Roman"/>
            </a:endParaRPr>
          </a:p>
        </p:txBody>
      </p:sp>
    </p:spTree>
    <p:extLst>
      <p:ext uri="{BB962C8B-B14F-4D97-AF65-F5344CB8AC3E}">
        <p14:creationId xmlns:p14="http://schemas.microsoft.com/office/powerpoint/2010/main" val="2352855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ADDD6-A733-4A67-9E61-1E4D152DDBEE}"/>
              </a:ext>
            </a:extLst>
          </p:cNvPr>
          <p:cNvSpPr>
            <a:spLocks noGrp="1"/>
          </p:cNvSpPr>
          <p:nvPr>
            <p:ph type="title"/>
          </p:nvPr>
        </p:nvSpPr>
        <p:spPr/>
        <p:txBody>
          <a:bodyPr/>
          <a:lstStyle/>
          <a:p>
            <a:r>
              <a:rPr lang="en-US" dirty="0"/>
              <a:t>A Look at the Data</a:t>
            </a:r>
          </a:p>
        </p:txBody>
      </p:sp>
      <p:sp>
        <p:nvSpPr>
          <p:cNvPr id="3" name="Content Placeholder 2">
            <a:extLst>
              <a:ext uri="{FF2B5EF4-FFF2-40B4-BE49-F238E27FC236}">
                <a16:creationId xmlns:a16="http://schemas.microsoft.com/office/drawing/2014/main" id="{6C7AAF96-CAAD-43B5-A4A2-9E35492A7B61}"/>
              </a:ext>
            </a:extLst>
          </p:cNvPr>
          <p:cNvSpPr>
            <a:spLocks noGrp="1"/>
          </p:cNvSpPr>
          <p:nvPr>
            <p:ph idx="1"/>
          </p:nvPr>
        </p:nvSpPr>
        <p:spPr>
          <a:xfrm>
            <a:off x="249382" y="769256"/>
            <a:ext cx="8437418" cy="5990560"/>
          </a:xfrm>
        </p:spPr>
        <p:txBody>
          <a:bodyPr vert="horz" lIns="0" tIns="0" rIns="0" bIns="0" rtlCol="0" anchor="t">
            <a:noAutofit/>
          </a:bodyPr>
          <a:lstStyle/>
          <a:p>
            <a:r>
              <a:rPr lang="en-US" dirty="0">
                <a:latin typeface="+mj-lt"/>
              </a:rPr>
              <a:t>Service Volume</a:t>
            </a:r>
          </a:p>
          <a:p>
            <a:r>
              <a:rPr lang="en-US" sz="1800" b="0" dirty="0">
                <a:solidFill>
                  <a:schemeClr val="tx1"/>
                </a:solidFill>
                <a:latin typeface="+mn-lt"/>
              </a:rPr>
              <a:t>The Employer Service Division attracts and retains businesses for the workforce system and builds talent through training opportunities to meet employers’ needs. Our </a:t>
            </a:r>
            <a:r>
              <a:rPr lang="en-US" sz="1800" dirty="0">
                <a:solidFill>
                  <a:schemeClr val="tx1"/>
                </a:solidFill>
                <a:latin typeface="+mn-lt"/>
              </a:rPr>
              <a:t>Talent Development </a:t>
            </a:r>
            <a:r>
              <a:rPr lang="en-US" sz="1800" b="0" dirty="0">
                <a:solidFill>
                  <a:schemeClr val="tx1"/>
                </a:solidFill>
                <a:latin typeface="+mn-lt"/>
              </a:rPr>
              <a:t>team processed over $3 million in training support dollars to employers participating in on-the-job training and scholarships to help offset related technical instruction or classroom learning. </a:t>
            </a:r>
          </a:p>
          <a:p>
            <a:endParaRPr lang="en-US" sz="1800" b="0" dirty="0">
              <a:solidFill>
                <a:schemeClr val="tx1"/>
              </a:solidFill>
              <a:latin typeface="+mj-lt"/>
            </a:endParaRPr>
          </a:p>
          <a:p>
            <a:r>
              <a:rPr lang="en-US" sz="2000" dirty="0">
                <a:solidFill>
                  <a:srgbClr val="0070C0"/>
                </a:solidFill>
                <a:latin typeface="+mj-lt"/>
              </a:rPr>
              <a:t> Service to Employers/Individuals for FY 2021:</a:t>
            </a:r>
          </a:p>
          <a:p>
            <a:pPr marL="285750" indent="-285750">
              <a:lnSpc>
                <a:spcPct val="150000"/>
              </a:lnSpc>
              <a:spcBef>
                <a:spcPts val="0"/>
              </a:spcBef>
              <a:spcAft>
                <a:spcPts val="0"/>
              </a:spcAft>
              <a:buFont typeface="Arial" panose="020B0604020202020204" pitchFamily="34" charset="0"/>
              <a:buChar char="•"/>
            </a:pPr>
            <a:r>
              <a:rPr lang="en-US" sz="1800" b="0" dirty="0">
                <a:solidFill>
                  <a:schemeClr val="tx1"/>
                </a:solidFill>
                <a:latin typeface="+mn-lt"/>
              </a:rPr>
              <a:t>Assisted </a:t>
            </a:r>
            <a:r>
              <a:rPr lang="en-US" sz="1800" dirty="0">
                <a:solidFill>
                  <a:schemeClr val="tx1"/>
                </a:solidFill>
                <a:latin typeface="+mn-lt"/>
              </a:rPr>
              <a:t>400</a:t>
            </a:r>
            <a:r>
              <a:rPr lang="en-US" sz="1800" b="0" dirty="0">
                <a:solidFill>
                  <a:schemeClr val="tx1"/>
                </a:solidFill>
                <a:latin typeface="+mn-lt"/>
              </a:rPr>
              <a:t> employers served through Talent Development Services that included over $1.4 million dollars in new hire reimbursements through the On-the-Job Training incentive. </a:t>
            </a:r>
            <a:r>
              <a:rPr lang="en-US" sz="1800" b="0" dirty="0">
                <a:solidFill>
                  <a:schemeClr val="tx2">
                    <a:lumMod val="75000"/>
                  </a:schemeClr>
                </a:solidFill>
                <a:latin typeface="+mn-lt"/>
              </a:rPr>
              <a:t>Average reimbursement per new hire -$2,800</a:t>
            </a:r>
          </a:p>
          <a:p>
            <a:pPr>
              <a:lnSpc>
                <a:spcPct val="150000"/>
              </a:lnSpc>
              <a:spcBef>
                <a:spcPts val="0"/>
              </a:spcBef>
              <a:spcAft>
                <a:spcPts val="0"/>
              </a:spcAft>
            </a:pPr>
            <a:endParaRPr lang="en-US" sz="1600" b="0" dirty="0">
              <a:latin typeface="+mn-lt"/>
            </a:endParaRPr>
          </a:p>
          <a:p>
            <a:pPr marL="365760" indent="-457200">
              <a:lnSpc>
                <a:spcPct val="150000"/>
              </a:lnSpc>
              <a:spcBef>
                <a:spcPts val="0"/>
              </a:spcBef>
              <a:spcAft>
                <a:spcPts val="0"/>
              </a:spcAft>
              <a:buFont typeface="Arial" panose="020B0604020202020204" pitchFamily="34" charset="0"/>
              <a:buChar char="•"/>
            </a:pPr>
            <a:r>
              <a:rPr lang="en-US" sz="1800" b="0" dirty="0">
                <a:solidFill>
                  <a:schemeClr val="tx1"/>
                </a:solidFill>
                <a:latin typeface="+mn-lt"/>
              </a:rPr>
              <a:t>Assisted </a:t>
            </a:r>
            <a:r>
              <a:rPr lang="en-US" sz="1800" dirty="0">
                <a:solidFill>
                  <a:schemeClr val="tx1"/>
                </a:solidFill>
                <a:latin typeface="+mn-lt"/>
              </a:rPr>
              <a:t>340</a:t>
            </a:r>
            <a:r>
              <a:rPr lang="en-US" sz="1800" b="0" dirty="0">
                <a:solidFill>
                  <a:schemeClr val="tx1"/>
                </a:solidFill>
                <a:latin typeface="+mn-lt"/>
              </a:rPr>
              <a:t> individuals through scholarships for related technical instruction—(classroom learning) totaling $1.6 million. </a:t>
            </a:r>
            <a:r>
              <a:rPr lang="en-US" sz="1800" b="0" dirty="0">
                <a:solidFill>
                  <a:schemeClr val="tx2">
                    <a:lumMod val="75000"/>
                  </a:schemeClr>
                </a:solidFill>
                <a:latin typeface="+mn-lt"/>
              </a:rPr>
              <a:t>Average scholarship per individual - $4,600</a:t>
            </a:r>
          </a:p>
        </p:txBody>
      </p:sp>
    </p:spTree>
    <p:extLst>
      <p:ext uri="{BB962C8B-B14F-4D97-AF65-F5344CB8AC3E}">
        <p14:creationId xmlns:p14="http://schemas.microsoft.com/office/powerpoint/2010/main" val="1022720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a:xfrm>
            <a:off x="685799" y="1975935"/>
            <a:ext cx="6973958" cy="2743200"/>
          </a:xfrm>
        </p:spPr>
        <p:txBody>
          <a:bodyPr/>
          <a:lstStyle/>
          <a:p>
            <a:r>
              <a:rPr lang="en-US" dirty="0"/>
              <a:t>Questions</a:t>
            </a:r>
          </a:p>
        </p:txBody>
      </p:sp>
    </p:spTree>
    <p:extLst>
      <p:ext uri="{BB962C8B-B14F-4D97-AF65-F5344CB8AC3E}">
        <p14:creationId xmlns:p14="http://schemas.microsoft.com/office/powerpoint/2010/main" val="489426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p:txBody>
          <a:bodyPr/>
          <a:lstStyle/>
          <a:p>
            <a:r>
              <a:rPr lang="en-US" dirty="0"/>
              <a:t>What’s Next</a:t>
            </a:r>
          </a:p>
        </p:txBody>
      </p:sp>
    </p:spTree>
    <p:extLst>
      <p:ext uri="{BB962C8B-B14F-4D97-AF65-F5344CB8AC3E}">
        <p14:creationId xmlns:p14="http://schemas.microsoft.com/office/powerpoint/2010/main" val="3769492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p:txBody>
          <a:bodyPr>
            <a:normAutofit/>
          </a:bodyPr>
          <a:lstStyle/>
          <a:p>
            <a:r>
              <a:rPr lang="en-US" dirty="0"/>
              <a:t>Workforce Solutions</a:t>
            </a:r>
            <a:endParaRPr lang="en-US" dirty="0">
              <a:solidFill>
                <a:schemeClr val="tx1"/>
              </a:solidFill>
            </a:endParaRPr>
          </a:p>
        </p:txBody>
      </p:sp>
      <p:sp>
        <p:nvSpPr>
          <p:cNvPr id="5" name="Content Placeholder 4">
            <a:extLst>
              <a:ext uri="{FF2B5EF4-FFF2-40B4-BE49-F238E27FC236}">
                <a16:creationId xmlns:a16="http://schemas.microsoft.com/office/drawing/2014/main" id="{DEC98ACB-83DA-C647-997A-A272E9D7102D}"/>
              </a:ext>
            </a:extLst>
          </p:cNvPr>
          <p:cNvSpPr>
            <a:spLocks noGrp="1"/>
          </p:cNvSpPr>
          <p:nvPr>
            <p:ph idx="1"/>
          </p:nvPr>
        </p:nvSpPr>
        <p:spPr>
          <a:xfrm>
            <a:off x="457200" y="914400"/>
            <a:ext cx="8229600" cy="5486400"/>
          </a:xfrm>
        </p:spPr>
        <p:txBody>
          <a:bodyPr>
            <a:normAutofit/>
          </a:bodyPr>
          <a:lstStyle/>
          <a:p>
            <a:pPr marL="0" marR="0" indent="0">
              <a:spcBef>
                <a:spcPts val="0"/>
              </a:spcBef>
              <a:spcAft>
                <a:spcPts val="0"/>
              </a:spcAft>
              <a:buNone/>
            </a:pPr>
            <a:r>
              <a:rPr lang="en-US" sz="2400" dirty="0">
                <a:solidFill>
                  <a:srgbClr val="0070C0"/>
                </a:solidFill>
                <a:effectLst/>
                <a:latin typeface="+mj-lt"/>
                <a:ea typeface="Calibri" panose="020F0502020204030204" pitchFamily="34" charset="0"/>
                <a:cs typeface="Times New Roman" panose="02020603050405020304" pitchFamily="18" charset="0"/>
              </a:rPr>
              <a:t>Contracting With Us</a:t>
            </a:r>
          </a:p>
          <a:p>
            <a:pPr marL="0" marR="0" indent="0">
              <a:spcBef>
                <a:spcPts val="0"/>
              </a:spcBef>
              <a:spcAft>
                <a:spcPts val="0"/>
              </a:spcAft>
              <a:buNone/>
            </a:pPr>
            <a:endParaRPr lang="en-US" sz="2400" dirty="0">
              <a:solidFill>
                <a:srgbClr val="0070C0"/>
              </a:solidFill>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solidFill>
                  <a:schemeClr val="tx1"/>
                </a:solidFill>
                <a:latin typeface="+mn-lt"/>
                <a:ea typeface="Calibri" panose="020F0502020204030204" pitchFamily="34" charset="0"/>
                <a:cs typeface="Times New Roman" panose="02020603050405020304" pitchFamily="18" charset="0"/>
              </a:rPr>
              <a:t>An RFP will be extended in the coming weeks. </a:t>
            </a:r>
          </a:p>
          <a:p>
            <a:pPr marL="0" marR="0" lvl="0" indent="0">
              <a:spcBef>
                <a:spcPts val="0"/>
              </a:spcBef>
              <a:spcAft>
                <a:spcPts val="0"/>
              </a:spcAft>
              <a:buNone/>
            </a:pPr>
            <a:endParaRPr lang="en-US" sz="1800" dirty="0">
              <a:solidFill>
                <a:schemeClr val="tx1"/>
              </a:solidFill>
              <a:latin typeface="+mn-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solidFill>
                  <a:schemeClr val="tx1"/>
                </a:solidFill>
                <a:latin typeface="+mn-lt"/>
                <a:ea typeface="Calibri" panose="020F0502020204030204" pitchFamily="34" charset="0"/>
                <a:cs typeface="Times New Roman" panose="02020603050405020304" pitchFamily="18" charset="0"/>
              </a:rPr>
              <a:t>If your contact information changes, please reach out to Deborah Duke (</a:t>
            </a:r>
            <a:r>
              <a:rPr lang="en-US" sz="1800" dirty="0">
                <a:solidFill>
                  <a:schemeClr val="tx1"/>
                </a:solidFill>
                <a:latin typeface="+mn-lt"/>
                <a:ea typeface="Calibri" panose="020F0502020204030204" pitchFamily="34" charset="0"/>
                <a:cs typeface="Times New Roman" panose="02020603050405020304" pitchFamily="18" charset="0"/>
                <a:hlinkClick r:id="rId3"/>
              </a:rPr>
              <a:t>Deborah.duke@wrksolutions.com</a:t>
            </a:r>
            <a:r>
              <a:rPr lang="en-US" sz="1800" dirty="0">
                <a:solidFill>
                  <a:schemeClr val="tx1"/>
                </a:solidFill>
                <a:latin typeface="+mn-lt"/>
                <a:ea typeface="Calibri" panose="020F0502020204030204" pitchFamily="34" charset="0"/>
                <a:cs typeface="Times New Roman" panose="02020603050405020304" pitchFamily="18" charset="0"/>
              </a:rPr>
              <a:t>) to share updates.</a:t>
            </a:r>
          </a:p>
          <a:p>
            <a:pPr marL="0" marR="0" lvl="0" indent="0">
              <a:spcBef>
                <a:spcPts val="0"/>
              </a:spcBef>
              <a:spcAft>
                <a:spcPts val="0"/>
              </a:spcAft>
              <a:buNone/>
            </a:pPr>
            <a:endParaRPr lang="en-US" sz="1800" dirty="0">
              <a:solidFill>
                <a:schemeClr val="tx1"/>
              </a:solidFill>
              <a:latin typeface="+mn-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solidFill>
                  <a:schemeClr val="tx1"/>
                </a:solidFill>
                <a:latin typeface="+mn-lt"/>
                <a:ea typeface="Calibri" panose="020F0502020204030204" pitchFamily="34" charset="0"/>
                <a:cs typeface="Times New Roman" panose="02020603050405020304" pitchFamily="18" charset="0"/>
              </a:rPr>
              <a:t>For more information about Workforce Solutions, visit </a:t>
            </a:r>
            <a:r>
              <a:rPr lang="en-US" sz="1800" dirty="0">
                <a:solidFill>
                  <a:schemeClr val="tx1"/>
                </a:solidFill>
                <a:latin typeface="+mn-lt"/>
                <a:ea typeface="Calibri" panose="020F0502020204030204" pitchFamily="34" charset="0"/>
                <a:cs typeface="Times New Roman" panose="02020603050405020304" pitchFamily="18" charset="0"/>
                <a:hlinkClick r:id="rId4"/>
              </a:rPr>
              <a:t>www.wrksolutions.com</a:t>
            </a:r>
            <a:r>
              <a:rPr lang="en-US" sz="1800" dirty="0">
                <a:solidFill>
                  <a:schemeClr val="tx1"/>
                </a:solidFill>
                <a:latin typeface="+mn-lt"/>
                <a:ea typeface="Calibri" panose="020F0502020204030204" pitchFamily="34" charset="0"/>
                <a:cs typeface="Times New Roman" panose="02020603050405020304" pitchFamily="18" charset="0"/>
              </a:rPr>
              <a:t>.</a:t>
            </a:r>
          </a:p>
          <a:p>
            <a:pPr marL="342900" marR="0" lvl="0" indent="-342900">
              <a:spcBef>
                <a:spcPts val="0"/>
              </a:spcBef>
              <a:spcAft>
                <a:spcPts val="0"/>
              </a:spcAft>
              <a:buFont typeface="Symbol" panose="05050102010706020507" pitchFamily="18" charset="2"/>
              <a:buChar char=""/>
            </a:pP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indent="0">
              <a:buNone/>
            </a:pPr>
            <a:endParaRPr lang="en-US" dirty="0"/>
          </a:p>
        </p:txBody>
      </p:sp>
    </p:spTree>
    <p:extLst>
      <p:ext uri="{BB962C8B-B14F-4D97-AF65-F5344CB8AC3E}">
        <p14:creationId xmlns:p14="http://schemas.microsoft.com/office/powerpoint/2010/main" val="298562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a:xfrm>
            <a:off x="464233" y="967563"/>
            <a:ext cx="6348944" cy="2615609"/>
          </a:xfrm>
        </p:spPr>
        <p:txBody>
          <a:bodyPr/>
          <a:lstStyle/>
          <a:p>
            <a:br>
              <a:rPr lang="en-US" dirty="0"/>
            </a:br>
            <a:br>
              <a:rPr lang="en-US" dirty="0"/>
            </a:br>
            <a:r>
              <a:rPr lang="en-US" dirty="0"/>
              <a:t>Employer Service</a:t>
            </a:r>
          </a:p>
        </p:txBody>
      </p:sp>
    </p:spTree>
    <p:extLst>
      <p:ext uri="{BB962C8B-B14F-4D97-AF65-F5344CB8AC3E}">
        <p14:creationId xmlns:p14="http://schemas.microsoft.com/office/powerpoint/2010/main" val="1667783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p:txBody>
          <a:bodyPr>
            <a:normAutofit/>
          </a:bodyPr>
          <a:lstStyle/>
          <a:p>
            <a:r>
              <a:rPr lang="en-US" dirty="0"/>
              <a:t>Workforce Solutions</a:t>
            </a:r>
            <a:endParaRPr lang="en-US" dirty="0">
              <a:solidFill>
                <a:schemeClr val="tx1"/>
              </a:solidFill>
            </a:endParaRPr>
          </a:p>
        </p:txBody>
      </p:sp>
      <p:sp>
        <p:nvSpPr>
          <p:cNvPr id="5" name="Content Placeholder 4">
            <a:extLst>
              <a:ext uri="{FF2B5EF4-FFF2-40B4-BE49-F238E27FC236}">
                <a16:creationId xmlns:a16="http://schemas.microsoft.com/office/drawing/2014/main" id="{DEC98ACB-83DA-C647-997A-A272E9D7102D}"/>
              </a:ext>
            </a:extLst>
          </p:cNvPr>
          <p:cNvSpPr>
            <a:spLocks noGrp="1"/>
          </p:cNvSpPr>
          <p:nvPr>
            <p:ph idx="1"/>
          </p:nvPr>
        </p:nvSpPr>
        <p:spPr>
          <a:xfrm>
            <a:off x="457200" y="914399"/>
            <a:ext cx="8229600" cy="5711687"/>
          </a:xfrm>
        </p:spPr>
        <p:txBody>
          <a:bodyPr>
            <a:normAutofit/>
          </a:bodyPr>
          <a:lstStyle/>
          <a:p>
            <a:pPr marL="0" marR="0" lvl="0" indent="0" algn="l" defTabSz="457200" rtl="0" eaLnBrk="1" fontAlgn="auto" latinLnBrk="0" hangingPunct="1">
              <a:lnSpc>
                <a:spcPct val="100000"/>
              </a:lnSpc>
              <a:spcBef>
                <a:spcPct val="0"/>
              </a:spcBef>
              <a:spcAft>
                <a:spcPts val="0"/>
              </a:spcAft>
              <a:buClrTx/>
              <a:buSzTx/>
              <a:buFont typeface="Arial"/>
              <a:buNone/>
              <a:tabLst/>
              <a:defRPr/>
            </a:pPr>
            <a:r>
              <a:rPr lang="en-US" sz="2000" cap="all" dirty="0">
                <a:solidFill>
                  <a:srgbClr val="007BB9"/>
                </a:solidFill>
                <a:latin typeface="Arial" panose="020B0604020202020204" pitchFamily="34" charset="0"/>
                <a:cs typeface="Arial" panose="020B0604020202020204" pitchFamily="34" charset="0"/>
              </a:rPr>
              <a:t>ABOUT US</a:t>
            </a:r>
            <a:r>
              <a:rPr kumimoji="0" lang="en-US" sz="2000" b="1" i="0" u="none" strike="noStrike" kern="1200" cap="all" spc="0" normalizeH="0" baseline="0" noProof="0" dirty="0">
                <a:ln>
                  <a:noFill/>
                </a:ln>
                <a:solidFill>
                  <a:srgbClr val="007BB9"/>
                </a:solidFill>
                <a:effectLst/>
                <a:uLnTx/>
                <a:uFillTx/>
                <a:latin typeface="Arial" panose="020B0604020202020204" pitchFamily="34" charset="0"/>
                <a:ea typeface="+mn-ea"/>
                <a:cs typeface="Arial" panose="020B0604020202020204" pitchFamily="34" charset="0"/>
              </a:rPr>
              <a:t>: </a:t>
            </a:r>
            <a:endParaRPr lang="en-US" sz="1600" dirty="0">
              <a:solidFill>
                <a:schemeClr val="tx1"/>
              </a:solidFill>
            </a:endParaRPr>
          </a:p>
          <a:p>
            <a:pPr marL="285750" indent="-285750">
              <a:spcBef>
                <a:spcPts val="200"/>
              </a:spcBef>
              <a:spcAft>
                <a:spcPts val="200"/>
              </a:spcAft>
              <a:buFont typeface="Arial" panose="020B0604020202020204" pitchFamily="34" charset="0"/>
              <a:buChar char="•"/>
            </a:pPr>
            <a:r>
              <a:rPr lang="en-US" sz="2000" b="0" dirty="0">
                <a:solidFill>
                  <a:schemeClr val="tx1"/>
                </a:solidFill>
              </a:rPr>
              <a:t>Gulf Coast Workforce Board – Workforce Solutions is the public workforce system serving the 13-county Gulf Coast region </a:t>
            </a:r>
          </a:p>
          <a:p>
            <a:pPr marL="285750" indent="-285750">
              <a:spcBef>
                <a:spcPts val="200"/>
              </a:spcBef>
              <a:spcAft>
                <a:spcPts val="200"/>
              </a:spcAft>
              <a:buFont typeface="Arial" panose="020B0604020202020204" pitchFamily="34" charset="0"/>
              <a:buChar char="•"/>
            </a:pPr>
            <a:r>
              <a:rPr lang="en-US" sz="2000" b="0" dirty="0">
                <a:solidFill>
                  <a:schemeClr val="tx1"/>
                </a:solidFill>
              </a:rPr>
              <a:t>We elevate the economic and human potential of the Gulf Coast region by fulfilling the diverse needs of the employers and individuals we serve  </a:t>
            </a:r>
          </a:p>
          <a:p>
            <a:pPr marL="0" indent="0">
              <a:lnSpc>
                <a:spcPct val="100000"/>
              </a:lnSpc>
              <a:spcBef>
                <a:spcPct val="0"/>
              </a:spcBef>
              <a:spcAft>
                <a:spcPts val="0"/>
              </a:spcAft>
              <a:buNone/>
            </a:pPr>
            <a:endParaRPr lang="en-US" sz="2000" b="0" cap="all" dirty="0">
              <a:latin typeface="Arial" panose="020B0604020202020204" pitchFamily="34" charset="0"/>
              <a:ea typeface="+mj-ea"/>
              <a:cs typeface="Arial" panose="020B0604020202020204" pitchFamily="34" charset="0"/>
            </a:endParaRPr>
          </a:p>
          <a:p>
            <a:pPr marL="0" indent="0">
              <a:lnSpc>
                <a:spcPct val="100000"/>
              </a:lnSpc>
              <a:spcBef>
                <a:spcPct val="0"/>
              </a:spcBef>
              <a:spcAft>
                <a:spcPts val="0"/>
              </a:spcAft>
              <a:buNone/>
            </a:pPr>
            <a:endParaRPr lang="en-US" sz="1800" cap="all" dirty="0">
              <a:latin typeface="Arial" panose="020B0604020202020204" pitchFamily="34" charset="0"/>
              <a:ea typeface="+mj-ea"/>
              <a:cs typeface="Arial" panose="020B0604020202020204" pitchFamily="34" charset="0"/>
            </a:endParaRPr>
          </a:p>
          <a:p>
            <a:pPr marL="0" indent="0">
              <a:lnSpc>
                <a:spcPct val="100000"/>
              </a:lnSpc>
              <a:spcBef>
                <a:spcPct val="0"/>
              </a:spcBef>
              <a:spcAft>
                <a:spcPts val="0"/>
              </a:spcAft>
              <a:buNone/>
            </a:pPr>
            <a:r>
              <a:rPr lang="en-US" sz="2000" cap="all" dirty="0">
                <a:latin typeface="Arial" panose="020B0604020202020204" pitchFamily="34" charset="0"/>
                <a:ea typeface="+mj-ea"/>
                <a:cs typeface="Arial" panose="020B0604020202020204" pitchFamily="34" charset="0"/>
              </a:rPr>
              <a:t>What we can do: </a:t>
            </a:r>
          </a:p>
          <a:p>
            <a:pPr marL="285750" indent="-285750">
              <a:lnSpc>
                <a:spcPct val="110000"/>
              </a:lnSpc>
              <a:spcBef>
                <a:spcPts val="200"/>
              </a:spcBef>
              <a:spcAft>
                <a:spcPts val="200"/>
              </a:spcAft>
              <a:buFont typeface="Arial" panose="020B0604020202020204" pitchFamily="34" charset="0"/>
              <a:buChar char="•"/>
            </a:pPr>
            <a:r>
              <a:rPr lang="en-US" sz="2000" b="0" dirty="0">
                <a:solidFill>
                  <a:schemeClr val="tx1"/>
                </a:solidFill>
              </a:rPr>
              <a:t>List and fill open jobs, including HR consulting</a:t>
            </a:r>
          </a:p>
          <a:p>
            <a:pPr marL="285750" indent="-285750">
              <a:lnSpc>
                <a:spcPct val="110000"/>
              </a:lnSpc>
              <a:spcBef>
                <a:spcPts val="200"/>
              </a:spcBef>
              <a:spcAft>
                <a:spcPts val="200"/>
              </a:spcAft>
              <a:buFont typeface="Arial" panose="020B0604020202020204" pitchFamily="34" charset="0"/>
              <a:buChar char="•"/>
            </a:pPr>
            <a:r>
              <a:rPr lang="en-US" sz="2000" b="0" dirty="0">
                <a:solidFill>
                  <a:schemeClr val="tx1"/>
                </a:solidFill>
              </a:rPr>
              <a:t>Offer career advice and job placement assistance</a:t>
            </a:r>
          </a:p>
          <a:p>
            <a:pPr marL="285750" indent="-285750">
              <a:lnSpc>
                <a:spcPct val="110000"/>
              </a:lnSpc>
              <a:spcBef>
                <a:spcPts val="200"/>
              </a:spcBef>
              <a:spcAft>
                <a:spcPts val="200"/>
              </a:spcAft>
              <a:buFont typeface="Arial" panose="020B0604020202020204" pitchFamily="34" charset="0"/>
              <a:buChar char="•"/>
            </a:pPr>
            <a:r>
              <a:rPr lang="en-US" sz="2000" b="0" dirty="0">
                <a:solidFill>
                  <a:schemeClr val="tx1"/>
                </a:solidFill>
              </a:rPr>
              <a:t>Support individuals with their education and training needs</a:t>
            </a:r>
          </a:p>
          <a:p>
            <a:pPr marL="285750" indent="-285750">
              <a:lnSpc>
                <a:spcPct val="110000"/>
              </a:lnSpc>
              <a:spcBef>
                <a:spcPts val="200"/>
              </a:spcBef>
              <a:spcAft>
                <a:spcPts val="200"/>
              </a:spcAft>
              <a:buFont typeface="Arial" panose="020B0604020202020204" pitchFamily="34" charset="0"/>
              <a:buChar char="•"/>
            </a:pPr>
            <a:r>
              <a:rPr lang="en-US" sz="2000" b="0" dirty="0">
                <a:solidFill>
                  <a:schemeClr val="tx1"/>
                </a:solidFill>
              </a:rPr>
              <a:t>Provide work-based learning opportunities</a:t>
            </a:r>
          </a:p>
          <a:p>
            <a:pPr marL="285750" indent="-285750">
              <a:lnSpc>
                <a:spcPct val="110000"/>
              </a:lnSpc>
              <a:spcBef>
                <a:spcPts val="200"/>
              </a:spcBef>
              <a:spcAft>
                <a:spcPts val="200"/>
              </a:spcAft>
              <a:buFont typeface="Arial" panose="020B0604020202020204" pitchFamily="34" charset="0"/>
              <a:buChar char="•"/>
            </a:pPr>
            <a:r>
              <a:rPr lang="en-US" sz="2000" b="0" dirty="0">
                <a:solidFill>
                  <a:schemeClr val="tx1"/>
                </a:solidFill>
              </a:rPr>
              <a:t>Support families with early education financial aid</a:t>
            </a:r>
          </a:p>
          <a:p>
            <a:pPr marL="285750" indent="-285750">
              <a:lnSpc>
                <a:spcPct val="110000"/>
              </a:lnSpc>
              <a:spcBef>
                <a:spcPts val="200"/>
              </a:spcBef>
              <a:spcAft>
                <a:spcPts val="200"/>
              </a:spcAft>
              <a:buFont typeface="Arial" panose="020B0604020202020204" pitchFamily="34" charset="0"/>
              <a:buChar char="•"/>
            </a:pPr>
            <a:r>
              <a:rPr lang="en-US" sz="2000" b="0" dirty="0">
                <a:solidFill>
                  <a:schemeClr val="tx1"/>
                </a:solidFill>
              </a:rPr>
              <a:t>Assist individuals with disabilities with education and job opportunities</a:t>
            </a:r>
          </a:p>
          <a:p>
            <a:pPr marL="285750" indent="-285750">
              <a:lnSpc>
                <a:spcPct val="110000"/>
              </a:lnSpc>
              <a:spcBef>
                <a:spcPts val="200"/>
              </a:spcBef>
              <a:spcAft>
                <a:spcPts val="200"/>
              </a:spcAft>
              <a:buFont typeface="Arial" panose="020B0604020202020204" pitchFamily="34" charset="0"/>
              <a:buChar char="•"/>
            </a:pPr>
            <a:endParaRPr lang="en-US" sz="1800" b="0" dirty="0">
              <a:solidFill>
                <a:schemeClr val="tx1"/>
              </a:solidFill>
            </a:endParaRPr>
          </a:p>
          <a:p>
            <a:pPr marL="0" indent="0">
              <a:buNone/>
            </a:pPr>
            <a:endParaRPr lang="en-US" dirty="0"/>
          </a:p>
          <a:p>
            <a:pPr marL="342900" indent="-342900">
              <a:buFont typeface="Arial" panose="020B0604020202020204" pitchFamily="34" charset="0"/>
              <a:buChar char="•"/>
            </a:pPr>
            <a:endParaRPr lang="en-US" dirty="0"/>
          </a:p>
          <a:p>
            <a:pPr indent="0">
              <a:buNone/>
            </a:pPr>
            <a:endParaRPr lang="en-US" dirty="0"/>
          </a:p>
        </p:txBody>
      </p:sp>
      <p:pic>
        <p:nvPicPr>
          <p:cNvPr id="3" name="Picture 2">
            <a:extLst>
              <a:ext uri="{FF2B5EF4-FFF2-40B4-BE49-F238E27FC236}">
                <a16:creationId xmlns:a16="http://schemas.microsoft.com/office/drawing/2014/main" id="{C1FBBD72-66E2-49C0-914B-767460463D9E}"/>
              </a:ext>
            </a:extLst>
          </p:cNvPr>
          <p:cNvPicPr>
            <a:picLocks noChangeAspect="1"/>
          </p:cNvPicPr>
          <p:nvPr/>
        </p:nvPicPr>
        <p:blipFill>
          <a:blip r:embed="rId3"/>
          <a:stretch>
            <a:fillRect/>
          </a:stretch>
        </p:blipFill>
        <p:spPr>
          <a:xfrm>
            <a:off x="6609390" y="3048000"/>
            <a:ext cx="2534610" cy="2705100"/>
          </a:xfrm>
          <a:prstGeom prst="rect">
            <a:avLst/>
          </a:prstGeom>
        </p:spPr>
      </p:pic>
    </p:spTree>
    <p:extLst>
      <p:ext uri="{BB962C8B-B14F-4D97-AF65-F5344CB8AC3E}">
        <p14:creationId xmlns:p14="http://schemas.microsoft.com/office/powerpoint/2010/main" val="1344123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p:txBody>
          <a:bodyPr/>
          <a:lstStyle/>
          <a:p>
            <a:r>
              <a:rPr lang="en-US" dirty="0"/>
              <a:t>Workforce Solutions</a:t>
            </a:r>
          </a:p>
        </p:txBody>
      </p:sp>
      <p:sp>
        <p:nvSpPr>
          <p:cNvPr id="5" name="Content Placeholder 4">
            <a:extLst>
              <a:ext uri="{FF2B5EF4-FFF2-40B4-BE49-F238E27FC236}">
                <a16:creationId xmlns:a16="http://schemas.microsoft.com/office/drawing/2014/main" id="{DEC98ACB-83DA-C647-997A-A272E9D7102D}"/>
              </a:ext>
            </a:extLst>
          </p:cNvPr>
          <p:cNvSpPr>
            <a:spLocks noGrp="1"/>
          </p:cNvSpPr>
          <p:nvPr>
            <p:ph idx="1"/>
          </p:nvPr>
        </p:nvSpPr>
        <p:spPr>
          <a:xfrm>
            <a:off x="457199" y="1061064"/>
            <a:ext cx="8525435" cy="5486400"/>
          </a:xfrm>
        </p:spPr>
        <p:txBody>
          <a:bodyPr/>
          <a:lstStyle/>
          <a:p>
            <a:pPr>
              <a:lnSpc>
                <a:spcPts val="1500"/>
              </a:lnSpc>
              <a:spcBef>
                <a:spcPts val="0"/>
              </a:spcBef>
              <a:spcAft>
                <a:spcPts val="0"/>
              </a:spcAft>
            </a:pPr>
            <a:endParaRPr lang="en-US" sz="2000" dirty="0"/>
          </a:p>
          <a:p>
            <a:pPr>
              <a:lnSpc>
                <a:spcPts val="1500"/>
              </a:lnSpc>
              <a:spcBef>
                <a:spcPts val="0"/>
              </a:spcBef>
              <a:spcAft>
                <a:spcPts val="0"/>
              </a:spcAft>
            </a:pPr>
            <a:r>
              <a:rPr lang="en-US" sz="2000" dirty="0"/>
              <a:t>PURPOSE</a:t>
            </a:r>
          </a:p>
          <a:p>
            <a:pPr>
              <a:lnSpc>
                <a:spcPts val="1500"/>
              </a:lnSpc>
              <a:spcBef>
                <a:spcPts val="0"/>
              </a:spcBef>
              <a:spcAft>
                <a:spcPts val="0"/>
              </a:spcAft>
            </a:pPr>
            <a:endParaRPr lang="en-US" sz="2000" dirty="0"/>
          </a:p>
          <a:p>
            <a:pPr>
              <a:lnSpc>
                <a:spcPts val="1500"/>
              </a:lnSpc>
            </a:pPr>
            <a:r>
              <a:rPr lang="en-US" sz="1350" dirty="0"/>
              <a:t>	</a:t>
            </a:r>
            <a:r>
              <a:rPr lang="en-US" sz="1800" b="0" dirty="0">
                <a:solidFill>
                  <a:schemeClr val="tx1"/>
                </a:solidFill>
              </a:rPr>
              <a:t>To keep our region a great place to do business, work and live.</a:t>
            </a:r>
          </a:p>
          <a:p>
            <a:pPr>
              <a:lnSpc>
                <a:spcPts val="600"/>
              </a:lnSpc>
            </a:pPr>
            <a:endParaRPr lang="en-US" sz="1500" b="0" dirty="0">
              <a:solidFill>
                <a:schemeClr val="tx1"/>
              </a:solidFill>
            </a:endParaRPr>
          </a:p>
          <a:p>
            <a:pPr>
              <a:lnSpc>
                <a:spcPts val="1500"/>
              </a:lnSpc>
              <a:spcBef>
                <a:spcPts val="0"/>
              </a:spcBef>
              <a:spcAft>
                <a:spcPts val="0"/>
              </a:spcAft>
            </a:pPr>
            <a:endParaRPr lang="en-US" sz="1600" dirty="0"/>
          </a:p>
          <a:p>
            <a:pPr>
              <a:lnSpc>
                <a:spcPts val="1500"/>
              </a:lnSpc>
              <a:spcBef>
                <a:spcPts val="0"/>
              </a:spcBef>
              <a:spcAft>
                <a:spcPts val="0"/>
              </a:spcAft>
            </a:pPr>
            <a:r>
              <a:rPr lang="en-US" sz="2000" dirty="0"/>
              <a:t>MISSION</a:t>
            </a:r>
          </a:p>
          <a:p>
            <a:pPr>
              <a:lnSpc>
                <a:spcPts val="1500"/>
              </a:lnSpc>
              <a:spcBef>
                <a:spcPts val="0"/>
              </a:spcBef>
              <a:spcAft>
                <a:spcPts val="0"/>
              </a:spcAft>
            </a:pPr>
            <a:endParaRPr lang="en-US" sz="2000" dirty="0"/>
          </a:p>
          <a:p>
            <a:pPr marL="457200">
              <a:lnSpc>
                <a:spcPts val="1500"/>
              </a:lnSpc>
              <a:spcAft>
                <a:spcPts val="600"/>
              </a:spcAft>
              <a:tabLst>
                <a:tab pos="457200" algn="l"/>
              </a:tabLst>
            </a:pPr>
            <a:r>
              <a:rPr lang="en-US" sz="1800" b="0" dirty="0">
                <a:solidFill>
                  <a:schemeClr val="tx1"/>
                </a:solidFill>
              </a:rPr>
              <a:t>We elevate the economic and human potential of the Gulf Coast region by </a:t>
            </a:r>
          </a:p>
          <a:p>
            <a:pPr marL="457200">
              <a:lnSpc>
                <a:spcPts val="1500"/>
              </a:lnSpc>
              <a:spcAft>
                <a:spcPts val="600"/>
              </a:spcAft>
              <a:tabLst>
                <a:tab pos="457200" algn="l"/>
              </a:tabLst>
            </a:pPr>
            <a:r>
              <a:rPr lang="en-US" sz="1800" b="0" dirty="0">
                <a:solidFill>
                  <a:schemeClr val="tx1"/>
                </a:solidFill>
              </a:rPr>
              <a:t>fulfilling the diverse needs of the businesses and individuals we serve.</a:t>
            </a:r>
          </a:p>
          <a:p>
            <a:pPr>
              <a:lnSpc>
                <a:spcPts val="600"/>
              </a:lnSpc>
            </a:pPr>
            <a:endParaRPr lang="en-US" sz="1500" b="0" dirty="0">
              <a:solidFill>
                <a:schemeClr val="tx1"/>
              </a:solidFill>
            </a:endParaRPr>
          </a:p>
          <a:p>
            <a:pPr>
              <a:lnSpc>
                <a:spcPts val="1500"/>
              </a:lnSpc>
              <a:spcBef>
                <a:spcPts val="0"/>
              </a:spcBef>
              <a:spcAft>
                <a:spcPts val="0"/>
              </a:spcAft>
            </a:pPr>
            <a:endParaRPr lang="en-US" sz="1600" dirty="0"/>
          </a:p>
          <a:p>
            <a:pPr>
              <a:lnSpc>
                <a:spcPts val="1500"/>
              </a:lnSpc>
              <a:spcBef>
                <a:spcPts val="0"/>
              </a:spcBef>
              <a:spcAft>
                <a:spcPts val="0"/>
              </a:spcAft>
            </a:pPr>
            <a:r>
              <a:rPr lang="en-US" sz="2000" dirty="0"/>
              <a:t>VISION</a:t>
            </a:r>
          </a:p>
          <a:p>
            <a:pPr>
              <a:lnSpc>
                <a:spcPts val="1500"/>
              </a:lnSpc>
              <a:spcBef>
                <a:spcPts val="0"/>
              </a:spcBef>
              <a:spcAft>
                <a:spcPts val="0"/>
              </a:spcAft>
            </a:pPr>
            <a:endParaRPr lang="en-US" sz="2000" dirty="0"/>
          </a:p>
          <a:p>
            <a:pPr marL="457200" indent="-60325">
              <a:lnSpc>
                <a:spcPts val="1500"/>
              </a:lnSpc>
            </a:pPr>
            <a:r>
              <a:rPr lang="en-US" dirty="0"/>
              <a:t>	</a:t>
            </a:r>
            <a:r>
              <a:rPr lang="en-US" sz="1800" b="0" dirty="0">
                <a:solidFill>
                  <a:schemeClr val="tx1"/>
                </a:solidFill>
              </a:rPr>
              <a:t>Our region attracts and retains the best employers, affords everyone the dignity</a:t>
            </a:r>
          </a:p>
          <a:p>
            <a:pPr marL="457200">
              <a:lnSpc>
                <a:spcPts val="1500"/>
              </a:lnSpc>
            </a:pPr>
            <a:r>
              <a:rPr lang="en-US" sz="1800" b="0" dirty="0">
                <a:solidFill>
                  <a:schemeClr val="tx1"/>
                </a:solidFill>
              </a:rPr>
              <a:t>of a job, remains vitally important to the global economy — and all within it are</a:t>
            </a:r>
          </a:p>
          <a:p>
            <a:pPr marL="457200">
              <a:lnSpc>
                <a:spcPts val="1500"/>
              </a:lnSpc>
            </a:pPr>
            <a:r>
              <a:rPr lang="en-US" sz="1800" b="0" dirty="0">
                <a:solidFill>
                  <a:schemeClr val="tx1"/>
                </a:solidFill>
              </a:rPr>
              <a:t>thriving.</a:t>
            </a:r>
          </a:p>
          <a:p>
            <a:pPr defTabSz="517525">
              <a:lnSpc>
                <a:spcPts val="600"/>
              </a:lnSpc>
            </a:pPr>
            <a:endParaRPr lang="en-US" sz="1800" b="0" dirty="0">
              <a:solidFill>
                <a:schemeClr val="tx1"/>
              </a:solidFill>
            </a:endParaRPr>
          </a:p>
          <a:p>
            <a:pPr>
              <a:lnSpc>
                <a:spcPts val="1500"/>
              </a:lnSpc>
              <a:spcBef>
                <a:spcPts val="0"/>
              </a:spcBef>
              <a:spcAft>
                <a:spcPts val="0"/>
              </a:spcAft>
            </a:pPr>
            <a:endParaRPr lang="en-US" sz="1600" dirty="0"/>
          </a:p>
          <a:p>
            <a:pPr>
              <a:lnSpc>
                <a:spcPts val="1500"/>
              </a:lnSpc>
              <a:spcBef>
                <a:spcPts val="0"/>
              </a:spcBef>
              <a:spcAft>
                <a:spcPts val="0"/>
              </a:spcAft>
            </a:pPr>
            <a:r>
              <a:rPr lang="en-US" sz="2000" dirty="0"/>
              <a:t>VALUES </a:t>
            </a:r>
          </a:p>
          <a:p>
            <a:pPr>
              <a:lnSpc>
                <a:spcPts val="1500"/>
              </a:lnSpc>
              <a:spcBef>
                <a:spcPts val="0"/>
              </a:spcBef>
              <a:spcAft>
                <a:spcPts val="0"/>
              </a:spcAft>
            </a:pPr>
            <a:endParaRPr lang="en-US" sz="1800" dirty="0"/>
          </a:p>
          <a:p>
            <a:pPr>
              <a:lnSpc>
                <a:spcPts val="1500"/>
              </a:lnSpc>
              <a:tabLst>
                <a:tab pos="333375" algn="l"/>
                <a:tab pos="2522935" algn="l"/>
                <a:tab pos="5481638" algn="l"/>
              </a:tabLst>
            </a:pPr>
            <a:r>
              <a:rPr lang="en-US" sz="1350" b="0" dirty="0">
                <a:solidFill>
                  <a:schemeClr val="tx1"/>
                </a:solidFill>
              </a:rPr>
              <a:t>	  </a:t>
            </a:r>
            <a:r>
              <a:rPr lang="en-US" sz="1800" b="0" dirty="0">
                <a:solidFill>
                  <a:schemeClr val="tx1"/>
                </a:solidFill>
              </a:rPr>
              <a:t>We Are Employer-driven	</a:t>
            </a:r>
          </a:p>
          <a:p>
            <a:pPr>
              <a:lnSpc>
                <a:spcPts val="1500"/>
              </a:lnSpc>
              <a:tabLst>
                <a:tab pos="333375" algn="l"/>
                <a:tab pos="2522935" algn="l"/>
                <a:tab pos="5481638" algn="l"/>
              </a:tabLst>
            </a:pPr>
            <a:r>
              <a:rPr lang="en-US" sz="1800" b="0" dirty="0">
                <a:solidFill>
                  <a:schemeClr val="tx1"/>
                </a:solidFill>
              </a:rPr>
              <a:t>	  We Care Passionately 	</a:t>
            </a:r>
          </a:p>
          <a:p>
            <a:pPr>
              <a:lnSpc>
                <a:spcPts val="1500"/>
              </a:lnSpc>
              <a:tabLst>
                <a:tab pos="333375" algn="l"/>
                <a:tab pos="2522935" algn="l"/>
                <a:tab pos="5481638" algn="l"/>
              </a:tabLst>
            </a:pPr>
            <a:r>
              <a:rPr lang="en-US" sz="1800" b="0" dirty="0">
                <a:solidFill>
                  <a:schemeClr val="tx1"/>
                </a:solidFill>
              </a:rPr>
              <a:t>	  We Take Responsibilities Seriously	</a:t>
            </a:r>
          </a:p>
          <a:p>
            <a:pPr>
              <a:lnSpc>
                <a:spcPts val="1500"/>
              </a:lnSpc>
              <a:tabLst>
                <a:tab pos="333375" algn="l"/>
                <a:tab pos="2522935" algn="l"/>
                <a:tab pos="5481638" algn="l"/>
              </a:tabLst>
            </a:pPr>
            <a:r>
              <a:rPr lang="en-US" sz="1800" b="0" dirty="0">
                <a:solidFill>
                  <a:schemeClr val="tx1"/>
                </a:solidFill>
              </a:rPr>
              <a:t>	  We Imagine Possibilities</a:t>
            </a:r>
          </a:p>
          <a:p>
            <a:pPr marL="0" lvl="1" indent="0">
              <a:lnSpc>
                <a:spcPts val="900"/>
              </a:lnSpc>
              <a:spcAft>
                <a:spcPts val="225"/>
              </a:spcAft>
              <a:buClrTx/>
              <a:buNone/>
              <a:tabLst>
                <a:tab pos="333375" algn="l"/>
                <a:tab pos="2522935" algn="l"/>
                <a:tab pos="5481638" algn="l"/>
              </a:tabLst>
            </a:pPr>
            <a:r>
              <a:rPr lang="en-US" sz="1200" dirty="0"/>
              <a:t>		</a:t>
            </a:r>
            <a:endParaRPr lang="en-US" sz="1350" b="1" dirty="0"/>
          </a:p>
          <a:p>
            <a:pPr marL="0" lvl="1" indent="0">
              <a:lnSpc>
                <a:spcPts val="900"/>
              </a:lnSpc>
              <a:spcAft>
                <a:spcPts val="225"/>
              </a:spcAft>
              <a:buClrTx/>
              <a:buNone/>
            </a:pPr>
            <a:r>
              <a:rPr lang="en-US" sz="1350" dirty="0"/>
              <a:t>	</a:t>
            </a:r>
          </a:p>
          <a:p>
            <a:r>
              <a:rPr lang="en-US" sz="1350" dirty="0">
                <a:solidFill>
                  <a:schemeClr val="tx1"/>
                </a:solidFill>
              </a:rPr>
              <a:t>							</a:t>
            </a:r>
          </a:p>
          <a:p>
            <a:pPr>
              <a:lnSpc>
                <a:spcPts val="900"/>
              </a:lnSpc>
            </a:pPr>
            <a:r>
              <a:rPr lang="en-US" sz="1200" b="0" dirty="0">
                <a:solidFill>
                  <a:schemeClr val="tx1"/>
                </a:solidFill>
              </a:rPr>
              <a:t>			</a:t>
            </a:r>
            <a:endParaRPr lang="en-US" sz="1500" dirty="0">
              <a:solidFill>
                <a:schemeClr val="tx1"/>
              </a:solidFill>
            </a:endParaRPr>
          </a:p>
          <a:p>
            <a:endParaRPr lang="en-US" dirty="0"/>
          </a:p>
        </p:txBody>
      </p:sp>
    </p:spTree>
    <p:extLst>
      <p:ext uri="{BB962C8B-B14F-4D97-AF65-F5344CB8AC3E}">
        <p14:creationId xmlns:p14="http://schemas.microsoft.com/office/powerpoint/2010/main" val="1457201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p:txBody>
          <a:bodyPr/>
          <a:lstStyle/>
          <a:p>
            <a:r>
              <a:rPr lang="en-US" dirty="0"/>
              <a:t>A meaningful impact</a:t>
            </a:r>
          </a:p>
        </p:txBody>
      </p:sp>
    </p:spTree>
    <p:extLst>
      <p:ext uri="{BB962C8B-B14F-4D97-AF65-F5344CB8AC3E}">
        <p14:creationId xmlns:p14="http://schemas.microsoft.com/office/powerpoint/2010/main" val="14284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202761"/>
            <a:ext cx="7543800" cy="914400"/>
          </a:xfrm>
        </p:spPr>
        <p:txBody>
          <a:bodyPr/>
          <a:lstStyle/>
          <a:p>
            <a:r>
              <a:rPr lang="en-US" dirty="0"/>
              <a:t>2021 Impact</a:t>
            </a:r>
          </a:p>
        </p:txBody>
      </p:sp>
      <p:sp>
        <p:nvSpPr>
          <p:cNvPr id="5" name="Content Placeholder 4">
            <a:extLst>
              <a:ext uri="{FF2B5EF4-FFF2-40B4-BE49-F238E27FC236}">
                <a16:creationId xmlns:a16="http://schemas.microsoft.com/office/drawing/2014/main" id="{3AF51759-CB25-4523-BF9C-6D3B5EEE9E73}"/>
              </a:ext>
            </a:extLst>
          </p:cNvPr>
          <p:cNvSpPr>
            <a:spLocks noGrp="1"/>
          </p:cNvSpPr>
          <p:nvPr>
            <p:ph idx="1"/>
          </p:nvPr>
        </p:nvSpPr>
        <p:spPr>
          <a:xfrm>
            <a:off x="457200" y="1117161"/>
            <a:ext cx="8088923" cy="5377961"/>
          </a:xfrm>
        </p:spPr>
        <p:txBody>
          <a:bodyPr/>
          <a:lstStyle/>
          <a:p>
            <a:pPr marL="457200" indent="-457200">
              <a:spcBef>
                <a:spcPts val="0"/>
              </a:spcBef>
              <a:spcAft>
                <a:spcPts val="1200"/>
              </a:spcAft>
              <a:buFont typeface="Arial" panose="020B0604020202020204" pitchFamily="34" charset="0"/>
              <a:buChar char="•"/>
            </a:pPr>
            <a:r>
              <a:rPr lang="en-US" b="0" dirty="0"/>
              <a:t>24,600 employers and 428,000 individuals served</a:t>
            </a:r>
          </a:p>
          <a:p>
            <a:pPr marL="457200" indent="-457200">
              <a:spcBef>
                <a:spcPts val="0"/>
              </a:spcBef>
              <a:spcAft>
                <a:spcPts val="1200"/>
              </a:spcAft>
              <a:buFont typeface="Arial" panose="020B0604020202020204" pitchFamily="34" charset="0"/>
              <a:buChar char="•"/>
            </a:pPr>
            <a:r>
              <a:rPr lang="en-US" b="0" dirty="0"/>
              <a:t>Spent at least $13.3 million on scholarships for more than 3,400 individuals in high-skill, high-growth occupational training</a:t>
            </a:r>
          </a:p>
          <a:p>
            <a:pPr marL="457200" indent="-457200">
              <a:spcBef>
                <a:spcPts val="0"/>
              </a:spcBef>
              <a:spcAft>
                <a:spcPts val="1200"/>
              </a:spcAft>
              <a:buFont typeface="Arial" panose="020B0604020202020204" pitchFamily="34" charset="0"/>
              <a:buChar char="•"/>
            </a:pPr>
            <a:r>
              <a:rPr lang="en-US" b="0" dirty="0"/>
              <a:t>Supported nearly 22,000 families and 42,000 children with early education subsidies</a:t>
            </a:r>
          </a:p>
          <a:p>
            <a:pPr marL="457200" indent="-457200">
              <a:spcBef>
                <a:spcPts val="0"/>
              </a:spcBef>
              <a:spcAft>
                <a:spcPts val="1200"/>
              </a:spcAft>
              <a:buFont typeface="Arial" panose="020B0604020202020204" pitchFamily="34" charset="0"/>
              <a:buChar char="•"/>
            </a:pPr>
            <a:r>
              <a:rPr lang="en-US" b="0" dirty="0"/>
              <a:t>Helped more than 69,800 individuals go to work</a:t>
            </a:r>
          </a:p>
          <a:p>
            <a:pPr marL="457200" indent="-457200">
              <a:spcBef>
                <a:spcPts val="0"/>
              </a:spcBef>
              <a:spcAft>
                <a:spcPts val="1200"/>
              </a:spcAft>
              <a:buFont typeface="Arial" panose="020B0604020202020204" pitchFamily="34" charset="0"/>
              <a:buChar char="•"/>
            </a:pPr>
            <a:r>
              <a:rPr lang="en-US" b="0" dirty="0"/>
              <a:t>Raised the incomes of 32,747 by 20 percent or more</a:t>
            </a:r>
          </a:p>
          <a:p>
            <a:pPr marL="457200" indent="-457200">
              <a:spcBef>
                <a:spcPts val="0"/>
              </a:spcBef>
              <a:spcAft>
                <a:spcPts val="1200"/>
              </a:spcAft>
              <a:buFont typeface="Arial" panose="020B0604020202020204" pitchFamily="34" charset="0"/>
              <a:buChar char="•"/>
            </a:pPr>
            <a:r>
              <a:rPr lang="en-US" b="0" dirty="0"/>
              <a:t>Helped 76.6% of individuals pursuing a post-secondary education attain a credential (certificate or degree)</a:t>
            </a:r>
          </a:p>
        </p:txBody>
      </p:sp>
    </p:spTree>
    <p:extLst>
      <p:ext uri="{BB962C8B-B14F-4D97-AF65-F5344CB8AC3E}">
        <p14:creationId xmlns:p14="http://schemas.microsoft.com/office/powerpoint/2010/main" val="1573451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p:txBody>
          <a:bodyPr/>
          <a:lstStyle/>
          <a:p>
            <a:r>
              <a:rPr lang="en-US" dirty="0"/>
              <a:t>How We Do It</a:t>
            </a:r>
          </a:p>
        </p:txBody>
      </p:sp>
    </p:spTree>
    <p:extLst>
      <p:ext uri="{BB962C8B-B14F-4D97-AF65-F5344CB8AC3E}">
        <p14:creationId xmlns:p14="http://schemas.microsoft.com/office/powerpoint/2010/main" val="2444174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74544"/>
            <a:ext cx="7543800" cy="677018"/>
          </a:xfrm>
        </p:spPr>
        <p:txBody>
          <a:bodyPr/>
          <a:lstStyle/>
          <a:p>
            <a:r>
              <a:rPr lang="en-US" dirty="0"/>
              <a:t>Pieces of the System</a:t>
            </a:r>
          </a:p>
        </p:txBody>
      </p:sp>
      <p:sp>
        <p:nvSpPr>
          <p:cNvPr id="5" name="Content Placeholder 4">
            <a:extLst>
              <a:ext uri="{FF2B5EF4-FFF2-40B4-BE49-F238E27FC236}">
                <a16:creationId xmlns:a16="http://schemas.microsoft.com/office/drawing/2014/main" id="{3AF51759-CB25-4523-BF9C-6D3B5EEE9E73}"/>
              </a:ext>
            </a:extLst>
          </p:cNvPr>
          <p:cNvSpPr>
            <a:spLocks noGrp="1"/>
          </p:cNvSpPr>
          <p:nvPr>
            <p:ph idx="1"/>
          </p:nvPr>
        </p:nvSpPr>
        <p:spPr>
          <a:xfrm>
            <a:off x="457200" y="1090755"/>
            <a:ext cx="7052094" cy="5137766"/>
          </a:xfrm>
        </p:spPr>
        <p:txBody>
          <a:bodyPr/>
          <a:lstStyle/>
          <a:p>
            <a:pPr marL="457200" indent="-457200">
              <a:lnSpc>
                <a:spcPct val="105000"/>
              </a:lnSpc>
              <a:spcBef>
                <a:spcPts val="0"/>
              </a:spcBef>
              <a:spcAft>
                <a:spcPts val="0"/>
              </a:spcAft>
              <a:buFont typeface="Arial" panose="020B0604020202020204" pitchFamily="34" charset="0"/>
              <a:buChar char="•"/>
            </a:pPr>
            <a:r>
              <a:rPr lang="en-US" b="0" dirty="0"/>
              <a:t>Employer Service</a:t>
            </a:r>
          </a:p>
          <a:p>
            <a:pPr marL="457200" indent="-457200">
              <a:lnSpc>
                <a:spcPct val="105000"/>
              </a:lnSpc>
              <a:spcBef>
                <a:spcPts val="0"/>
              </a:spcBef>
              <a:spcAft>
                <a:spcPts val="0"/>
              </a:spcAft>
              <a:buFont typeface="Arial" panose="020B0604020202020204" pitchFamily="34" charset="0"/>
              <a:buChar char="•"/>
            </a:pPr>
            <a:r>
              <a:rPr lang="en-US" b="0" dirty="0"/>
              <a:t>Career Offices</a:t>
            </a:r>
          </a:p>
          <a:p>
            <a:pPr marL="457200" indent="-457200">
              <a:lnSpc>
                <a:spcPct val="105000"/>
              </a:lnSpc>
              <a:spcBef>
                <a:spcPts val="0"/>
              </a:spcBef>
              <a:spcAft>
                <a:spcPts val="0"/>
              </a:spcAft>
              <a:buFont typeface="Arial" panose="020B0604020202020204" pitchFamily="34" charset="0"/>
              <a:buChar char="•"/>
            </a:pPr>
            <a:r>
              <a:rPr lang="en-US" b="0" dirty="0"/>
              <a:t>Financial Aid Payment Office</a:t>
            </a:r>
          </a:p>
          <a:p>
            <a:pPr marL="457200" indent="-457200">
              <a:lnSpc>
                <a:spcPct val="105000"/>
              </a:lnSpc>
              <a:spcBef>
                <a:spcPts val="0"/>
              </a:spcBef>
              <a:spcAft>
                <a:spcPts val="0"/>
              </a:spcAft>
              <a:buFont typeface="Arial" panose="020B0604020202020204" pitchFamily="34" charset="0"/>
              <a:buChar char="•"/>
            </a:pPr>
            <a:r>
              <a:rPr lang="en-US" b="0" dirty="0"/>
              <a:t>Financial Aid Support Center</a:t>
            </a:r>
          </a:p>
          <a:p>
            <a:pPr marL="457200" indent="-457200">
              <a:lnSpc>
                <a:spcPct val="105000"/>
              </a:lnSpc>
              <a:spcBef>
                <a:spcPts val="0"/>
              </a:spcBef>
              <a:spcAft>
                <a:spcPts val="0"/>
              </a:spcAft>
              <a:buFont typeface="Arial" panose="020B0604020202020204" pitchFamily="34" charset="0"/>
              <a:buChar char="•"/>
            </a:pPr>
            <a:r>
              <a:rPr lang="en-US" b="0" dirty="0"/>
              <a:t>Texas Workforce Commission Integration Management Team</a:t>
            </a:r>
          </a:p>
          <a:p>
            <a:pPr marL="457200" indent="-457200">
              <a:lnSpc>
                <a:spcPct val="105000"/>
              </a:lnSpc>
              <a:spcBef>
                <a:spcPts val="0"/>
              </a:spcBef>
              <a:spcAft>
                <a:spcPts val="0"/>
              </a:spcAft>
              <a:buFont typeface="Arial" panose="020B0604020202020204" pitchFamily="34" charset="0"/>
              <a:buChar char="•"/>
            </a:pPr>
            <a:r>
              <a:rPr lang="en-US" b="0" dirty="0"/>
              <a:t>Youth Service – Next Gen</a:t>
            </a:r>
          </a:p>
          <a:p>
            <a:pPr marL="457200" indent="-457200">
              <a:lnSpc>
                <a:spcPct val="105000"/>
              </a:lnSpc>
              <a:spcBef>
                <a:spcPts val="0"/>
              </a:spcBef>
              <a:spcAft>
                <a:spcPts val="0"/>
              </a:spcAft>
              <a:buFont typeface="Arial" panose="020B0604020202020204" pitchFamily="34" charset="0"/>
              <a:buChar char="•"/>
            </a:pPr>
            <a:r>
              <a:rPr lang="en-US" b="0" dirty="0"/>
              <a:t>The Regional Team</a:t>
            </a:r>
          </a:p>
          <a:p>
            <a:pPr marL="457200" indent="-457200">
              <a:lnSpc>
                <a:spcPct val="105000"/>
              </a:lnSpc>
              <a:spcBef>
                <a:spcPts val="0"/>
              </a:spcBef>
              <a:spcAft>
                <a:spcPts val="0"/>
              </a:spcAft>
              <a:buFont typeface="Arial" panose="020B0604020202020204" pitchFamily="34" charset="0"/>
              <a:buChar char="•"/>
            </a:pPr>
            <a:r>
              <a:rPr lang="en-US" b="0" dirty="0"/>
              <a:t>Regional Quality Assurance Team</a:t>
            </a:r>
          </a:p>
          <a:p>
            <a:pPr marL="457200" indent="-457200">
              <a:lnSpc>
                <a:spcPct val="105000"/>
              </a:lnSpc>
              <a:spcBef>
                <a:spcPts val="0"/>
              </a:spcBef>
              <a:spcAft>
                <a:spcPts val="0"/>
              </a:spcAft>
              <a:buFont typeface="Arial" panose="020B0604020202020204" pitchFamily="34" charset="0"/>
              <a:buChar char="•"/>
            </a:pPr>
            <a:r>
              <a:rPr lang="en-US" b="0" dirty="0"/>
              <a:t>Staff Training &amp; Development</a:t>
            </a:r>
          </a:p>
          <a:p>
            <a:pPr marL="457200" indent="-457200">
              <a:lnSpc>
                <a:spcPct val="105000"/>
              </a:lnSpc>
              <a:spcBef>
                <a:spcPts val="0"/>
              </a:spcBef>
              <a:spcAft>
                <a:spcPts val="0"/>
              </a:spcAft>
              <a:buFont typeface="Arial" panose="020B0604020202020204" pitchFamily="34" charset="0"/>
              <a:buChar char="•"/>
            </a:pPr>
            <a:r>
              <a:rPr lang="en-US" b="0" dirty="0"/>
              <a:t>Education Opportunity Consortium</a:t>
            </a:r>
          </a:p>
          <a:p>
            <a:pPr marL="457200" indent="-457200">
              <a:lnSpc>
                <a:spcPct val="105000"/>
              </a:lnSpc>
              <a:spcBef>
                <a:spcPts val="0"/>
              </a:spcBef>
              <a:spcAft>
                <a:spcPts val="0"/>
              </a:spcAft>
              <a:buFont typeface="Arial" panose="020B0604020202020204" pitchFamily="34" charset="0"/>
              <a:buChar char="•"/>
            </a:pPr>
            <a:r>
              <a:rPr lang="en-US" b="0" dirty="0"/>
              <a:t>Early Education Quality (Childcare)</a:t>
            </a:r>
          </a:p>
          <a:p>
            <a:pPr marL="457200" indent="-457200">
              <a:lnSpc>
                <a:spcPct val="105000"/>
              </a:lnSpc>
              <a:spcBef>
                <a:spcPts val="0"/>
              </a:spcBef>
              <a:spcAft>
                <a:spcPts val="0"/>
              </a:spcAft>
              <a:buFont typeface="Arial" panose="020B0604020202020204" pitchFamily="34" charset="0"/>
              <a:buChar char="•"/>
            </a:pPr>
            <a:r>
              <a:rPr lang="en-US" b="0" dirty="0"/>
              <a:t>Vocational Rehabilitation Services</a:t>
            </a:r>
          </a:p>
          <a:p>
            <a:pPr marL="457200" indent="-457200">
              <a:lnSpc>
                <a:spcPct val="105000"/>
              </a:lnSpc>
              <a:spcBef>
                <a:spcPts val="0"/>
              </a:spcBef>
              <a:spcAft>
                <a:spcPts val="0"/>
              </a:spcAft>
              <a:buFont typeface="Arial" panose="020B0604020202020204" pitchFamily="34" charset="0"/>
              <a:buChar char="•"/>
            </a:pPr>
            <a:r>
              <a:rPr lang="en-US" b="0" dirty="0"/>
              <a:t>Veteran Staff</a:t>
            </a:r>
          </a:p>
        </p:txBody>
      </p:sp>
    </p:spTree>
    <p:extLst>
      <p:ext uri="{BB962C8B-B14F-4D97-AF65-F5344CB8AC3E}">
        <p14:creationId xmlns:p14="http://schemas.microsoft.com/office/powerpoint/2010/main" val="1451837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p:txBody>
          <a:bodyPr/>
          <a:lstStyle/>
          <a:p>
            <a:r>
              <a:rPr lang="en-US" dirty="0"/>
              <a:t>Employer service</a:t>
            </a:r>
          </a:p>
        </p:txBody>
      </p:sp>
    </p:spTree>
    <p:extLst>
      <p:ext uri="{BB962C8B-B14F-4D97-AF65-F5344CB8AC3E}">
        <p14:creationId xmlns:p14="http://schemas.microsoft.com/office/powerpoint/2010/main" val="994214120"/>
      </p:ext>
    </p:extLst>
  </p:cSld>
  <p:clrMapOvr>
    <a:masterClrMapping/>
  </p:clrMapOvr>
</p:sld>
</file>

<file path=ppt/theme/theme1.xml><?xml version="1.0" encoding="utf-8"?>
<a:theme xmlns:a="http://schemas.openxmlformats.org/drawingml/2006/main" name="HGAC_roundtable_template_0330">
  <a:themeElements>
    <a:clrScheme name="HGAC">
      <a:dk1>
        <a:srgbClr val="000000"/>
      </a:dk1>
      <a:lt1>
        <a:srgbClr val="FFFFFF"/>
      </a:lt1>
      <a:dk2>
        <a:srgbClr val="007BB9"/>
      </a:dk2>
      <a:lt2>
        <a:srgbClr val="BDBDBD"/>
      </a:lt2>
      <a:accent1>
        <a:srgbClr val="E97B00"/>
      </a:accent1>
      <a:accent2>
        <a:srgbClr val="6D6D6D"/>
      </a:accent2>
      <a:accent3>
        <a:srgbClr val="007BB9"/>
      </a:accent3>
      <a:accent4>
        <a:srgbClr val="8EAC15"/>
      </a:accent4>
      <a:accent5>
        <a:srgbClr val="F0B51C"/>
      </a:accent5>
      <a:accent6>
        <a:srgbClr val="EC1C24"/>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5E9E"/>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cap="flat" cmpd="sng" algn="ctr">
          <a:solidFill>
            <a:srgbClr val="E38D1A"/>
          </a:solidFill>
          <a:prstDash val="solid"/>
          <a:round/>
          <a:headEnd type="none" w="med" len="med"/>
          <a:tailEnd type="none" w="med" len="med"/>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gac127_ppt3_standard_0411" id="{1A77669D-629B-E54E-A6E0-F91C3FAEEE15}" vid="{451113DE-457F-0B45-8C3D-213B9DE8E8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3C5D77300A0347B256CFEB1A48FAAA" ma:contentTypeVersion="13" ma:contentTypeDescription="Create a new document." ma:contentTypeScope="" ma:versionID="20b9c6776b20b567559ebe74facc341f">
  <xsd:schema xmlns:xsd="http://www.w3.org/2001/XMLSchema" xmlns:xs="http://www.w3.org/2001/XMLSchema" xmlns:p="http://schemas.microsoft.com/office/2006/metadata/properties" xmlns:ns3="786c9628-098e-4a4a-8c1c-05170887592a" xmlns:ns4="50a84c0f-e8cc-490f-8649-49d68717b857" targetNamespace="http://schemas.microsoft.com/office/2006/metadata/properties" ma:root="true" ma:fieldsID="a5fae2914ce3959261f1ad5ac68325a4" ns3:_="" ns4:_="">
    <xsd:import namespace="786c9628-098e-4a4a-8c1c-05170887592a"/>
    <xsd:import namespace="50a84c0f-e8cc-490f-8649-49d68717b85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6c9628-098e-4a4a-8c1c-05170887592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a84c0f-e8cc-490f-8649-49d68717b85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B05F08-5D4B-438E-8DEF-F0498171C75C}">
  <ds:schemaRefs>
    <ds:schemaRef ds:uri="50a84c0f-e8cc-490f-8649-49d68717b857"/>
    <ds:schemaRef ds:uri="http://purl.org/dc/terms/"/>
    <ds:schemaRef ds:uri="http://purl.org/dc/elements/1.1/"/>
    <ds:schemaRef ds:uri="http://schemas.microsoft.com/office/2006/documentManagement/types"/>
    <ds:schemaRef ds:uri="http://purl.org/dc/dcmitype/"/>
    <ds:schemaRef ds:uri="http://schemas.microsoft.com/office/2006/metadata/properties"/>
    <ds:schemaRef ds:uri="http://schemas.openxmlformats.org/package/2006/metadata/core-properties"/>
    <ds:schemaRef ds:uri="http://schemas.microsoft.com/office/infopath/2007/PartnerControls"/>
    <ds:schemaRef ds:uri="786c9628-098e-4a4a-8c1c-05170887592a"/>
    <ds:schemaRef ds:uri="http://www.w3.org/XML/1998/namespace"/>
  </ds:schemaRefs>
</ds:datastoreItem>
</file>

<file path=customXml/itemProps2.xml><?xml version="1.0" encoding="utf-8"?>
<ds:datastoreItem xmlns:ds="http://schemas.openxmlformats.org/officeDocument/2006/customXml" ds:itemID="{802ED12F-E466-4BEF-88CE-24C02019DFC7}">
  <ds:schemaRefs>
    <ds:schemaRef ds:uri="http://schemas.microsoft.com/sharepoint/v3/contenttype/forms"/>
  </ds:schemaRefs>
</ds:datastoreItem>
</file>

<file path=customXml/itemProps3.xml><?xml version="1.0" encoding="utf-8"?>
<ds:datastoreItem xmlns:ds="http://schemas.openxmlformats.org/officeDocument/2006/customXml" ds:itemID="{C8D1FE7E-F3E2-4409-8828-C56A2D1B92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6c9628-098e-4a4a-8c1c-05170887592a"/>
    <ds:schemaRef ds:uri="50a84c0f-e8cc-490f-8649-49d68717b8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20560</TotalTime>
  <Words>2501</Words>
  <Application>Microsoft Office PowerPoint</Application>
  <PresentationFormat>On-screen Show (4:3)</PresentationFormat>
  <Paragraphs>244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.AppleSystemUIFont</vt:lpstr>
      <vt:lpstr>Arial</vt:lpstr>
      <vt:lpstr>Calibri</vt:lpstr>
      <vt:lpstr>Symbol</vt:lpstr>
      <vt:lpstr>Times New Roman</vt:lpstr>
      <vt:lpstr>HGAC_roundtable_template_0330</vt:lpstr>
      <vt:lpstr>PowerPoint Presentation</vt:lpstr>
      <vt:lpstr>  Employer Service</vt:lpstr>
      <vt:lpstr>Workforce Solutions</vt:lpstr>
      <vt:lpstr>Workforce Solutions</vt:lpstr>
      <vt:lpstr>A meaningful impact</vt:lpstr>
      <vt:lpstr>2021 Impact</vt:lpstr>
      <vt:lpstr>How We Do It</vt:lpstr>
      <vt:lpstr>Pieces of the System</vt:lpstr>
      <vt:lpstr>Employer service</vt:lpstr>
      <vt:lpstr>What is Employer Service?</vt:lpstr>
      <vt:lpstr>How Employer Service Division Works </vt:lpstr>
      <vt:lpstr>Current Operations</vt:lpstr>
      <vt:lpstr>A Look at the Data</vt:lpstr>
      <vt:lpstr>Questions</vt:lpstr>
      <vt:lpstr>What’s Next</vt:lpstr>
      <vt:lpstr>Workforce Solutions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Edwards, Faith</dc:creator>
  <cp:lastModifiedBy>Nguyen, Dat</cp:lastModifiedBy>
  <cp:revision>69</cp:revision>
  <dcterms:created xsi:type="dcterms:W3CDTF">2020-12-15T03:42:19Z</dcterms:created>
  <dcterms:modified xsi:type="dcterms:W3CDTF">2022-02-11T20:26:05Z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0x010100BA3C5D77300A0347B256CFEB1A48FAAA</vt:lpwstr>
  </property>
</Properties>
</file>