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4" r:id="rId4"/>
  </p:sldMasterIdLst>
  <p:notesMasterIdLst>
    <p:notesMasterId r:id="rId22"/>
  </p:notesMasterIdLst>
  <p:handoutMasterIdLst>
    <p:handoutMasterId r:id="rId23"/>
  </p:handoutMasterIdLst>
  <p:sldIdLst>
    <p:sldId id="261" r:id="rId5"/>
    <p:sldId id="501" r:id="rId6"/>
    <p:sldId id="1395" r:id="rId7"/>
    <p:sldId id="327" r:id="rId8"/>
    <p:sldId id="517" r:id="rId9"/>
    <p:sldId id="527" r:id="rId10"/>
    <p:sldId id="519" r:id="rId11"/>
    <p:sldId id="532" r:id="rId12"/>
    <p:sldId id="528" r:id="rId13"/>
    <p:sldId id="1404" r:id="rId14"/>
    <p:sldId id="1403" r:id="rId15"/>
    <p:sldId id="1406" r:id="rId16"/>
    <p:sldId id="1405" r:id="rId17"/>
    <p:sldId id="1399" r:id="rId18"/>
    <p:sldId id="429" r:id="rId19"/>
    <p:sldId id="1397" r:id="rId20"/>
    <p:sldId id="139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rma Burns" initials="IB"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007BB9"/>
    <a:srgbClr val="BEBEBE"/>
    <a:srgbClr val="54266D"/>
    <a:srgbClr val="ED1C24"/>
    <a:srgbClr val="F1B51C"/>
    <a:srgbClr val="8FAD15"/>
    <a:srgbClr val="6E6E6E"/>
    <a:srgbClr val="E97B00"/>
    <a:srgbClr val="7778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C9509F-1E24-B50B-F09F-6B34F8BF265E}" v="1" dt="2022-01-19T15:34:40.242"/>
    <p1510:client id="{5C218131-6136-4147-8B5E-862A80EF2194}" v="33" dt="2022-01-19T15:24:22.119"/>
    <p1510:client id="{78B31B12-BA54-485E-9BBE-FE2B062A97F2}" v="119" dt="2022-01-19T15:35:22.246"/>
    <p1510:client id="{C7B79A9B-7574-46D1-8FA2-2ED3E2914013}" v="4" dt="2022-01-19T15:02:25.1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1387" y="38"/>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A698C31-5321-E64C-A8D9-FAB2843059C8}" type="datetimeFigureOut">
              <a:rPr lang="en-US" smtClean="0"/>
              <a:pPr/>
              <a:t>1/24/2022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54D9F7-9D24-E64D-90F1-A57DA2CD9B40}" type="slidenum">
              <a:rPr lang="en-US" smtClean="0"/>
              <a:pPr/>
              <a:t>‹#›</a:t>
            </a:fld>
            <a:endParaRPr lang="en-US"/>
          </a:p>
        </p:txBody>
      </p:sp>
    </p:spTree>
    <p:extLst>
      <p:ext uri="{BB962C8B-B14F-4D97-AF65-F5344CB8AC3E}">
        <p14:creationId xmlns:p14="http://schemas.microsoft.com/office/powerpoint/2010/main" val="6773450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76AA65-98F6-6F42-8C97-866162AECD52}" type="datetimeFigureOut">
              <a:rPr lang="en-US" smtClean="0"/>
              <a:pPr/>
              <a:t>1/24/2022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13E642-38DC-844C-B05A-8BDBFAE8648D}" type="slidenum">
              <a:rPr lang="en-US" smtClean="0"/>
              <a:pPr/>
              <a:t>‹#›</a:t>
            </a:fld>
            <a:endParaRPr lang="en-US"/>
          </a:p>
        </p:txBody>
      </p:sp>
    </p:spTree>
    <p:extLst>
      <p:ext uri="{BB962C8B-B14F-4D97-AF65-F5344CB8AC3E}">
        <p14:creationId xmlns:p14="http://schemas.microsoft.com/office/powerpoint/2010/main" val="3615396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t>We are so pleased to have you joining us for today’s information session about </a:t>
            </a:r>
            <a:r>
              <a:rPr lang="en-US">
                <a:highlight>
                  <a:srgbClr val="FFFF00"/>
                </a:highlight>
              </a:rPr>
              <a:t>XXXX!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highlight>
                <a:srgbClr val="FFFF00"/>
              </a:highlight>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a:highlight>
                  <a:srgbClr val="FFFF00"/>
                </a:highlight>
              </a:rPr>
              <a:t>This session will provide an overview of our workforce system, the many pieces that come together to allow us to serve employers and individuals in the Gulf Coast region, and specific information about what we look for in contractors.  </a:t>
            </a:r>
            <a:r>
              <a:rPr lang="en-US"/>
              <a:t>Our goal is for you to leave with helpful information, so there will be plenty of time at the end of this presentation for Q&amp;A at the end.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t>Again thank you for being here. </a:t>
            </a:r>
          </a:p>
        </p:txBody>
      </p:sp>
      <p:sp>
        <p:nvSpPr>
          <p:cNvPr id="4" name="Slide Number Placeholder 3"/>
          <p:cNvSpPr>
            <a:spLocks noGrp="1"/>
          </p:cNvSpPr>
          <p:nvPr>
            <p:ph type="sldNum" sz="quarter" idx="5"/>
          </p:nvPr>
        </p:nvSpPr>
        <p:spPr/>
        <p:txBody>
          <a:bodyPr/>
          <a:lstStyle/>
          <a:p>
            <a:fld id="{8113E642-38DC-844C-B05A-8BDBFAE8648D}" type="slidenum">
              <a:rPr lang="en-US" smtClean="0"/>
              <a:pPr/>
              <a:t>1</a:t>
            </a:fld>
            <a:endParaRPr lang="en-US"/>
          </a:p>
        </p:txBody>
      </p:sp>
    </p:spTree>
    <p:extLst>
      <p:ext uri="{BB962C8B-B14F-4D97-AF65-F5344CB8AC3E}">
        <p14:creationId xmlns:p14="http://schemas.microsoft.com/office/powerpoint/2010/main" val="409801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effectLst/>
                <a:latin typeface="+mj-lt"/>
                <a:ea typeface="Calibri" panose="020F0502020204030204" pitchFamily="34" charset="0"/>
                <a:cs typeface="Times New Roman" panose="02020603050405020304" pitchFamily="18" charset="0"/>
              </a:rPr>
              <a:t>Workforce Solutions offers financial aid to help individuals get the skills and credentials they need to get a job, keep a job or get a better job.  Our Vision for the </a:t>
            </a:r>
            <a:r>
              <a:rPr lang="en-US"/>
              <a:t>FASC is </a:t>
            </a:r>
            <a:r>
              <a:rPr lang="en-US" sz="1200" b="0">
                <a:solidFill>
                  <a:schemeClr val="tx1"/>
                </a:solidFill>
                <a:latin typeface="+mn-lt"/>
                <a:ea typeface="Calibri" panose="020F0502020204030204" pitchFamily="34" charset="0"/>
                <a:cs typeface="Times New Roman" panose="02020603050405020304" pitchFamily="18" charset="0"/>
              </a:rPr>
              <a:t>department </a:t>
            </a:r>
            <a:r>
              <a:rPr lang="en-US" sz="1200" b="0">
                <a:solidFill>
                  <a:schemeClr val="tx1"/>
                </a:solidFill>
                <a:effectLst/>
                <a:latin typeface="+mn-lt"/>
                <a:ea typeface="Calibri" panose="020F0502020204030204" pitchFamily="34" charset="0"/>
                <a:cs typeface="Times New Roman" panose="02020603050405020304" pitchFamily="18" charset="0"/>
              </a:rPr>
              <a:t>responsible for making accurate and timely financial aid determinations, ensuing customers receive the highest quality customer service, and timely notification for eligibility. </a:t>
            </a:r>
            <a:endParaRPr lang="en-US">
              <a:effectLst/>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There are several opportunities for improvement.  We would like to see technology enhancements related to reporting system for calls, tracking applications, communication with customers, and productivity.   Timely Determination and Responsiveness-We want to elevate our customer’s experience by reducing the amount of time to determine eligibility and address inquiries timely.  Finally, we want to ensure there is uniformity with our policies and procedures.  </a:t>
            </a:r>
          </a:p>
          <a:p>
            <a:endParaRPr lang="en-US"/>
          </a:p>
        </p:txBody>
      </p:sp>
      <p:sp>
        <p:nvSpPr>
          <p:cNvPr id="4" name="Slide Number Placeholder 3"/>
          <p:cNvSpPr>
            <a:spLocks noGrp="1"/>
          </p:cNvSpPr>
          <p:nvPr>
            <p:ph type="sldNum" sz="quarter" idx="5"/>
          </p:nvPr>
        </p:nvSpPr>
        <p:spPr/>
        <p:txBody>
          <a:bodyPr/>
          <a:lstStyle/>
          <a:p>
            <a:fld id="{8113E642-38DC-844C-B05A-8BDBFAE8648D}" type="slidenum">
              <a:rPr lang="en-US" smtClean="0"/>
              <a:pPr/>
              <a:t>10</a:t>
            </a:fld>
            <a:endParaRPr lang="en-US"/>
          </a:p>
        </p:txBody>
      </p:sp>
    </p:spTree>
    <p:extLst>
      <p:ext uri="{BB962C8B-B14F-4D97-AF65-F5344CB8AC3E}">
        <p14:creationId xmlns:p14="http://schemas.microsoft.com/office/powerpoint/2010/main" val="3241440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t>The FASC is operating with a budget of $6 million.  The staffing consist of 75 Financial Aid Customer Support Specialist, 9 Supervisors, and 5.5 Support Staff.  Staff work both in person and remotely.</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113E642-38DC-844C-B05A-8BDBFAE8648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282129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r>
              <a:rPr lang="en-US"/>
              <a:t>The FASC works closely with the FAPO office and career offices.  </a:t>
            </a:r>
          </a:p>
          <a:p>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The FASC is responsible for processing financial aid request for customers seeking assistance with paying for training, work support, childcare.   Most maintenance relating to childcare recipients is handled by the FASC .  This includes making updates to income, family status, and changes in the type of care needed.  </a:t>
            </a:r>
          </a:p>
          <a:p>
            <a:endParaRPr lang="en-US"/>
          </a:p>
          <a:p>
            <a:r>
              <a:rPr lang="en-US"/>
              <a:t>The Workforce Information System of Texas (TWIST) is used for data entry, DocuWare for storing customer documents and </a:t>
            </a:r>
            <a:r>
              <a:rPr lang="en-US" err="1"/>
              <a:t>Chronicall</a:t>
            </a:r>
            <a:r>
              <a:rPr lang="en-US"/>
              <a:t> for managing calls, and Gazelle is our FA Management system use to process scholarship related payment request.</a:t>
            </a:r>
          </a:p>
        </p:txBody>
      </p:sp>
      <p:sp>
        <p:nvSpPr>
          <p:cNvPr id="4" name="Slide Number Placeholder 3"/>
          <p:cNvSpPr>
            <a:spLocks noGrp="1"/>
          </p:cNvSpPr>
          <p:nvPr>
            <p:ph type="sldNum" sz="quarter" idx="5"/>
          </p:nvPr>
        </p:nvSpPr>
        <p:spPr/>
        <p:txBody>
          <a:bodyPr/>
          <a:lstStyle/>
          <a:p>
            <a:fld id="{8113E642-38DC-844C-B05A-8BDBFAE8648D}" type="slidenum">
              <a:rPr lang="en-US" smtClean="0"/>
              <a:pPr/>
              <a:t>12</a:t>
            </a:fld>
            <a:endParaRPr lang="en-US"/>
          </a:p>
        </p:txBody>
      </p:sp>
    </p:spTree>
    <p:extLst>
      <p:ext uri="{BB962C8B-B14F-4D97-AF65-F5344CB8AC3E}">
        <p14:creationId xmlns:p14="http://schemas.microsoft.com/office/powerpoint/2010/main" val="7577359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Between October 2020-September 2021 we received over 51,000 application for childcare resulting in over 24,000 children in care per day.   This includes customer applying for the first time and recertifying for continued care.</a:t>
            </a:r>
          </a:p>
          <a:p>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Applications for scholarship includes work support and training for youth/young adult, adults and dislocated workers. </a:t>
            </a:r>
          </a:p>
          <a:p>
            <a:r>
              <a:rPr lang="en-US"/>
              <a:t>We received almost 10,000 application from customers requesting assistance with education and work support.  We processed over 4500 request for payments to education vendors.</a:t>
            </a:r>
          </a:p>
          <a:p>
            <a:endParaRPr lang="en-US"/>
          </a:p>
          <a:p>
            <a:r>
              <a:rPr lang="en-US"/>
              <a:t>We averaged 21,00 calls per month roughly 1000 per day and answers.   We answered less than 50% of the calls.  </a:t>
            </a:r>
          </a:p>
        </p:txBody>
      </p:sp>
      <p:sp>
        <p:nvSpPr>
          <p:cNvPr id="4" name="Slide Number Placeholder 3"/>
          <p:cNvSpPr>
            <a:spLocks noGrp="1"/>
          </p:cNvSpPr>
          <p:nvPr>
            <p:ph type="sldNum" sz="quarter" idx="5"/>
          </p:nvPr>
        </p:nvSpPr>
        <p:spPr/>
        <p:txBody>
          <a:bodyPr/>
          <a:lstStyle/>
          <a:p>
            <a:fld id="{8113E642-38DC-844C-B05A-8BDBFAE8648D}" type="slidenum">
              <a:rPr lang="en-US" smtClean="0"/>
              <a:pPr/>
              <a:t>13</a:t>
            </a:fld>
            <a:endParaRPr lang="en-US"/>
          </a:p>
        </p:txBody>
      </p:sp>
    </p:spTree>
    <p:extLst>
      <p:ext uri="{BB962C8B-B14F-4D97-AF65-F5344CB8AC3E}">
        <p14:creationId xmlns:p14="http://schemas.microsoft.com/office/powerpoint/2010/main" val="718347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8113E642-38DC-844C-B05A-8BDBFAE8648D}" type="slidenum">
              <a:rPr lang="en-US" smtClean="0"/>
              <a:pPr/>
              <a:t>14</a:t>
            </a:fld>
            <a:endParaRPr lang="en-US"/>
          </a:p>
        </p:txBody>
      </p:sp>
    </p:spTree>
    <p:extLst>
      <p:ext uri="{BB962C8B-B14F-4D97-AF65-F5344CB8AC3E}">
        <p14:creationId xmlns:p14="http://schemas.microsoft.com/office/powerpoint/2010/main" val="6602960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What questions can we address for you today?</a:t>
            </a:r>
          </a:p>
          <a:p>
            <a:endParaRPr lang="en-US"/>
          </a:p>
        </p:txBody>
      </p:sp>
      <p:sp>
        <p:nvSpPr>
          <p:cNvPr id="4" name="Slide Number Placeholder 3"/>
          <p:cNvSpPr>
            <a:spLocks noGrp="1"/>
          </p:cNvSpPr>
          <p:nvPr>
            <p:ph type="sldNum" sz="quarter" idx="5"/>
          </p:nvPr>
        </p:nvSpPr>
        <p:spPr/>
        <p:txBody>
          <a:bodyPr/>
          <a:lstStyle/>
          <a:p>
            <a:fld id="{8113E642-38DC-844C-B05A-8BDBFAE8648D}" type="slidenum">
              <a:rPr lang="en-US" smtClean="0"/>
              <a:pPr/>
              <a:t>15</a:t>
            </a:fld>
            <a:endParaRPr lang="en-US"/>
          </a:p>
        </p:txBody>
      </p:sp>
    </p:spTree>
    <p:extLst>
      <p:ext uri="{BB962C8B-B14F-4D97-AF65-F5344CB8AC3E}">
        <p14:creationId xmlns:p14="http://schemas.microsoft.com/office/powerpoint/2010/main" val="18175392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13E642-38DC-844C-B05A-8BDBFAE8648D}" type="slidenum">
              <a:rPr lang="en-US" smtClean="0"/>
              <a:pPr/>
              <a:t>16</a:t>
            </a:fld>
            <a:endParaRPr lang="en-US"/>
          </a:p>
        </p:txBody>
      </p:sp>
    </p:spTree>
    <p:extLst>
      <p:ext uri="{BB962C8B-B14F-4D97-AF65-F5344CB8AC3E}">
        <p14:creationId xmlns:p14="http://schemas.microsoft.com/office/powerpoint/2010/main" val="28631152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13E642-38DC-844C-B05A-8BDBFAE8648D}" type="slidenum">
              <a:rPr lang="en-US" smtClean="0"/>
              <a:pPr/>
              <a:t>17</a:t>
            </a:fld>
            <a:endParaRPr lang="en-US"/>
          </a:p>
        </p:txBody>
      </p:sp>
    </p:spTree>
    <p:extLst>
      <p:ext uri="{BB962C8B-B14F-4D97-AF65-F5344CB8AC3E}">
        <p14:creationId xmlns:p14="http://schemas.microsoft.com/office/powerpoint/2010/main" val="4146786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800">
                <a:effectLst/>
                <a:latin typeface="Times New Roman" panose="02020603050405020304" pitchFamily="18" charset="0"/>
                <a:ea typeface="Calibri" panose="020F0502020204030204" pitchFamily="34" charset="0"/>
                <a:cs typeface="Times New Roman" panose="02020603050405020304" pitchFamily="18" charset="0"/>
              </a:rPr>
              <a:t>The subject of today’s information session is the Financial Aid Support Center, which is a critical piece of our workforce system.  We will discuss its purpose and function in detail later in this presentation.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2800">
                <a:effectLst/>
                <a:latin typeface="Times New Roman" panose="02020603050405020304" pitchFamily="18" charset="0"/>
                <a:ea typeface="Calibri" panose="020F0502020204030204" pitchFamily="34" charset="0"/>
                <a:cs typeface="Times New Roman" panose="02020603050405020304" pitchFamily="18" charset="0"/>
              </a:rPr>
              <a:t>But first, let’s dig into Workforce Solutions – who we are and what we do.</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113E642-38DC-844C-B05A-8BDBFAE8648D}"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50604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t>The Gulf Coast Workforce Board and its operating affiliate Workforce Solutions are the public Workforce system in the 13-county Houston-Galveston region.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Business-led and community-focused, the Workforce Board sets the region’s Workforce agenda and the strategic direction for the Workforce Solutions system.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The Houston-Galveston Area Council (H GAC) is the Board’s staff, serving as the system’s corporate home office and providing management of and direction to sub-recipients that operate within the Workforce Solutions network. </a:t>
            </a:r>
          </a:p>
          <a:p>
            <a:endParaRPr lang="en-US"/>
          </a:p>
        </p:txBody>
      </p:sp>
      <p:sp>
        <p:nvSpPr>
          <p:cNvPr id="4" name="Slide Number Placeholder 3"/>
          <p:cNvSpPr>
            <a:spLocks noGrp="1"/>
          </p:cNvSpPr>
          <p:nvPr>
            <p:ph type="sldNum" sz="quarter" idx="5"/>
          </p:nvPr>
        </p:nvSpPr>
        <p:spPr/>
        <p:txBody>
          <a:bodyPr/>
          <a:lstStyle/>
          <a:p>
            <a:fld id="{8113E642-38DC-844C-B05A-8BDBFAE8648D}" type="slidenum">
              <a:rPr lang="en-US" smtClean="0"/>
              <a:pPr/>
              <a:t>3</a:t>
            </a:fld>
            <a:endParaRPr lang="en-US"/>
          </a:p>
        </p:txBody>
      </p:sp>
    </p:spTree>
    <p:extLst>
      <p:ext uri="{BB962C8B-B14F-4D97-AF65-F5344CB8AC3E}">
        <p14:creationId xmlns:p14="http://schemas.microsoft.com/office/powerpoint/2010/main" val="1008693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a:t>Part of understanding who we are as a system, is knowing our purpose, mission, vision, and values.</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a:t>Our purpose is to keep our region a great place to do business, work, and live.</a:t>
            </a:r>
          </a:p>
          <a:p>
            <a:endParaRPr lang="en-US"/>
          </a:p>
          <a:p>
            <a:pPr>
              <a:lnSpc>
                <a:spcPts val="2000"/>
              </a:lnSpc>
              <a:spcBef>
                <a:spcPts val="0"/>
              </a:spcBef>
              <a:spcAft>
                <a:spcPts val="0"/>
              </a:spcAft>
            </a:pPr>
            <a:r>
              <a:rPr lang="en-US" sz="1800"/>
              <a:t>PURPOSE</a:t>
            </a:r>
          </a:p>
          <a:p>
            <a:pPr>
              <a:lnSpc>
                <a:spcPts val="2000"/>
              </a:lnSpc>
            </a:pPr>
            <a:r>
              <a:rPr lang="en-US" sz="1800"/>
              <a:t>	</a:t>
            </a:r>
            <a:r>
              <a:rPr lang="en-US" sz="1800" b="0">
                <a:solidFill>
                  <a:schemeClr val="tx1"/>
                </a:solidFill>
              </a:rPr>
              <a:t>To keep our region a great place to do business, work and live.</a:t>
            </a:r>
          </a:p>
          <a:p>
            <a:pPr>
              <a:lnSpc>
                <a:spcPts val="800"/>
              </a:lnSpc>
            </a:pPr>
            <a:endParaRPr lang="en-US" sz="2000" b="0">
              <a:solidFill>
                <a:schemeClr val="tx1"/>
              </a:solidFill>
            </a:endParaRPr>
          </a:p>
          <a:p>
            <a:pPr>
              <a:lnSpc>
                <a:spcPts val="2000"/>
              </a:lnSpc>
              <a:spcBef>
                <a:spcPts val="0"/>
              </a:spcBef>
              <a:spcAft>
                <a:spcPts val="0"/>
              </a:spcAft>
            </a:pPr>
            <a:r>
              <a:rPr lang="en-US" sz="1800"/>
              <a:t>MISSION</a:t>
            </a:r>
          </a:p>
          <a:p>
            <a:pPr>
              <a:lnSpc>
                <a:spcPts val="2000"/>
              </a:lnSpc>
            </a:pPr>
            <a:r>
              <a:rPr lang="en-US" b="0">
                <a:solidFill>
                  <a:schemeClr val="tx1"/>
                </a:solidFill>
              </a:rPr>
              <a:t>	</a:t>
            </a:r>
            <a:r>
              <a:rPr lang="en-US" sz="1800" b="0">
                <a:solidFill>
                  <a:schemeClr val="tx1"/>
                </a:solidFill>
              </a:rPr>
              <a:t>We elevate the economic and human potential of the Gulf Coast region by fulfilling the diverse needs </a:t>
            </a:r>
            <a:br>
              <a:rPr lang="en-US" sz="1800" b="0">
                <a:solidFill>
                  <a:schemeClr val="tx1"/>
                </a:solidFill>
              </a:rPr>
            </a:br>
            <a:r>
              <a:rPr lang="en-US" sz="1800" b="0">
                <a:solidFill>
                  <a:schemeClr val="tx1"/>
                </a:solidFill>
              </a:rPr>
              <a:t>	of the businesses and individuals we serve.</a:t>
            </a:r>
          </a:p>
          <a:p>
            <a:pPr>
              <a:lnSpc>
                <a:spcPts val="800"/>
              </a:lnSpc>
            </a:pPr>
            <a:endParaRPr lang="en-US" sz="2000" b="0">
              <a:solidFill>
                <a:schemeClr val="tx1"/>
              </a:solidFill>
            </a:endParaRPr>
          </a:p>
          <a:p>
            <a:pPr>
              <a:lnSpc>
                <a:spcPts val="2000"/>
              </a:lnSpc>
              <a:spcBef>
                <a:spcPts val="0"/>
              </a:spcBef>
              <a:spcAft>
                <a:spcPts val="0"/>
              </a:spcAft>
            </a:pPr>
            <a:r>
              <a:rPr lang="en-US" sz="1800"/>
              <a:t>VISION</a:t>
            </a:r>
          </a:p>
          <a:p>
            <a:pPr>
              <a:lnSpc>
                <a:spcPts val="2000"/>
              </a:lnSpc>
            </a:pPr>
            <a:r>
              <a:rPr lang="en-US"/>
              <a:t>	</a:t>
            </a:r>
            <a:r>
              <a:rPr lang="en-US" sz="1800" b="0">
                <a:solidFill>
                  <a:schemeClr val="tx1"/>
                </a:solidFill>
              </a:rPr>
              <a:t>Our region attracts and retains the best employers, affords everyone the dignity of </a:t>
            </a:r>
            <a:br>
              <a:rPr lang="en-US" sz="1800" b="0">
                <a:solidFill>
                  <a:schemeClr val="tx1"/>
                </a:solidFill>
              </a:rPr>
            </a:br>
            <a:r>
              <a:rPr lang="en-US" sz="1800" b="0">
                <a:solidFill>
                  <a:schemeClr val="tx1"/>
                </a:solidFill>
              </a:rPr>
              <a:t>	a job, remains vitally important to the global economy — and all within it are thriving.</a:t>
            </a:r>
          </a:p>
          <a:p>
            <a:pPr>
              <a:lnSpc>
                <a:spcPts val="800"/>
              </a:lnSpc>
            </a:pPr>
            <a:endParaRPr lang="en-US" sz="2000" b="0">
              <a:solidFill>
                <a:schemeClr val="tx1"/>
              </a:solidFill>
            </a:endParaRPr>
          </a:p>
          <a:p>
            <a:pPr marL="0" marR="0" lvl="0" indent="0" algn="l" defTabSz="457200" rtl="0" eaLnBrk="1" fontAlgn="auto" latinLnBrk="0" hangingPunct="1">
              <a:lnSpc>
                <a:spcPts val="800"/>
              </a:lnSpc>
              <a:spcBef>
                <a:spcPts val="0"/>
              </a:spcBef>
              <a:spcAft>
                <a:spcPts val="0"/>
              </a:spcAft>
              <a:buClrTx/>
              <a:buSzTx/>
              <a:buFontTx/>
              <a:buNone/>
              <a:tabLst/>
              <a:defRPr/>
            </a:pPr>
            <a:r>
              <a:rPr lang="en-US" sz="2000"/>
              <a:t>The values that guide our behaviors as we execute our purpose, mission, and vision are:</a:t>
            </a:r>
          </a:p>
          <a:p>
            <a:pPr>
              <a:lnSpc>
                <a:spcPts val="800"/>
              </a:lnSpc>
            </a:pPr>
            <a:endParaRPr lang="en-US" sz="2000" b="0">
              <a:solidFill>
                <a:schemeClr val="tx1"/>
              </a:solidFill>
            </a:endParaRPr>
          </a:p>
          <a:p>
            <a:pPr>
              <a:lnSpc>
                <a:spcPts val="2000"/>
              </a:lnSpc>
              <a:spcBef>
                <a:spcPts val="0"/>
              </a:spcBef>
              <a:spcAft>
                <a:spcPts val="0"/>
              </a:spcAft>
            </a:pPr>
            <a:r>
              <a:rPr lang="en-US" sz="1800"/>
              <a:t>VALUES &amp; BEHAVIORS</a:t>
            </a:r>
          </a:p>
          <a:p>
            <a:pPr>
              <a:lnSpc>
                <a:spcPts val="2000"/>
              </a:lnSpc>
              <a:tabLst>
                <a:tab pos="444500" algn="l"/>
                <a:tab pos="3363913" algn="l"/>
                <a:tab pos="7308850" algn="l"/>
              </a:tabLst>
            </a:pPr>
            <a:r>
              <a:rPr lang="en-US" sz="1800"/>
              <a:t>	</a:t>
            </a:r>
            <a:r>
              <a:rPr lang="en-US" sz="1800" b="0">
                <a:solidFill>
                  <a:schemeClr val="tx1"/>
                </a:solidFill>
              </a:rPr>
              <a:t>We Are Employer-driven	</a:t>
            </a:r>
          </a:p>
          <a:p>
            <a:pPr>
              <a:lnSpc>
                <a:spcPts val="2000"/>
              </a:lnSpc>
              <a:tabLst>
                <a:tab pos="444500" algn="l"/>
                <a:tab pos="3363913" algn="l"/>
                <a:tab pos="7308850" algn="l"/>
              </a:tabLst>
            </a:pPr>
            <a:r>
              <a:rPr lang="en-US" sz="1800" b="0">
                <a:solidFill>
                  <a:schemeClr val="tx1"/>
                </a:solidFill>
              </a:rPr>
              <a:t>	</a:t>
            </a:r>
          </a:p>
          <a:p>
            <a:pPr>
              <a:lnSpc>
                <a:spcPts val="2000"/>
              </a:lnSpc>
              <a:tabLst>
                <a:tab pos="444500" algn="l"/>
                <a:tab pos="3363913" algn="l"/>
                <a:tab pos="7308850" algn="l"/>
              </a:tabLst>
            </a:pPr>
            <a:r>
              <a:rPr lang="en-US" sz="1800" b="0">
                <a:solidFill>
                  <a:schemeClr val="tx1"/>
                </a:solidFill>
              </a:rPr>
              <a:t>	We Care Passionately 	We Take Responsibilities Seriously	We Imagine Possibilities</a:t>
            </a:r>
          </a:p>
          <a:p>
            <a:pPr marL="0" lvl="1" indent="0">
              <a:lnSpc>
                <a:spcPts val="1200"/>
              </a:lnSpc>
              <a:spcAft>
                <a:spcPts val="300"/>
              </a:spcAft>
              <a:buClrTx/>
              <a:buNone/>
              <a:tabLst>
                <a:tab pos="444500" algn="l"/>
                <a:tab pos="3363913" algn="l"/>
                <a:tab pos="7308850" algn="l"/>
              </a:tabLst>
            </a:pPr>
            <a:r>
              <a:rPr lang="en-US" sz="1600"/>
              <a:t>	Advocate for others 	Be accountable	Seek multiple perspectives 		</a:t>
            </a:r>
          </a:p>
          <a:p>
            <a:pPr marL="0" lvl="1" indent="0">
              <a:lnSpc>
                <a:spcPts val="1200"/>
              </a:lnSpc>
              <a:spcAft>
                <a:spcPts val="300"/>
              </a:spcAft>
              <a:buClrTx/>
              <a:buNone/>
              <a:tabLst>
                <a:tab pos="444500" algn="l"/>
                <a:tab pos="3363913" algn="l"/>
                <a:tab pos="7308850" algn="l"/>
              </a:tabLst>
            </a:pPr>
            <a:r>
              <a:rPr lang="en-US" sz="1600"/>
              <a:t>	Inspire hope 	Bring fresh thinking	Follow up and follow through	</a:t>
            </a:r>
          </a:p>
          <a:p>
            <a:pPr marL="0" lvl="1" indent="0">
              <a:lnSpc>
                <a:spcPts val="1200"/>
              </a:lnSpc>
              <a:spcAft>
                <a:spcPts val="300"/>
              </a:spcAft>
              <a:buClrTx/>
              <a:buNone/>
              <a:tabLst>
                <a:tab pos="444500" algn="l"/>
                <a:tab pos="3363913" algn="l"/>
                <a:tab pos="7308850" algn="l"/>
              </a:tabLst>
            </a:pPr>
            <a:r>
              <a:rPr lang="en-US" sz="1600"/>
              <a:t>	Fuel progress	Drive results	Engage one another in making a difference</a:t>
            </a:r>
          </a:p>
          <a:p>
            <a:endParaRPr lang="en-US"/>
          </a:p>
        </p:txBody>
      </p:sp>
      <p:sp>
        <p:nvSpPr>
          <p:cNvPr id="4" name="Slide Number Placeholder 3"/>
          <p:cNvSpPr>
            <a:spLocks noGrp="1"/>
          </p:cNvSpPr>
          <p:nvPr>
            <p:ph type="sldNum" sz="quarter" idx="5"/>
          </p:nvPr>
        </p:nvSpPr>
        <p:spPr/>
        <p:txBody>
          <a:bodyPr/>
          <a:lstStyle/>
          <a:p>
            <a:fld id="{8113E642-38DC-844C-B05A-8BDBFAE8648D}" type="slidenum">
              <a:rPr lang="en-US" smtClean="0"/>
              <a:pPr/>
              <a:t>4</a:t>
            </a:fld>
            <a:endParaRPr lang="en-US"/>
          </a:p>
        </p:txBody>
      </p:sp>
    </p:spTree>
    <p:extLst>
      <p:ext uri="{BB962C8B-B14F-4D97-AF65-F5344CB8AC3E}">
        <p14:creationId xmlns:p14="http://schemas.microsoft.com/office/powerpoint/2010/main" val="1624363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t>We expect these efforts to result in more competitive employers, a better educated workforce, more and better jobs, and higher incomes.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Workforce Solutions helps employers meet their human resource needs and individuals build careers.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t>We deliver direct service to businesses and people throughout the region. Our system is all about making the labor markets that impact our region work more efficiently for employers and workers. We do this by identifying and filling imbalances or gaps between supply and demand in an effort to keep our region the best place to do business, work and live. Our entire system works to provide employers, individuals, educators, students, and parents with up-to-date and useful information on opportunities for growth, good wages, and future careers.</a:t>
            </a:r>
          </a:p>
          <a:p>
            <a:endParaRPr lang="en-US"/>
          </a:p>
        </p:txBody>
      </p:sp>
      <p:sp>
        <p:nvSpPr>
          <p:cNvPr id="4" name="Slide Number Placeholder 3"/>
          <p:cNvSpPr>
            <a:spLocks noGrp="1"/>
          </p:cNvSpPr>
          <p:nvPr>
            <p:ph type="sldNum" sz="quarter" idx="5"/>
          </p:nvPr>
        </p:nvSpPr>
        <p:spPr/>
        <p:txBody>
          <a:bodyPr/>
          <a:lstStyle/>
          <a:p>
            <a:fld id="{8113E642-38DC-844C-B05A-8BDBFAE8648D}" type="slidenum">
              <a:rPr lang="en-US" smtClean="0"/>
              <a:pPr/>
              <a:t>5</a:t>
            </a:fld>
            <a:endParaRPr lang="en-US"/>
          </a:p>
        </p:txBody>
      </p:sp>
    </p:spTree>
    <p:extLst>
      <p:ext uri="{BB962C8B-B14F-4D97-AF65-F5344CB8AC3E}">
        <p14:creationId xmlns:p14="http://schemas.microsoft.com/office/powerpoint/2010/main" val="2853808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t>Workforce Solutions knows that our region is more than just a point on a map. It is the home of millions of people and the location of thousands of businesses. And the relationship between those two is what keeps our region bustling with activity and rich in promise. When we identify and pursue every opportunity to bring vibrancy to the labor market, we generate more promise and hope. Our region becomes a magnet for amazing businesses and amazing talent. People flock here for jobs and businesses rush for opportunities to grow. We become a place where businesses and people want to plant their roots because they see a bright future here. Abundance follows, and as a result, we become an even more important player in the world economy and all in our region thrive.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t>This philosophy has produced the following results  over the past year (read bullets)</a:t>
            </a:r>
          </a:p>
        </p:txBody>
      </p:sp>
      <p:sp>
        <p:nvSpPr>
          <p:cNvPr id="4" name="Slide Number Placeholder 3"/>
          <p:cNvSpPr>
            <a:spLocks noGrp="1"/>
          </p:cNvSpPr>
          <p:nvPr>
            <p:ph type="sldNum" sz="quarter" idx="5"/>
          </p:nvPr>
        </p:nvSpPr>
        <p:spPr/>
        <p:txBody>
          <a:bodyPr/>
          <a:lstStyle/>
          <a:p>
            <a:fld id="{8113E642-38DC-844C-B05A-8BDBFAE8648D}" type="slidenum">
              <a:rPr lang="en-US" smtClean="0"/>
              <a:pPr/>
              <a:t>6</a:t>
            </a:fld>
            <a:endParaRPr lang="en-US"/>
          </a:p>
        </p:txBody>
      </p:sp>
    </p:spTree>
    <p:extLst>
      <p:ext uri="{BB962C8B-B14F-4D97-AF65-F5344CB8AC3E}">
        <p14:creationId xmlns:p14="http://schemas.microsoft.com/office/powerpoint/2010/main" val="274817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Workforce Solutions creates this impact by helping employers meet their human resource needs and supporting individuals as they build careers.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a:t>We deliver direct service to businesses and people throughout the region.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Our system is all about making the labor markets that impact our region work more efficiently for employers and workers. We do this by identifying and filling imbalances or gaps between supply and demand in an effort to keep our region the best place to do business, work and live.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Our entire system works to provide employers, individuals, educators, students, and parents with up-to-date and useful information on opportunities for growth, good wages, and future careers.</a:t>
            </a:r>
          </a:p>
          <a:p>
            <a:endParaRPr lang="en-US"/>
          </a:p>
        </p:txBody>
      </p:sp>
      <p:sp>
        <p:nvSpPr>
          <p:cNvPr id="4" name="Slide Number Placeholder 3"/>
          <p:cNvSpPr>
            <a:spLocks noGrp="1"/>
          </p:cNvSpPr>
          <p:nvPr>
            <p:ph type="sldNum" sz="quarter" idx="5"/>
          </p:nvPr>
        </p:nvSpPr>
        <p:spPr/>
        <p:txBody>
          <a:bodyPr/>
          <a:lstStyle/>
          <a:p>
            <a:fld id="{8113E642-38DC-844C-B05A-8BDBFAE8648D}" type="slidenum">
              <a:rPr lang="en-US" smtClean="0"/>
              <a:pPr/>
              <a:t>7</a:t>
            </a:fld>
            <a:endParaRPr lang="en-US"/>
          </a:p>
        </p:txBody>
      </p:sp>
    </p:spTree>
    <p:extLst>
      <p:ext uri="{BB962C8B-B14F-4D97-AF65-F5344CB8AC3E}">
        <p14:creationId xmlns:p14="http://schemas.microsoft.com/office/powerpoint/2010/main" val="1715114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t>We know that individual’s job needs can best be met by meeting employers’ needs for a well-educated and well-trained workforce; therefore, the local workforce system has two principal components: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Our Employer Service division provides information and markets and sells service to employers.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Our Career Offices provide a pathway to an array of information, resources and opportunity for residents of this region.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a:effectLst/>
              <a:latin typeface="Times New Roman" panose="02020603050405020304" pitchFamily="18" charset="0"/>
              <a:ea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800">
                <a:effectLst/>
                <a:latin typeface="Times New Roman" panose="02020603050405020304" pitchFamily="18" charset="0"/>
                <a:ea typeface="Calibri" panose="020F0502020204030204" pitchFamily="34" charset="0"/>
              </a:rPr>
              <a:t>Workforce Solutions is committed to being employer-driven -- you heard it mentioned when we covered our values.  Employer service is the lead component in the delivery system, with employers as the primary customer.  This is the case because it is the employers that drive the volume, diversity and timing of opportunities we can offer the individuals we serve.</a:t>
            </a: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endParaRPr lang="en-US"/>
          </a:p>
          <a:p>
            <a:pPr marL="0" marR="0" lvl="0" indent="0" algn="l" defTabSz="457200" rtl="0" eaLnBrk="1" fontAlgn="auto" latinLnBrk="0" hangingPunct="1">
              <a:lnSpc>
                <a:spcPct val="100000"/>
              </a:lnSpc>
              <a:spcBef>
                <a:spcPts val="0"/>
              </a:spcBef>
              <a:spcAft>
                <a:spcPts val="0"/>
              </a:spcAft>
              <a:buClrTx/>
              <a:buSzTx/>
              <a:buFontTx/>
              <a:buNone/>
              <a:tabLst/>
              <a:defRPr/>
            </a:pPr>
            <a:r>
              <a:rPr lang="en-US"/>
              <a:t>Though we have two principal service components, our Workforce Solutions system has many interconnected pieces that must work together to deliver our services. The Board procures contractors for the operation of each of the pieces of the Workforce Solutions, which include (read bullets)</a:t>
            </a:r>
          </a:p>
        </p:txBody>
      </p:sp>
      <p:sp>
        <p:nvSpPr>
          <p:cNvPr id="4" name="Slide Number Placeholder 3"/>
          <p:cNvSpPr>
            <a:spLocks noGrp="1"/>
          </p:cNvSpPr>
          <p:nvPr>
            <p:ph type="sldNum" sz="quarter" idx="5"/>
          </p:nvPr>
        </p:nvSpPr>
        <p:spPr/>
        <p:txBody>
          <a:bodyPr/>
          <a:lstStyle/>
          <a:p>
            <a:fld id="{8113E642-38DC-844C-B05A-8BDBFAE8648D}" type="slidenum">
              <a:rPr lang="en-US" smtClean="0"/>
              <a:pPr/>
              <a:t>8</a:t>
            </a:fld>
            <a:endParaRPr lang="en-US"/>
          </a:p>
        </p:txBody>
      </p:sp>
    </p:spTree>
    <p:extLst>
      <p:ext uri="{BB962C8B-B14F-4D97-AF65-F5344CB8AC3E}">
        <p14:creationId xmlns:p14="http://schemas.microsoft.com/office/powerpoint/2010/main" val="3060884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Good Morning.  My name is Jennifer Starling.  I’m a Senior Planner with the WFS Gulf Coast Board.  </a:t>
            </a:r>
          </a:p>
        </p:txBody>
      </p:sp>
      <p:sp>
        <p:nvSpPr>
          <p:cNvPr id="4" name="Slide Number Placeholder 3"/>
          <p:cNvSpPr>
            <a:spLocks noGrp="1"/>
          </p:cNvSpPr>
          <p:nvPr>
            <p:ph type="sldNum" sz="quarter" idx="5"/>
          </p:nvPr>
        </p:nvSpPr>
        <p:spPr/>
        <p:txBody>
          <a:bodyPr/>
          <a:lstStyle/>
          <a:p>
            <a:fld id="{8113E642-38DC-844C-B05A-8BDBFAE8648D}" type="slidenum">
              <a:rPr lang="en-US" smtClean="0"/>
              <a:pPr/>
              <a:t>9</a:t>
            </a:fld>
            <a:endParaRPr lang="en-US"/>
          </a:p>
        </p:txBody>
      </p:sp>
    </p:spTree>
    <p:extLst>
      <p:ext uri="{BB962C8B-B14F-4D97-AF65-F5344CB8AC3E}">
        <p14:creationId xmlns:p14="http://schemas.microsoft.com/office/powerpoint/2010/main" val="37503172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photo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9850" y="1773161"/>
            <a:ext cx="5177885" cy="1256218"/>
          </a:xfrm>
        </p:spPr>
        <p:txBody>
          <a:bodyPr anchor="b">
            <a:noAutofit/>
          </a:bodyPr>
          <a:lstStyle>
            <a:lvl1pPr algn="l">
              <a:lnSpc>
                <a:spcPts val="4200"/>
              </a:lnSpc>
              <a:defRPr sz="3600" b="1"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669851" y="3554436"/>
            <a:ext cx="5177884" cy="921337"/>
          </a:xfrm>
        </p:spPr>
        <p:txBody>
          <a:bodyPr>
            <a:noAutofit/>
          </a:bodyPr>
          <a:lstStyle>
            <a:lvl1pPr marL="0" indent="0" algn="l">
              <a:lnSpc>
                <a:spcPts val="2800"/>
              </a:lnSpc>
              <a:spcBef>
                <a:spcPts val="0"/>
              </a:spcBef>
              <a:spcAft>
                <a:spcPts val="0"/>
              </a:spcAft>
              <a:buNone/>
              <a:defRPr sz="2400" b="0" cap="all" spc="0" baseline="0">
                <a:solidFill>
                  <a:schemeClr val="accent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9" name="Picture 8">
            <a:extLst>
              <a:ext uri="{FF2B5EF4-FFF2-40B4-BE49-F238E27FC236}">
                <a16:creationId xmlns:a16="http://schemas.microsoft.com/office/drawing/2014/main" id="{BABAE8E1-C370-C847-B62F-DF2C2E7F87D8}"/>
              </a:ext>
            </a:extLst>
          </p:cNvPr>
          <p:cNvPicPr>
            <a:picLocks noChangeAspect="1"/>
          </p:cNvPicPr>
          <p:nvPr userDrawn="1"/>
        </p:nvPicPr>
        <p:blipFill>
          <a:blip r:embed="rId3"/>
          <a:stretch>
            <a:fillRect/>
          </a:stretch>
        </p:blipFill>
        <p:spPr>
          <a:xfrm>
            <a:off x="5730122" y="6102212"/>
            <a:ext cx="2959100" cy="165100"/>
          </a:xfrm>
          <a:prstGeom prst="rect">
            <a:avLst/>
          </a:prstGeom>
        </p:spPr>
      </p:pic>
      <p:sp>
        <p:nvSpPr>
          <p:cNvPr id="10" name="TextBox 9">
            <a:extLst>
              <a:ext uri="{FF2B5EF4-FFF2-40B4-BE49-F238E27FC236}">
                <a16:creationId xmlns:a16="http://schemas.microsoft.com/office/drawing/2014/main" id="{51153FC8-213E-BC48-8436-9DE640CC41EE}"/>
              </a:ext>
            </a:extLst>
          </p:cNvPr>
          <p:cNvSpPr txBox="1"/>
          <p:nvPr userDrawn="1"/>
        </p:nvSpPr>
        <p:spPr>
          <a:xfrm>
            <a:off x="457200" y="6088253"/>
            <a:ext cx="4881094" cy="769748"/>
          </a:xfrm>
          <a:prstGeom prst="rect">
            <a:avLst/>
          </a:prstGeom>
          <a:noFill/>
        </p:spPr>
        <p:txBody>
          <a:bodyPr wrap="square" lIns="0" tIns="0" rIns="0" bIns="0" rtlCol="0">
            <a:no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lang="en-US" sz="1200" b="1" kern="1200">
                <a:solidFill>
                  <a:srgbClr val="6E6E6E"/>
                </a:solidFill>
                <a:effectLst/>
                <a:latin typeface="Arial" panose="020B0604020202020204" pitchFamily="34" charset="0"/>
                <a:ea typeface="+mn-ea"/>
                <a:cs typeface="Arial" panose="020B0604020202020204" pitchFamily="34" charset="0"/>
              </a:rPr>
              <a:t>www.wrksolutions.com</a:t>
            </a:r>
            <a:r>
              <a:rPr lang="en-US" sz="1200" b="0" kern="1200">
                <a:solidFill>
                  <a:srgbClr val="6E6E6E"/>
                </a:solidFill>
                <a:effectLst/>
                <a:latin typeface="Arial" panose="020B0604020202020204" pitchFamily="34" charset="0"/>
                <a:ea typeface="+mn-ea"/>
                <a:cs typeface="Arial" panose="020B0604020202020204" pitchFamily="34" charset="0"/>
              </a:rPr>
              <a:t>  1.888.469.JOBS (5627)</a:t>
            </a:r>
          </a:p>
          <a:p>
            <a:pPr marL="0" marR="0" lvl="0" indent="0" algn="l" defTabSz="457200" rtl="0" eaLnBrk="1" fontAlgn="auto" latinLnBrk="0" hangingPunct="1">
              <a:lnSpc>
                <a:spcPts val="850"/>
              </a:lnSpc>
              <a:spcBef>
                <a:spcPts val="0"/>
              </a:spcBef>
              <a:spcAft>
                <a:spcPts val="0"/>
              </a:spcAft>
              <a:buClrTx/>
              <a:buSzTx/>
              <a:buFontTx/>
              <a:buNone/>
              <a:tabLst/>
              <a:defRPr/>
            </a:pPr>
            <a:r>
              <a:rPr lang="en-US" sz="750" kern="1200">
                <a:solidFill>
                  <a:srgbClr val="777877"/>
                </a:solidFill>
                <a:effectLst/>
                <a:latin typeface="Arial" panose="020B0604020202020204" pitchFamily="34" charset="0"/>
                <a:ea typeface="+mn-ea"/>
                <a:cs typeface="Arial" panose="020B0604020202020204" pitchFamily="34" charset="0"/>
              </a:rPr>
              <a:t>Workforce Solutions is an equal opportunity employer/program. Auxiliary aids and services are available upon request to individuals with disabilities. (Please request reasonable accommodations a minimum of two business days in advance.) </a:t>
            </a:r>
            <a:r>
              <a:rPr lang="en-US" sz="750" b="1" kern="1200">
                <a:solidFill>
                  <a:srgbClr val="777877"/>
                </a:solidFill>
                <a:effectLst/>
                <a:latin typeface="Arial" panose="020B0604020202020204" pitchFamily="34" charset="0"/>
                <a:ea typeface="+mn-ea"/>
                <a:cs typeface="Arial" panose="020B0604020202020204" pitchFamily="34" charset="0"/>
              </a:rPr>
              <a:t>Relay Texas:</a:t>
            </a:r>
            <a:r>
              <a:rPr lang="en-US" sz="750" kern="1200">
                <a:solidFill>
                  <a:srgbClr val="777877"/>
                </a:solidFill>
                <a:effectLst/>
                <a:latin typeface="Arial" panose="020B0604020202020204" pitchFamily="34" charset="0"/>
                <a:ea typeface="+mn-ea"/>
                <a:cs typeface="Arial" panose="020B0604020202020204" pitchFamily="34" charset="0"/>
              </a:rPr>
              <a:t> 1.800.735.2989 (TDD) 1.800.735.2988 (voice) or 711</a:t>
            </a:r>
          </a:p>
          <a:p>
            <a:pPr marL="0" marR="0" lvl="0" indent="0" algn="l" defTabSz="457200" rtl="0" eaLnBrk="1" fontAlgn="auto" latinLnBrk="0" hangingPunct="1">
              <a:lnSpc>
                <a:spcPts val="900"/>
              </a:lnSpc>
              <a:spcBef>
                <a:spcPts val="0"/>
              </a:spcBef>
              <a:spcAft>
                <a:spcPts val="0"/>
              </a:spcAft>
              <a:buClrTx/>
              <a:buSzTx/>
              <a:buFontTx/>
              <a:buNone/>
              <a:tabLst/>
              <a:defRPr/>
            </a:pPr>
            <a:endParaRPr lang="en-US" sz="800" b="0" kern="1200">
              <a:solidFill>
                <a:srgbClr val="777877"/>
              </a:solidFill>
              <a:effectLst/>
              <a:latin typeface="Arial" panose="020B0604020202020204" pitchFamily="34" charset="0"/>
              <a:ea typeface="+mn-ea"/>
              <a:cs typeface="Arial" panose="020B0604020202020204" pitchFamily="34" charset="0"/>
            </a:endParaRPr>
          </a:p>
          <a:p>
            <a:endParaRPr lang="en-US" sz="1200" b="0">
              <a:solidFill>
                <a:srgbClr val="6E6E6E"/>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74AD1A50-F476-564A-93FF-8F59B0CEE546}"/>
              </a:ext>
            </a:extLst>
          </p:cNvPr>
          <p:cNvPicPr>
            <a:picLocks noChangeAspect="1"/>
          </p:cNvPicPr>
          <p:nvPr userDrawn="1"/>
        </p:nvPicPr>
        <p:blipFill>
          <a:blip r:embed="rId4"/>
          <a:stretch>
            <a:fillRect/>
          </a:stretch>
        </p:blipFill>
        <p:spPr>
          <a:xfrm>
            <a:off x="691972" y="686566"/>
            <a:ext cx="2844800" cy="6477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 gre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4E48F-748D-1B40-AF86-648891E6E893}"/>
              </a:ext>
            </a:extLst>
          </p:cNvPr>
          <p:cNvSpPr>
            <a:spLocks noGrp="1"/>
          </p:cNvSpPr>
          <p:nvPr>
            <p:ph type="title"/>
          </p:nvPr>
        </p:nvSpPr>
        <p:spPr>
          <a:xfrm>
            <a:off x="685800" y="1975935"/>
            <a:ext cx="4572000" cy="2743200"/>
          </a:xfrm>
        </p:spPr>
        <p:txBody>
          <a:bodyPr anchor="t"/>
          <a:lstStyle>
            <a:lvl1pPr>
              <a:lnSpc>
                <a:spcPts val="4200"/>
              </a:lnSpc>
              <a:defRPr sz="3600" cap="all" baseline="0">
                <a:solidFill>
                  <a:schemeClr val="tx2"/>
                </a:solidFill>
              </a:defRPr>
            </a:lvl1pPr>
          </a:lstStyle>
          <a:p>
            <a:r>
              <a:rPr lang="en-US"/>
              <a:t>Click to edit Master title style</a:t>
            </a:r>
          </a:p>
        </p:txBody>
      </p:sp>
      <p:cxnSp>
        <p:nvCxnSpPr>
          <p:cNvPr id="6" name="Straight Connector 5">
            <a:extLst>
              <a:ext uri="{FF2B5EF4-FFF2-40B4-BE49-F238E27FC236}">
                <a16:creationId xmlns:a16="http://schemas.microsoft.com/office/drawing/2014/main" id="{E6B29458-7DA9-3843-BE2E-34CF4C1A82E5}"/>
              </a:ext>
            </a:extLst>
          </p:cNvPr>
          <p:cNvCxnSpPr/>
          <p:nvPr userDrawn="1"/>
        </p:nvCxnSpPr>
        <p:spPr>
          <a:xfrm>
            <a:off x="685800" y="1800467"/>
            <a:ext cx="459606" cy="0"/>
          </a:xfrm>
          <a:prstGeom prst="line">
            <a:avLst/>
          </a:prstGeom>
          <a:ln w="381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72293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a:extLst>
              <a:ext uri="{FF2B5EF4-FFF2-40B4-BE49-F238E27FC236}">
                <a16:creationId xmlns:a16="http://schemas.microsoft.com/office/drawing/2014/main" id="{3F021D11-5260-FE48-AF0E-7B4135254FAD}"/>
              </a:ext>
            </a:extLst>
          </p:cNvPr>
          <p:cNvGrpSpPr/>
          <p:nvPr userDrawn="1"/>
        </p:nvGrpSpPr>
        <p:grpSpPr>
          <a:xfrm>
            <a:off x="0" y="7079811"/>
            <a:ext cx="5097100" cy="452673"/>
            <a:chOff x="443621" y="5576935"/>
            <a:chExt cx="5097100" cy="452673"/>
          </a:xfrm>
        </p:grpSpPr>
        <p:sp>
          <p:nvSpPr>
            <p:cNvPr id="5" name="Rectangle 4">
              <a:extLst>
                <a:ext uri="{FF2B5EF4-FFF2-40B4-BE49-F238E27FC236}">
                  <a16:creationId xmlns:a16="http://schemas.microsoft.com/office/drawing/2014/main" id="{E8A28D4E-9A9A-1B42-A0B5-5602B2F65E02}"/>
                </a:ext>
              </a:extLst>
            </p:cNvPr>
            <p:cNvSpPr/>
            <p:nvPr/>
          </p:nvSpPr>
          <p:spPr>
            <a:xfrm>
              <a:off x="443621" y="5576935"/>
              <a:ext cx="452673" cy="452673"/>
            </a:xfrm>
            <a:prstGeom prst="rect">
              <a:avLst/>
            </a:prstGeom>
            <a:solidFill>
              <a:srgbClr val="E97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2E7C850-7EC6-7445-B2B9-87B1F058CC9B}"/>
                </a:ext>
              </a:extLst>
            </p:cNvPr>
            <p:cNvSpPr/>
            <p:nvPr/>
          </p:nvSpPr>
          <p:spPr>
            <a:xfrm>
              <a:off x="1107111" y="5576935"/>
              <a:ext cx="452673" cy="452673"/>
            </a:xfrm>
            <a:prstGeom prst="rect">
              <a:avLst/>
            </a:prstGeom>
            <a:solidFill>
              <a:srgbClr val="6E6E6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F25A171-2712-0B45-8888-03D4AEB1EBE2}"/>
                </a:ext>
              </a:extLst>
            </p:cNvPr>
            <p:cNvSpPr/>
            <p:nvPr/>
          </p:nvSpPr>
          <p:spPr>
            <a:xfrm>
              <a:off x="1770601" y="5576935"/>
              <a:ext cx="452673" cy="452673"/>
            </a:xfrm>
            <a:prstGeom prst="rect">
              <a:avLst/>
            </a:prstGeom>
            <a:solidFill>
              <a:srgbClr val="007B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DDD19B8-4402-2842-886F-2C73A4F0970C}"/>
                </a:ext>
              </a:extLst>
            </p:cNvPr>
            <p:cNvSpPr/>
            <p:nvPr/>
          </p:nvSpPr>
          <p:spPr>
            <a:xfrm>
              <a:off x="2434091" y="5576935"/>
              <a:ext cx="452673" cy="452673"/>
            </a:xfrm>
            <a:prstGeom prst="rect">
              <a:avLst/>
            </a:prstGeom>
            <a:solidFill>
              <a:srgbClr val="8FA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39A53F5-2A56-4942-AFA7-2D74699BBBFE}"/>
                </a:ext>
              </a:extLst>
            </p:cNvPr>
            <p:cNvSpPr/>
            <p:nvPr/>
          </p:nvSpPr>
          <p:spPr>
            <a:xfrm>
              <a:off x="3097581" y="5576935"/>
              <a:ext cx="452673" cy="452673"/>
            </a:xfrm>
            <a:prstGeom prst="rect">
              <a:avLst/>
            </a:prstGeom>
            <a:solidFill>
              <a:srgbClr val="F1B5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D034DC-C023-0446-94F9-87C5EE92F9A9}"/>
                </a:ext>
              </a:extLst>
            </p:cNvPr>
            <p:cNvSpPr/>
            <p:nvPr/>
          </p:nvSpPr>
          <p:spPr>
            <a:xfrm>
              <a:off x="3761071" y="5576935"/>
              <a:ext cx="452673" cy="452673"/>
            </a:xfrm>
            <a:prstGeom prst="rect">
              <a:avLst/>
            </a:prstGeom>
            <a:solidFill>
              <a:srgbClr val="ED1C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47924F7-CA11-584C-B3FD-CED525BF2694}"/>
                </a:ext>
              </a:extLst>
            </p:cNvPr>
            <p:cNvSpPr/>
            <p:nvPr/>
          </p:nvSpPr>
          <p:spPr>
            <a:xfrm>
              <a:off x="4424561" y="5576935"/>
              <a:ext cx="452673" cy="452673"/>
            </a:xfrm>
            <a:prstGeom prst="rect">
              <a:avLst/>
            </a:prstGeom>
            <a:solidFill>
              <a:srgbClr val="54266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545127C-9B03-694C-8E33-C1B9CD5BF5B8}"/>
                </a:ext>
              </a:extLst>
            </p:cNvPr>
            <p:cNvSpPr/>
            <p:nvPr/>
          </p:nvSpPr>
          <p:spPr>
            <a:xfrm>
              <a:off x="5088048" y="5576935"/>
              <a:ext cx="452673" cy="452673"/>
            </a:xfrm>
            <a:prstGeom prst="rect">
              <a:avLst/>
            </a:prstGeom>
            <a:solidFill>
              <a:srgbClr val="BEB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no 1st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179388" indent="-182880">
              <a:buClr>
                <a:schemeClr val="tx2"/>
              </a:buClr>
              <a:tabLst/>
              <a:defRPr/>
            </a:lvl2pPr>
            <a:lvl3pPr marL="365760" indent="-180975">
              <a:tabLst/>
              <a:defRPr/>
            </a:lvl3pPr>
            <a:lvl4pPr marL="576263" indent="-180975">
              <a:tabLst/>
              <a:defRPr/>
            </a:lvl4pPr>
            <a:lvl5pPr marL="746125" indent="-179388">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 name="Group 3">
            <a:extLst>
              <a:ext uri="{FF2B5EF4-FFF2-40B4-BE49-F238E27FC236}">
                <a16:creationId xmlns:a16="http://schemas.microsoft.com/office/drawing/2014/main" id="{3F021D11-5260-FE48-AF0E-7B4135254FAD}"/>
              </a:ext>
            </a:extLst>
          </p:cNvPr>
          <p:cNvGrpSpPr/>
          <p:nvPr userDrawn="1"/>
        </p:nvGrpSpPr>
        <p:grpSpPr>
          <a:xfrm>
            <a:off x="0" y="7079811"/>
            <a:ext cx="5097100" cy="452673"/>
            <a:chOff x="443621" y="5576935"/>
            <a:chExt cx="5097100" cy="452673"/>
          </a:xfrm>
        </p:grpSpPr>
        <p:sp>
          <p:nvSpPr>
            <p:cNvPr id="5" name="Rectangle 4">
              <a:extLst>
                <a:ext uri="{FF2B5EF4-FFF2-40B4-BE49-F238E27FC236}">
                  <a16:creationId xmlns:a16="http://schemas.microsoft.com/office/drawing/2014/main" id="{E8A28D4E-9A9A-1B42-A0B5-5602B2F65E02}"/>
                </a:ext>
              </a:extLst>
            </p:cNvPr>
            <p:cNvSpPr/>
            <p:nvPr/>
          </p:nvSpPr>
          <p:spPr>
            <a:xfrm>
              <a:off x="443621" y="5576935"/>
              <a:ext cx="452673" cy="452673"/>
            </a:xfrm>
            <a:prstGeom prst="rect">
              <a:avLst/>
            </a:prstGeom>
            <a:solidFill>
              <a:srgbClr val="E97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2E7C850-7EC6-7445-B2B9-87B1F058CC9B}"/>
                </a:ext>
              </a:extLst>
            </p:cNvPr>
            <p:cNvSpPr/>
            <p:nvPr/>
          </p:nvSpPr>
          <p:spPr>
            <a:xfrm>
              <a:off x="1107111" y="5576935"/>
              <a:ext cx="452673" cy="452673"/>
            </a:xfrm>
            <a:prstGeom prst="rect">
              <a:avLst/>
            </a:prstGeom>
            <a:solidFill>
              <a:srgbClr val="6E6E6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F25A171-2712-0B45-8888-03D4AEB1EBE2}"/>
                </a:ext>
              </a:extLst>
            </p:cNvPr>
            <p:cNvSpPr/>
            <p:nvPr/>
          </p:nvSpPr>
          <p:spPr>
            <a:xfrm>
              <a:off x="1770601" y="5576935"/>
              <a:ext cx="452673" cy="452673"/>
            </a:xfrm>
            <a:prstGeom prst="rect">
              <a:avLst/>
            </a:prstGeom>
            <a:solidFill>
              <a:srgbClr val="007B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DDD19B8-4402-2842-886F-2C73A4F0970C}"/>
                </a:ext>
              </a:extLst>
            </p:cNvPr>
            <p:cNvSpPr/>
            <p:nvPr/>
          </p:nvSpPr>
          <p:spPr>
            <a:xfrm>
              <a:off x="2434091" y="5576935"/>
              <a:ext cx="452673" cy="452673"/>
            </a:xfrm>
            <a:prstGeom prst="rect">
              <a:avLst/>
            </a:prstGeom>
            <a:solidFill>
              <a:srgbClr val="8FA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39A53F5-2A56-4942-AFA7-2D74699BBBFE}"/>
                </a:ext>
              </a:extLst>
            </p:cNvPr>
            <p:cNvSpPr/>
            <p:nvPr/>
          </p:nvSpPr>
          <p:spPr>
            <a:xfrm>
              <a:off x="3097581" y="5576935"/>
              <a:ext cx="452673" cy="452673"/>
            </a:xfrm>
            <a:prstGeom prst="rect">
              <a:avLst/>
            </a:prstGeom>
            <a:solidFill>
              <a:srgbClr val="F1B5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1D034DC-C023-0446-94F9-87C5EE92F9A9}"/>
                </a:ext>
              </a:extLst>
            </p:cNvPr>
            <p:cNvSpPr/>
            <p:nvPr/>
          </p:nvSpPr>
          <p:spPr>
            <a:xfrm>
              <a:off x="3761071" y="5576935"/>
              <a:ext cx="452673" cy="452673"/>
            </a:xfrm>
            <a:prstGeom prst="rect">
              <a:avLst/>
            </a:prstGeom>
            <a:solidFill>
              <a:srgbClr val="ED1C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47924F7-CA11-584C-B3FD-CED525BF2694}"/>
                </a:ext>
              </a:extLst>
            </p:cNvPr>
            <p:cNvSpPr/>
            <p:nvPr/>
          </p:nvSpPr>
          <p:spPr>
            <a:xfrm>
              <a:off x="4424561" y="5576935"/>
              <a:ext cx="452673" cy="452673"/>
            </a:xfrm>
            <a:prstGeom prst="rect">
              <a:avLst/>
            </a:prstGeom>
            <a:solidFill>
              <a:srgbClr val="54266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545127C-9B03-694C-8E33-C1B9CD5BF5B8}"/>
                </a:ext>
              </a:extLst>
            </p:cNvPr>
            <p:cNvSpPr/>
            <p:nvPr/>
          </p:nvSpPr>
          <p:spPr>
            <a:xfrm>
              <a:off x="5088048" y="5576935"/>
              <a:ext cx="452673" cy="452673"/>
            </a:xfrm>
            <a:prstGeom prst="rect">
              <a:avLst/>
            </a:prstGeom>
            <a:solidFill>
              <a:srgbClr val="BEB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64945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7F4-ECD2-524F-BF9E-7F1F13F5D961}"/>
              </a:ext>
            </a:extLst>
          </p:cNvPr>
          <p:cNvSpPr>
            <a:spLocks noGrp="1"/>
          </p:cNvSpPr>
          <p:nvPr>
            <p:ph type="title"/>
          </p:nvPr>
        </p:nvSpPr>
        <p:spPr/>
        <p:txBody>
          <a:bodyPr/>
          <a:lstStyle/>
          <a:p>
            <a:r>
              <a:rPr lang="en-US"/>
              <a:t>Click to edit Master title style</a:t>
            </a:r>
          </a:p>
        </p:txBody>
      </p:sp>
      <p:sp>
        <p:nvSpPr>
          <p:cNvPr id="4" name="Chart Placeholder 3">
            <a:extLst>
              <a:ext uri="{FF2B5EF4-FFF2-40B4-BE49-F238E27FC236}">
                <a16:creationId xmlns:a16="http://schemas.microsoft.com/office/drawing/2014/main" id="{823B4071-2FCC-1B42-8581-FACBB39B0CB6}"/>
              </a:ext>
            </a:extLst>
          </p:cNvPr>
          <p:cNvSpPr>
            <a:spLocks noGrp="1"/>
          </p:cNvSpPr>
          <p:nvPr>
            <p:ph type="chart" sz="quarter" idx="10"/>
          </p:nvPr>
        </p:nvSpPr>
        <p:spPr>
          <a:xfrm>
            <a:off x="457200" y="1061064"/>
            <a:ext cx="5943600" cy="5029200"/>
          </a:xfrm>
        </p:spPr>
        <p:txBody>
          <a:bodyPr/>
          <a:lstStyle/>
          <a:p>
            <a:r>
              <a:rPr lang="en-US"/>
              <a:t>Click icon to add chart</a:t>
            </a:r>
          </a:p>
        </p:txBody>
      </p:sp>
    </p:spTree>
    <p:extLst>
      <p:ext uri="{BB962C8B-B14F-4D97-AF65-F5344CB8AC3E}">
        <p14:creationId xmlns:p14="http://schemas.microsoft.com/office/powerpoint/2010/main" val="669163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Divider –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4E48F-748D-1B40-AF86-648891E6E893}"/>
              </a:ext>
            </a:extLst>
          </p:cNvPr>
          <p:cNvSpPr>
            <a:spLocks noGrp="1"/>
          </p:cNvSpPr>
          <p:nvPr>
            <p:ph type="title"/>
          </p:nvPr>
        </p:nvSpPr>
        <p:spPr>
          <a:xfrm>
            <a:off x="685800" y="2784764"/>
            <a:ext cx="6400800" cy="1005840"/>
          </a:xfrm>
        </p:spPr>
        <p:txBody>
          <a:bodyPr anchor="ctr"/>
          <a:lstStyle>
            <a:lvl1pPr>
              <a:lnSpc>
                <a:spcPts val="3400"/>
              </a:lnSpc>
              <a:defRPr sz="3000" cap="all" baseline="0">
                <a:solidFill>
                  <a:schemeClr val="tx1"/>
                </a:solidFill>
              </a:defRPr>
            </a:lvl1pPr>
          </a:lstStyle>
          <a:p>
            <a:r>
              <a:rPr lang="en-US"/>
              <a:t>Click to edit Master title style</a:t>
            </a:r>
          </a:p>
        </p:txBody>
      </p:sp>
    </p:spTree>
    <p:extLst>
      <p:ext uri="{BB962C8B-B14F-4D97-AF65-F5344CB8AC3E}">
        <p14:creationId xmlns:p14="http://schemas.microsoft.com/office/powerpoint/2010/main" val="44815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DDC10A5-E289-6549-AC6A-999916542ED3}"/>
              </a:ext>
            </a:extLst>
          </p:cNvPr>
          <p:cNvPicPr>
            <a:picLocks noChangeAspect="1"/>
          </p:cNvPicPr>
          <p:nvPr userDrawn="1"/>
        </p:nvPicPr>
        <p:blipFill>
          <a:blip r:embed="rId9"/>
          <a:stretch>
            <a:fillRect/>
          </a:stretch>
        </p:blipFill>
        <p:spPr>
          <a:xfrm>
            <a:off x="8089900" y="131407"/>
            <a:ext cx="1054100" cy="1955800"/>
          </a:xfrm>
          <a:prstGeom prst="rect">
            <a:avLst/>
          </a:prstGeom>
        </p:spPr>
      </p:pic>
      <p:sp>
        <p:nvSpPr>
          <p:cNvPr id="2" name="Title Placeholder 1"/>
          <p:cNvSpPr>
            <a:spLocks noGrp="1"/>
          </p:cNvSpPr>
          <p:nvPr>
            <p:ph type="title"/>
          </p:nvPr>
        </p:nvSpPr>
        <p:spPr>
          <a:xfrm>
            <a:off x="457200" y="0"/>
            <a:ext cx="7543800" cy="914400"/>
          </a:xfrm>
          <a:prstGeom prst="rect">
            <a:avLst/>
          </a:prstGeom>
        </p:spPr>
        <p:txBody>
          <a:bodyPr vert="horz" lIns="0" tIns="0" rIns="0" bIns="0" rtlCol="0" anchor="ctr" anchorCtr="0">
            <a:noAutofit/>
          </a:bodyPr>
          <a:lstStyle/>
          <a:p>
            <a:r>
              <a:rPr lang="en-US"/>
              <a:t>Click to edit Master title style</a:t>
            </a:r>
          </a:p>
        </p:txBody>
      </p:sp>
      <p:sp>
        <p:nvSpPr>
          <p:cNvPr id="3" name="Text Placeholder 2"/>
          <p:cNvSpPr>
            <a:spLocks noGrp="1"/>
          </p:cNvSpPr>
          <p:nvPr>
            <p:ph type="body" idx="1"/>
          </p:nvPr>
        </p:nvSpPr>
        <p:spPr>
          <a:xfrm>
            <a:off x="457200" y="1061064"/>
            <a:ext cx="8229600" cy="5486400"/>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60E14293-8CE9-8F4F-8475-7733AF8F8A70}"/>
              </a:ext>
            </a:extLst>
          </p:cNvPr>
          <p:cNvPicPr>
            <a:picLocks noChangeAspect="1"/>
          </p:cNvPicPr>
          <p:nvPr userDrawn="1"/>
        </p:nvPicPr>
        <p:blipFill>
          <a:blip r:embed="rId10"/>
          <a:stretch>
            <a:fillRect/>
          </a:stretch>
        </p:blipFill>
        <p:spPr>
          <a:xfrm>
            <a:off x="7317684" y="6280464"/>
            <a:ext cx="1600200" cy="355600"/>
          </a:xfrm>
          <a:prstGeom prst="rect">
            <a:avLst/>
          </a:prstGeom>
        </p:spPr>
      </p:pic>
    </p:spTree>
  </p:cSld>
  <p:clrMap bg1="lt1" tx1="dk1" bg2="lt2" tx2="dk2" accent1="accent1" accent2="accent2" accent3="accent3" accent4="accent4" accent5="accent5" accent6="accent6" hlink="hlink" folHlink="folHlink"/>
  <p:sldLayoutIdLst>
    <p:sldLayoutId id="2147483665" r:id="rId1"/>
    <p:sldLayoutId id="2147483685" r:id="rId2"/>
    <p:sldLayoutId id="2147483677" r:id="rId3"/>
    <p:sldLayoutId id="2147483688" r:id="rId4"/>
    <p:sldLayoutId id="2147483689" r:id="rId5"/>
    <p:sldLayoutId id="2147483675" r:id="rId6"/>
    <p:sldLayoutId id="2147483690" r:id="rId7"/>
  </p:sldLayoutIdLst>
  <p:hf sldNum="0" hdr="0" dt="0"/>
  <p:txStyles>
    <p:titleStyle>
      <a:lvl1pPr algn="l" defTabSz="457200" rtl="0" eaLnBrk="1" latinLnBrk="0" hangingPunct="1">
        <a:lnSpc>
          <a:spcPts val="3100"/>
        </a:lnSpc>
        <a:spcBef>
          <a:spcPct val="0"/>
        </a:spcBef>
        <a:buNone/>
        <a:defRPr sz="2600" b="1" i="0" kern="1200" cap="none" spc="0" baseline="0">
          <a:solidFill>
            <a:schemeClr val="accent1"/>
          </a:solidFill>
          <a:latin typeface="Arial" panose="020B0604020202020204" pitchFamily="34" charset="0"/>
          <a:ea typeface="+mj-ea"/>
          <a:cs typeface="Arial" panose="020B0604020202020204" pitchFamily="34" charset="0"/>
        </a:defRPr>
      </a:lvl1pPr>
    </p:titleStyle>
    <p:bodyStyle>
      <a:lvl1pPr marL="182880" indent="-182880" algn="l" defTabSz="457200" rtl="0" eaLnBrk="1" latinLnBrk="0" hangingPunct="1">
        <a:lnSpc>
          <a:spcPts val="2800"/>
        </a:lnSpc>
        <a:spcBef>
          <a:spcPts val="300"/>
        </a:spcBef>
        <a:spcAft>
          <a:spcPts val="300"/>
        </a:spcAft>
        <a:buFont typeface="Arial"/>
        <a:buChar char="•"/>
        <a:tabLst/>
        <a:defRPr sz="2200" b="1" kern="1200" spc="0" baseline="0">
          <a:solidFill>
            <a:schemeClr val="tx2"/>
          </a:solidFill>
          <a:latin typeface="Arial"/>
          <a:ea typeface="+mn-ea"/>
          <a:cs typeface="Arial"/>
        </a:defRPr>
      </a:lvl1pPr>
      <a:lvl2pPr marL="365760" indent="-182880" algn="l" defTabSz="457200" rtl="0" eaLnBrk="1" latinLnBrk="0" hangingPunct="1">
        <a:lnSpc>
          <a:spcPts val="2800"/>
        </a:lnSpc>
        <a:spcBef>
          <a:spcPts val="300"/>
        </a:spcBef>
        <a:spcAft>
          <a:spcPts val="600"/>
        </a:spcAft>
        <a:buClr>
          <a:schemeClr val="tx1"/>
        </a:buClr>
        <a:buFont typeface="Arial" panose="020B0604020202020204" pitchFamily="34" charset="0"/>
        <a:buChar char="•"/>
        <a:tabLst/>
        <a:defRPr sz="2200" kern="1200" spc="0" baseline="0">
          <a:solidFill>
            <a:schemeClr val="tx1"/>
          </a:solidFill>
          <a:latin typeface="Arial"/>
          <a:ea typeface="+mn-ea"/>
          <a:cs typeface="Arial"/>
        </a:defRPr>
      </a:lvl2pPr>
      <a:lvl3pPr marL="548640" indent="-182880" algn="l" defTabSz="457200" rtl="0" eaLnBrk="1" latinLnBrk="0" hangingPunct="1">
        <a:lnSpc>
          <a:spcPts val="2800"/>
        </a:lnSpc>
        <a:spcBef>
          <a:spcPts val="0"/>
        </a:spcBef>
        <a:spcAft>
          <a:spcPts val="600"/>
        </a:spcAft>
        <a:buFont typeface="Arial"/>
        <a:buChar char="•"/>
        <a:defRPr sz="2200" kern="1200" spc="0" baseline="0">
          <a:solidFill>
            <a:schemeClr val="tx1"/>
          </a:solidFill>
          <a:latin typeface="Arial"/>
          <a:ea typeface="+mn-ea"/>
          <a:cs typeface="Arial"/>
        </a:defRPr>
      </a:lvl3pPr>
      <a:lvl4pPr marL="731520" indent="-182880" algn="l" defTabSz="457200" rtl="0" eaLnBrk="1" latinLnBrk="0" hangingPunct="1">
        <a:spcBef>
          <a:spcPts val="0"/>
        </a:spcBef>
        <a:spcAft>
          <a:spcPts val="600"/>
        </a:spcAft>
        <a:buFont typeface=".AppleSystemUIFont"/>
        <a:buChar char="–"/>
        <a:tabLst/>
        <a:defRPr sz="1800" kern="1200" spc="0" baseline="0">
          <a:solidFill>
            <a:schemeClr val="tx1"/>
          </a:solidFill>
          <a:latin typeface="Arial"/>
          <a:ea typeface="+mn-ea"/>
          <a:cs typeface="Arial"/>
        </a:defRPr>
      </a:lvl4pPr>
      <a:lvl5pPr marL="914400" indent="-182880" algn="l" defTabSz="457200" rtl="0" eaLnBrk="1" latinLnBrk="0" hangingPunct="1">
        <a:spcBef>
          <a:spcPts val="0"/>
        </a:spcBef>
        <a:spcAft>
          <a:spcPts val="600"/>
        </a:spcAft>
        <a:buFont typeface="Arial"/>
        <a:buChar char="»"/>
        <a:tabLst/>
        <a:defRPr sz="1800" kern="1200" spc="0" baseline="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mailto:Deborah.duke@wrksolutions.com"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hyperlink" Target="http://www.wrksolution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9A9719-EC69-415C-BA6C-D79F1E203E88}"/>
              </a:ext>
            </a:extLst>
          </p:cNvPr>
          <p:cNvSpPr txBox="1"/>
          <p:nvPr/>
        </p:nvSpPr>
        <p:spPr>
          <a:xfrm>
            <a:off x="1039906" y="2190852"/>
            <a:ext cx="5693622" cy="1754326"/>
          </a:xfrm>
          <a:prstGeom prst="rect">
            <a:avLst/>
          </a:prstGeom>
          <a:noFill/>
        </p:spPr>
        <p:txBody>
          <a:bodyPr wrap="square">
            <a:spAutoFit/>
          </a:bodyPr>
          <a:lstStyle/>
          <a:p>
            <a:r>
              <a:rPr lang="en-US" sz="3600" b="1" cap="all">
                <a:solidFill>
                  <a:srgbClr val="007BB9"/>
                </a:solidFill>
                <a:latin typeface="Arial" panose="020B0604020202020204" pitchFamily="34" charset="0"/>
                <a:ea typeface="+mj-ea"/>
                <a:cs typeface="Arial" panose="020B0604020202020204" pitchFamily="34" charset="0"/>
              </a:rPr>
              <a:t>Contact Center RFP</a:t>
            </a:r>
          </a:p>
          <a:p>
            <a:endParaRPr lang="en-US" sz="3600" b="1" cap="all">
              <a:solidFill>
                <a:srgbClr val="007BB9"/>
              </a:solidFill>
              <a:latin typeface="Arial" panose="020B0604020202020204" pitchFamily="34" charset="0"/>
              <a:ea typeface="+mj-ea"/>
              <a:cs typeface="Arial" panose="020B0604020202020204" pitchFamily="34" charset="0"/>
            </a:endParaRPr>
          </a:p>
          <a:p>
            <a:r>
              <a:rPr lang="en-US" sz="3600" b="1" cap="all">
                <a:solidFill>
                  <a:srgbClr val="007BB9"/>
                </a:solidFill>
                <a:latin typeface="Arial" panose="020B0604020202020204" pitchFamily="34" charset="0"/>
                <a:ea typeface="+mj-ea"/>
                <a:cs typeface="Arial" panose="020B0604020202020204" pitchFamily="34" charset="0"/>
              </a:rPr>
              <a:t>January 19, 2022</a:t>
            </a:r>
          </a:p>
        </p:txBody>
      </p:sp>
    </p:spTree>
    <p:extLst>
      <p:ext uri="{BB962C8B-B14F-4D97-AF65-F5344CB8AC3E}">
        <p14:creationId xmlns:p14="http://schemas.microsoft.com/office/powerpoint/2010/main" val="1547063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9082D-B114-411F-B4CF-0B1F5E02BA95}"/>
              </a:ext>
            </a:extLst>
          </p:cNvPr>
          <p:cNvSpPr>
            <a:spLocks noGrp="1"/>
          </p:cNvSpPr>
          <p:nvPr>
            <p:ph type="title"/>
          </p:nvPr>
        </p:nvSpPr>
        <p:spPr/>
        <p:txBody>
          <a:bodyPr/>
          <a:lstStyle/>
          <a:p>
            <a:r>
              <a:rPr lang="en-US"/>
              <a:t>What is the Financial Aid Support Center?</a:t>
            </a:r>
          </a:p>
        </p:txBody>
      </p:sp>
      <p:sp>
        <p:nvSpPr>
          <p:cNvPr id="3" name="Content Placeholder 2">
            <a:extLst>
              <a:ext uri="{FF2B5EF4-FFF2-40B4-BE49-F238E27FC236}">
                <a16:creationId xmlns:a16="http://schemas.microsoft.com/office/drawing/2014/main" id="{73F94CFE-F3EA-474E-8949-2A70291816B2}"/>
              </a:ext>
            </a:extLst>
          </p:cNvPr>
          <p:cNvSpPr>
            <a:spLocks noGrp="1"/>
          </p:cNvSpPr>
          <p:nvPr>
            <p:ph idx="1"/>
          </p:nvPr>
        </p:nvSpPr>
        <p:spPr>
          <a:xfrm>
            <a:off x="457200" y="1061064"/>
            <a:ext cx="7831394" cy="5486400"/>
          </a:xfrm>
        </p:spPr>
        <p:txBody>
          <a:bodyPr/>
          <a:lstStyle/>
          <a:p>
            <a:pPr>
              <a:spcBef>
                <a:spcPts val="0"/>
              </a:spcBef>
              <a:spcAft>
                <a:spcPts val="0"/>
              </a:spcAft>
            </a:pPr>
            <a:r>
              <a:rPr lang="en-US">
                <a:effectLst/>
                <a:ea typeface="Calibri" panose="020F0502020204030204" pitchFamily="34" charset="0"/>
                <a:cs typeface="Times New Roman" panose="02020603050405020304" pitchFamily="18" charset="0"/>
              </a:rPr>
              <a:t>Our Vision</a:t>
            </a:r>
          </a:p>
          <a:p>
            <a:pPr>
              <a:spcBef>
                <a:spcPts val="0"/>
              </a:spcBef>
              <a:spcAft>
                <a:spcPts val="0"/>
              </a:spcAft>
            </a:pPr>
            <a:r>
              <a:rPr lang="en-US" b="0">
                <a:solidFill>
                  <a:schemeClr val="tx1"/>
                </a:solidFill>
                <a:latin typeface="+mn-lt"/>
                <a:ea typeface="Calibri" panose="020F0502020204030204" pitchFamily="34" charset="0"/>
                <a:cs typeface="Times New Roman" panose="02020603050405020304" pitchFamily="18" charset="0"/>
              </a:rPr>
              <a:t>A department responsible for making accurate and timely financial aid determinations, ensuing customers receive the highest quality customer service, and timely notification for eligibility. </a:t>
            </a:r>
          </a:p>
          <a:p>
            <a:pPr>
              <a:spcBef>
                <a:spcPts val="0"/>
              </a:spcBef>
              <a:spcAft>
                <a:spcPts val="0"/>
              </a:spcAft>
            </a:pPr>
            <a:endParaRPr lang="en-US" b="0">
              <a:solidFill>
                <a:schemeClr val="tx1"/>
              </a:solidFill>
              <a:latin typeface="+mn-lt"/>
              <a:ea typeface="Calibri" panose="020F0502020204030204" pitchFamily="34" charset="0"/>
              <a:cs typeface="Times New Roman" panose="02020603050405020304" pitchFamily="18" charset="0"/>
            </a:endParaRPr>
          </a:p>
          <a:p>
            <a:pPr>
              <a:spcBef>
                <a:spcPts val="0"/>
              </a:spcBef>
              <a:spcAft>
                <a:spcPts val="0"/>
              </a:spcAft>
            </a:pPr>
            <a:r>
              <a:rPr lang="en-US" b="0">
                <a:solidFill>
                  <a:schemeClr val="tx1"/>
                </a:solidFill>
                <a:latin typeface="+mn-lt"/>
                <a:ea typeface="Calibri" panose="020F0502020204030204" pitchFamily="34" charset="0"/>
                <a:cs typeface="Times New Roman" panose="02020603050405020304" pitchFamily="18" charset="0"/>
              </a:rPr>
              <a:t>We also envision a unit that will respond to customer inquires for information quickly and provide guidance/resources. </a:t>
            </a:r>
          </a:p>
          <a:p>
            <a:pPr lvl="1" indent="0">
              <a:spcBef>
                <a:spcPts val="0"/>
              </a:spcBef>
              <a:spcAft>
                <a:spcPts val="0"/>
              </a:spcAft>
              <a:buNone/>
            </a:pPr>
            <a:endParaRPr lang="en-US">
              <a:effectLst/>
              <a:ea typeface="Calibri" panose="020F0502020204030204" pitchFamily="34" charset="0"/>
              <a:cs typeface="Times New Roman" panose="02020603050405020304" pitchFamily="18" charset="0"/>
            </a:endParaRPr>
          </a:p>
          <a:p>
            <a:pPr marR="0" lvl="0">
              <a:spcBef>
                <a:spcPts val="0"/>
              </a:spcBef>
              <a:spcAft>
                <a:spcPts val="0"/>
              </a:spcAft>
            </a:pPr>
            <a:r>
              <a:rPr lang="en-US">
                <a:effectLst/>
                <a:ea typeface="Calibri" panose="020F0502020204030204" pitchFamily="34" charset="0"/>
                <a:cs typeface="Times New Roman" panose="02020603050405020304" pitchFamily="18" charset="0"/>
              </a:rPr>
              <a:t>Opportunities for Improvement</a:t>
            </a:r>
          </a:p>
          <a:p>
            <a:pPr marL="457200" indent="-225425">
              <a:buFont typeface="Arial" panose="020B0604020202020204" pitchFamily="34" charset="0"/>
              <a:buChar char="•"/>
            </a:pPr>
            <a:r>
              <a:rPr lang="en-US" b="0">
                <a:solidFill>
                  <a:schemeClr val="tx1"/>
                </a:solidFill>
              </a:rPr>
              <a:t>Technology Enhancements</a:t>
            </a:r>
          </a:p>
          <a:p>
            <a:pPr marL="457200" indent="-225425">
              <a:buFont typeface="Arial" panose="020B0604020202020204" pitchFamily="34" charset="0"/>
              <a:buChar char="•"/>
            </a:pPr>
            <a:r>
              <a:rPr lang="en-US" b="0">
                <a:solidFill>
                  <a:schemeClr val="tx1"/>
                </a:solidFill>
              </a:rPr>
              <a:t>Timely Determination</a:t>
            </a:r>
          </a:p>
          <a:p>
            <a:pPr marL="457200" indent="-225425">
              <a:buFont typeface="Arial" panose="020B0604020202020204" pitchFamily="34" charset="0"/>
              <a:buChar char="•"/>
            </a:pPr>
            <a:r>
              <a:rPr lang="en-US" b="0">
                <a:solidFill>
                  <a:schemeClr val="tx1"/>
                </a:solidFill>
              </a:rPr>
              <a:t>Responsiveness to customers via various methods of communication</a:t>
            </a:r>
          </a:p>
          <a:p>
            <a:pPr marL="457200" indent="-225425">
              <a:buFont typeface="Arial" panose="020B0604020202020204" pitchFamily="34" charset="0"/>
              <a:buChar char="•"/>
            </a:pPr>
            <a:r>
              <a:rPr lang="en-US" b="0">
                <a:solidFill>
                  <a:schemeClr val="tx1"/>
                </a:solidFill>
              </a:rPr>
              <a:t>Uniformity of procedures </a:t>
            </a:r>
          </a:p>
          <a:p>
            <a:pPr marL="342900" indent="-342900">
              <a:buFont typeface="Arial" panose="020B0604020202020204" pitchFamily="34" charset="0"/>
              <a:buChar char="•"/>
            </a:pPr>
            <a:endParaRPr lang="en-US" b="0">
              <a:solidFill>
                <a:schemeClr val="tx1"/>
              </a:solidFill>
            </a:endParaRPr>
          </a:p>
          <a:p>
            <a:endParaRPr lang="en-US" b="0">
              <a:solidFill>
                <a:schemeClr val="tx1"/>
              </a:solidFill>
            </a:endParaRPr>
          </a:p>
          <a:p>
            <a:pPr marL="342900" indent="-342900">
              <a:buFont typeface="Arial" panose="020B0604020202020204" pitchFamily="34" charset="0"/>
              <a:buChar char="•"/>
            </a:pPr>
            <a:endParaRPr lang="en-US" b="0">
              <a:solidFill>
                <a:schemeClr val="tx1"/>
              </a:solidFill>
            </a:endParaRPr>
          </a:p>
          <a:p>
            <a:pPr marL="342900" indent="-342900">
              <a:buFont typeface="Arial" panose="020B0604020202020204" pitchFamily="34" charset="0"/>
              <a:buChar char="•"/>
            </a:pPr>
            <a:endParaRPr lang="en-US" b="0">
              <a:solidFill>
                <a:schemeClr val="tx1"/>
              </a:solidFill>
            </a:endParaRPr>
          </a:p>
          <a:p>
            <a:endParaRPr lang="en-US"/>
          </a:p>
        </p:txBody>
      </p:sp>
    </p:spTree>
    <p:extLst>
      <p:ext uri="{BB962C8B-B14F-4D97-AF65-F5344CB8AC3E}">
        <p14:creationId xmlns:p14="http://schemas.microsoft.com/office/powerpoint/2010/main" val="2556535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a:t>Current Operations</a:t>
            </a:r>
          </a:p>
        </p:txBody>
      </p:sp>
      <p:sp>
        <p:nvSpPr>
          <p:cNvPr id="2" name="TextBox 1">
            <a:extLst>
              <a:ext uri="{FF2B5EF4-FFF2-40B4-BE49-F238E27FC236}">
                <a16:creationId xmlns:a16="http://schemas.microsoft.com/office/drawing/2014/main" id="{D45970A0-DA00-4A4C-8EA4-AC3C3B5185A6}"/>
              </a:ext>
            </a:extLst>
          </p:cNvPr>
          <p:cNvSpPr txBox="1"/>
          <p:nvPr/>
        </p:nvSpPr>
        <p:spPr>
          <a:xfrm>
            <a:off x="609600" y="1257300"/>
            <a:ext cx="7772400" cy="470898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Arial" panose="020B0604020202020204"/>
                <a:ea typeface="+mn-ea"/>
                <a:cs typeface="Times New Roman" panose="02020603050405020304" pitchFamily="18" charset="0"/>
              </a:rPr>
              <a:t>The FASC receives $6.1 million to support 90.5 staff and other operational costs.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panose="020B0604020202020204"/>
              <a:ea typeface="+mn-ea"/>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0070C0"/>
                </a:solidFill>
                <a:effectLst/>
                <a:uLnTx/>
                <a:uFillTx/>
                <a:latin typeface="Arial" panose="020B0604020202020204"/>
                <a:ea typeface="+mn-ea"/>
                <a:cs typeface="Times New Roman" panose="02020603050405020304" pitchFamily="18" charset="0"/>
              </a:rPr>
              <a:t>Staffing:</a:t>
            </a:r>
          </a:p>
          <a:p>
            <a:pPr marR="0" lvl="0" algn="l" defTabSz="4572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a:ln>
                  <a:noFill/>
                </a:ln>
                <a:solidFill>
                  <a:srgbClr val="000000"/>
                </a:solidFill>
                <a:effectLst/>
                <a:uLnTx/>
                <a:uFillTx/>
                <a:latin typeface="Arial" panose="020B0604020202020204"/>
                <a:ea typeface="+mn-ea"/>
                <a:cs typeface="Times New Roman" panose="02020603050405020304" pitchFamily="18" charset="0"/>
              </a:rPr>
              <a:t>75 	Financial Aid Customer Support Specialist</a:t>
            </a:r>
          </a:p>
          <a:p>
            <a:pPr marR="0" lvl="0" algn="l" defTabSz="4572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a:ln>
                  <a:noFill/>
                </a:ln>
                <a:solidFill>
                  <a:srgbClr val="000000"/>
                </a:solidFill>
                <a:effectLst/>
                <a:uLnTx/>
                <a:uFillTx/>
                <a:latin typeface="Arial" panose="020B0604020202020204"/>
                <a:ea typeface="+mn-ea"/>
                <a:cs typeface="Times New Roman" panose="02020603050405020304" pitchFamily="18" charset="0"/>
              </a:rPr>
              <a:t>9  	Supervisors</a:t>
            </a:r>
          </a:p>
          <a:p>
            <a:pPr marR="0" lvl="0" algn="l" defTabSz="4572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a:ln>
                  <a:noFill/>
                </a:ln>
                <a:solidFill>
                  <a:srgbClr val="000000"/>
                </a:solidFill>
                <a:effectLst/>
                <a:uLnTx/>
                <a:uFillTx/>
                <a:latin typeface="Arial" panose="020B0604020202020204"/>
                <a:ea typeface="+mn-ea"/>
                <a:cs typeface="Times New Roman" panose="02020603050405020304" pitchFamily="18" charset="0"/>
              </a:rPr>
              <a:t>1	Manager</a:t>
            </a:r>
          </a:p>
          <a:p>
            <a:pPr marR="0" lvl="0" algn="l" defTabSz="457200" rtl="0" eaLnBrk="1" fontAlgn="auto" latinLnBrk="0" hangingPunct="1">
              <a:lnSpc>
                <a:spcPct val="100000"/>
              </a:lnSpc>
              <a:spcBef>
                <a:spcPts val="0"/>
              </a:spcBef>
              <a:spcAft>
                <a:spcPts val="0"/>
              </a:spcAft>
              <a:buClrTx/>
              <a:buSzTx/>
              <a:tabLst/>
              <a:defRPr/>
            </a:pPr>
            <a:r>
              <a:rPr lang="en-US" sz="2400">
                <a:solidFill>
                  <a:srgbClr val="000000"/>
                </a:solidFill>
                <a:latin typeface="Arial" panose="020B0604020202020204"/>
                <a:cs typeface="Times New Roman" panose="02020603050405020304" pitchFamily="18" charset="0"/>
              </a:rPr>
              <a:t>1	Electronic Record Coordinator</a:t>
            </a:r>
          </a:p>
          <a:p>
            <a:pPr marR="0" lvl="0" algn="l" defTabSz="457200" rtl="0" eaLnBrk="1" fontAlgn="auto" latinLnBrk="0" hangingPunct="1">
              <a:lnSpc>
                <a:spcPct val="100000"/>
              </a:lnSpc>
              <a:spcBef>
                <a:spcPts val="0"/>
              </a:spcBef>
              <a:spcAft>
                <a:spcPts val="0"/>
              </a:spcAft>
              <a:buClrTx/>
              <a:buSzTx/>
              <a:tabLst/>
              <a:defRPr/>
            </a:pPr>
            <a:r>
              <a:rPr lang="en-US" sz="2400">
                <a:solidFill>
                  <a:srgbClr val="000000"/>
                </a:solidFill>
                <a:latin typeface="Arial" panose="020B0604020202020204"/>
                <a:cs typeface="Times New Roman" panose="02020603050405020304" pitchFamily="18" charset="0"/>
              </a:rPr>
              <a:t>1	Data Analyst</a:t>
            </a:r>
          </a:p>
          <a:p>
            <a:pPr marR="0" lvl="0" algn="l" defTabSz="457200" rtl="0" eaLnBrk="1" fontAlgn="auto" latinLnBrk="0" hangingPunct="1">
              <a:lnSpc>
                <a:spcPct val="100000"/>
              </a:lnSpc>
              <a:spcBef>
                <a:spcPts val="0"/>
              </a:spcBef>
              <a:spcAft>
                <a:spcPts val="0"/>
              </a:spcAft>
              <a:buClrTx/>
              <a:buSzTx/>
              <a:tabLst/>
              <a:defRPr/>
            </a:pPr>
            <a:r>
              <a:rPr lang="en-US" sz="2400">
                <a:solidFill>
                  <a:srgbClr val="000000"/>
                </a:solidFill>
                <a:latin typeface="Arial" panose="020B0604020202020204"/>
                <a:cs typeface="Times New Roman" panose="02020603050405020304" pitchFamily="18" charset="0"/>
              </a:rPr>
              <a:t>3</a:t>
            </a:r>
            <a:r>
              <a:rPr kumimoji="0" lang="en-US" sz="2400" b="0" i="0" u="none" strike="noStrike" kern="1200" cap="none" spc="0" normalizeH="0" baseline="0" noProof="0">
                <a:ln>
                  <a:noFill/>
                </a:ln>
                <a:solidFill>
                  <a:srgbClr val="000000"/>
                </a:solidFill>
                <a:effectLst/>
                <a:uLnTx/>
                <a:uFillTx/>
                <a:latin typeface="Arial" panose="020B0604020202020204"/>
                <a:ea typeface="+mn-ea"/>
                <a:cs typeface="Times New Roman" panose="02020603050405020304" pitchFamily="18" charset="0"/>
              </a:rPr>
              <a:t>.5 Management and Support Staff</a:t>
            </a:r>
            <a:r>
              <a:rPr kumimoji="0" lang="en-US" sz="1800" b="0" i="0" u="none" strike="noStrike" kern="1200" cap="none" spc="0" normalizeH="0" baseline="0" noProof="0">
                <a:ln>
                  <a:noFill/>
                </a:ln>
                <a:solidFill>
                  <a:srgbClr val="000000"/>
                </a:solidFill>
                <a:effectLst/>
                <a:uLnTx/>
                <a:uFillTx/>
                <a:latin typeface="Arial" panose="020B0604020202020204"/>
                <a:ea typeface="+mn-ea"/>
                <a:cs typeface="Times New Roman" panose="02020603050405020304" pitchFamily="18" charset="0"/>
              </a:rPr>
              <a:t> </a:t>
            </a:r>
          </a:p>
          <a:p>
            <a:pPr marR="0" lvl="0" algn="l" defTabSz="457200" rtl="0" eaLnBrk="1" fontAlgn="auto" latinLnBrk="0" hangingPunct="1">
              <a:lnSpc>
                <a:spcPct val="100000"/>
              </a:lnSpc>
              <a:spcBef>
                <a:spcPts val="0"/>
              </a:spcBef>
              <a:spcAft>
                <a:spcPts val="0"/>
              </a:spcAft>
              <a:buClrTx/>
              <a:buSzTx/>
              <a:tabLst/>
              <a:defRPr/>
            </a:pPr>
            <a:endParaRPr lang="en-US">
              <a:solidFill>
                <a:srgbClr val="000000"/>
              </a:solidFill>
              <a:latin typeface="Arial" panose="020B0604020202020204"/>
              <a:cs typeface="Times New Roman" panose="02020603050405020304" pitchFamily="18" charset="0"/>
            </a:endParaRPr>
          </a:p>
          <a:p>
            <a:pPr marR="0" lvl="0" algn="l" defTabSz="457200" rtl="0" eaLnBrk="1" fontAlgn="auto" latinLnBrk="0" hangingPunct="1">
              <a:lnSpc>
                <a:spcPct val="100000"/>
              </a:lnSpc>
              <a:spcBef>
                <a:spcPts val="0"/>
              </a:spcBef>
              <a:spcAft>
                <a:spcPts val="0"/>
              </a:spcAft>
              <a:buClrTx/>
              <a:buSzTx/>
              <a:tabLst/>
              <a:defRPr/>
            </a:pPr>
            <a:endParaRPr lang="en-US">
              <a:solidFill>
                <a:srgbClr val="000000"/>
              </a:solidFill>
              <a:latin typeface="Arial" panose="020B0604020202020204"/>
              <a:cs typeface="Times New Roman" panose="02020603050405020304" pitchFamily="18" charset="0"/>
            </a:endParaRPr>
          </a:p>
          <a:p>
            <a:pPr marR="0" lvl="0" algn="l" defTabSz="4572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a:ln>
                  <a:noFill/>
                </a:ln>
                <a:solidFill>
                  <a:srgbClr val="0070C0"/>
                </a:solidFill>
                <a:effectLst/>
                <a:uLnTx/>
                <a:uFillTx/>
                <a:latin typeface="Arial" panose="020B0604020202020204"/>
                <a:ea typeface="+mn-ea"/>
                <a:cs typeface="Times New Roman" panose="02020603050405020304" pitchFamily="18" charset="0"/>
              </a:rPr>
              <a:t>Staff work both in person and remotely</a:t>
            </a:r>
          </a:p>
        </p:txBody>
      </p:sp>
    </p:spTree>
    <p:extLst>
      <p:ext uri="{BB962C8B-B14F-4D97-AF65-F5344CB8AC3E}">
        <p14:creationId xmlns:p14="http://schemas.microsoft.com/office/powerpoint/2010/main" val="3546716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9082D-B114-411F-B4CF-0B1F5E02BA95}"/>
              </a:ext>
            </a:extLst>
          </p:cNvPr>
          <p:cNvSpPr>
            <a:spLocks noGrp="1"/>
          </p:cNvSpPr>
          <p:nvPr>
            <p:ph type="title"/>
          </p:nvPr>
        </p:nvSpPr>
        <p:spPr/>
        <p:txBody>
          <a:bodyPr/>
          <a:lstStyle/>
          <a:p>
            <a:r>
              <a:rPr lang="en-US"/>
              <a:t>How the FASC Operates</a:t>
            </a:r>
          </a:p>
        </p:txBody>
      </p:sp>
      <p:sp>
        <p:nvSpPr>
          <p:cNvPr id="3" name="Content Placeholder 2">
            <a:extLst>
              <a:ext uri="{FF2B5EF4-FFF2-40B4-BE49-F238E27FC236}">
                <a16:creationId xmlns:a16="http://schemas.microsoft.com/office/drawing/2014/main" id="{73F94CFE-F3EA-474E-8949-2A70291816B2}"/>
              </a:ext>
            </a:extLst>
          </p:cNvPr>
          <p:cNvSpPr>
            <a:spLocks noGrp="1"/>
          </p:cNvSpPr>
          <p:nvPr>
            <p:ph idx="1"/>
          </p:nvPr>
        </p:nvSpPr>
        <p:spPr/>
        <p:txBody>
          <a:bodyPr/>
          <a:lstStyle/>
          <a:p>
            <a:pPr lvl="1" indent="0">
              <a:spcBef>
                <a:spcPts val="0"/>
              </a:spcBef>
              <a:spcAft>
                <a:spcPts val="0"/>
              </a:spcAft>
              <a:buNone/>
            </a:pPr>
            <a:endParaRPr lang="en-US">
              <a:effectLst/>
              <a:ea typeface="Calibri" panose="020F0502020204030204" pitchFamily="34" charset="0"/>
              <a:cs typeface="Times New Roman" panose="02020603050405020304" pitchFamily="18" charset="0"/>
            </a:endParaRPr>
          </a:p>
          <a:p>
            <a:pPr marL="342900" indent="-342900">
              <a:spcBef>
                <a:spcPts val="0"/>
              </a:spcBef>
              <a:buFont typeface="Symbol" panose="05050102010706020507" pitchFamily="18" charset="2"/>
              <a:buChar char=""/>
            </a:pPr>
            <a:r>
              <a:rPr lang="en-US">
                <a:ea typeface="Calibri" panose="020F0502020204030204" pitchFamily="34" charset="0"/>
                <a:cs typeface="Times New Roman" panose="02020603050405020304" pitchFamily="18" charset="0"/>
              </a:rPr>
              <a:t>Functions</a:t>
            </a:r>
          </a:p>
          <a:p>
            <a:pPr marL="693738" lvl="2" indent="-236538"/>
            <a:r>
              <a:rPr lang="en-US"/>
              <a:t>Training/Educational assistance</a:t>
            </a:r>
          </a:p>
          <a:p>
            <a:pPr marL="693738" lvl="2" indent="-236538"/>
            <a:r>
              <a:rPr lang="en-US"/>
              <a:t>Work Support</a:t>
            </a:r>
          </a:p>
          <a:p>
            <a:pPr marL="693738" lvl="2" indent="-236538"/>
            <a:r>
              <a:rPr lang="en-US"/>
              <a:t>Childcare</a:t>
            </a:r>
          </a:p>
          <a:p>
            <a:pPr>
              <a:spcBef>
                <a:spcPts val="0"/>
              </a:spcBef>
              <a:spcAft>
                <a:spcPts val="0"/>
              </a:spcAft>
            </a:pPr>
            <a:endParaRPr lang="en-US">
              <a:effectLst/>
              <a:ea typeface="Calibri" panose="020F0502020204030204" pitchFamily="34" charset="0"/>
              <a:cs typeface="Times New Roman" panose="02020603050405020304" pitchFamily="18" charset="0"/>
            </a:endParaRPr>
          </a:p>
          <a:p>
            <a:pPr marL="342900" marR="0" lvl="0" indent="-342900">
              <a:spcBef>
                <a:spcPts val="0"/>
              </a:spcBef>
              <a:buFont typeface="Symbol" panose="05050102010706020507" pitchFamily="18" charset="2"/>
              <a:buChar char=""/>
            </a:pPr>
            <a:r>
              <a:rPr lang="en-US">
                <a:effectLst/>
                <a:ea typeface="Calibri" panose="020F0502020204030204" pitchFamily="34" charset="0"/>
                <a:cs typeface="Times New Roman" panose="02020603050405020304" pitchFamily="18" charset="0"/>
              </a:rPr>
              <a:t>Technology</a:t>
            </a:r>
          </a:p>
          <a:p>
            <a:pPr marL="693738" lvl="2" indent="-236538"/>
            <a:r>
              <a:rPr lang="en-US"/>
              <a:t>The Workforce Information System of Texas (TWIST)</a:t>
            </a:r>
          </a:p>
          <a:p>
            <a:pPr marL="693738" lvl="2" indent="-236538"/>
            <a:r>
              <a:rPr lang="en-US"/>
              <a:t>DocuWare</a:t>
            </a:r>
          </a:p>
          <a:p>
            <a:pPr marL="693738" lvl="2" indent="-236538"/>
            <a:r>
              <a:rPr lang="en-US"/>
              <a:t>Chronicall</a:t>
            </a:r>
          </a:p>
          <a:p>
            <a:pPr marL="693738" lvl="2" indent="-236538"/>
            <a:r>
              <a:rPr lang="en-US"/>
              <a:t>Gazelle</a:t>
            </a:r>
          </a:p>
          <a:p>
            <a:pPr lvl="1" indent="0">
              <a:spcBef>
                <a:spcPts val="0"/>
              </a:spcBef>
              <a:spcAft>
                <a:spcPts val="0"/>
              </a:spcAft>
              <a:buNone/>
            </a:pPr>
            <a:endParaRPr lang="en-US">
              <a:effectLst/>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865413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4A8D6-0D62-4809-A08A-6E8DF806C77A}"/>
              </a:ext>
            </a:extLst>
          </p:cNvPr>
          <p:cNvSpPr>
            <a:spLocks noGrp="1"/>
          </p:cNvSpPr>
          <p:nvPr>
            <p:ph type="title"/>
          </p:nvPr>
        </p:nvSpPr>
        <p:spPr/>
        <p:txBody>
          <a:bodyPr/>
          <a:lstStyle/>
          <a:p>
            <a:r>
              <a:rPr lang="en-US"/>
              <a:t>FASC Data for October 2020 to September 2021</a:t>
            </a:r>
            <a:br>
              <a:rPr lang="en-US"/>
            </a:br>
            <a:endParaRPr lang="en-US"/>
          </a:p>
        </p:txBody>
      </p:sp>
      <p:sp>
        <p:nvSpPr>
          <p:cNvPr id="3" name="Content Placeholder 2">
            <a:extLst>
              <a:ext uri="{FF2B5EF4-FFF2-40B4-BE49-F238E27FC236}">
                <a16:creationId xmlns:a16="http://schemas.microsoft.com/office/drawing/2014/main" id="{ED811B23-1ED1-44DB-95D2-456BA0C6E36B}"/>
              </a:ext>
            </a:extLst>
          </p:cNvPr>
          <p:cNvSpPr>
            <a:spLocks noGrp="1"/>
          </p:cNvSpPr>
          <p:nvPr>
            <p:ph idx="1"/>
          </p:nvPr>
        </p:nvSpPr>
        <p:spPr/>
        <p:txBody>
          <a:bodyPr/>
          <a:lstStyle/>
          <a:p>
            <a:pPr marL="342900" lvl="1" indent="-342900"/>
            <a:r>
              <a:rPr lang="en-US" b="1">
                <a:solidFill>
                  <a:schemeClr val="tx2"/>
                </a:solidFill>
              </a:rPr>
              <a:t>Childcare</a:t>
            </a:r>
          </a:p>
          <a:p>
            <a:pPr marL="693738" lvl="2" indent="-236538"/>
            <a:r>
              <a:rPr lang="en-US"/>
              <a:t>Applications received-51,466</a:t>
            </a:r>
          </a:p>
          <a:p>
            <a:pPr marL="693738" lvl="2" indent="-236538"/>
            <a:r>
              <a:rPr lang="en-US"/>
              <a:t>Children-24,746</a:t>
            </a:r>
          </a:p>
          <a:p>
            <a:pPr marL="342900" lvl="2" indent="-342900"/>
            <a:endParaRPr lang="en-US">
              <a:solidFill>
                <a:srgbClr val="FF0000"/>
              </a:solidFill>
            </a:endParaRPr>
          </a:p>
          <a:p>
            <a:pPr marL="342900" lvl="1" indent="-342900"/>
            <a:r>
              <a:rPr lang="en-US" b="1">
                <a:solidFill>
                  <a:schemeClr val="tx2"/>
                </a:solidFill>
              </a:rPr>
              <a:t>Scholarship</a:t>
            </a:r>
          </a:p>
          <a:p>
            <a:pPr marL="693738" lvl="2" indent="-239713"/>
            <a:r>
              <a:rPr lang="en-US"/>
              <a:t>Applications received-9,898</a:t>
            </a:r>
          </a:p>
          <a:p>
            <a:pPr marL="693738" lvl="2" indent="-239713"/>
            <a:r>
              <a:rPr lang="en-US"/>
              <a:t>Processed over 4500 request </a:t>
            </a:r>
          </a:p>
          <a:p>
            <a:pPr marL="342900" lvl="2" indent="-342900">
              <a:buNone/>
            </a:pPr>
            <a:endParaRPr lang="en-US">
              <a:solidFill>
                <a:srgbClr val="FF0000"/>
              </a:solidFill>
            </a:endParaRPr>
          </a:p>
          <a:p>
            <a:pPr marL="342900" lvl="1" indent="-342900"/>
            <a:r>
              <a:rPr lang="en-US" b="1">
                <a:solidFill>
                  <a:schemeClr val="tx2"/>
                </a:solidFill>
              </a:rPr>
              <a:t>Inbound Call</a:t>
            </a:r>
            <a:endParaRPr lang="en-US"/>
          </a:p>
          <a:p>
            <a:pPr marL="693738" lvl="2" indent="-239713"/>
            <a:r>
              <a:rPr lang="en-US"/>
              <a:t>Monthly Averaged-21,000</a:t>
            </a:r>
          </a:p>
          <a:p>
            <a:pPr marL="693738" lvl="2" indent="-239713"/>
            <a:r>
              <a:rPr lang="en-US"/>
              <a:t>Answered less than 50%</a:t>
            </a:r>
          </a:p>
        </p:txBody>
      </p:sp>
    </p:spTree>
    <p:extLst>
      <p:ext uri="{BB962C8B-B14F-4D97-AF65-F5344CB8AC3E}">
        <p14:creationId xmlns:p14="http://schemas.microsoft.com/office/powerpoint/2010/main" val="3492662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a:t>Envisioning the Future</a:t>
            </a:r>
          </a:p>
        </p:txBody>
      </p:sp>
      <p:sp>
        <p:nvSpPr>
          <p:cNvPr id="2" name="TextBox 1">
            <a:extLst>
              <a:ext uri="{FF2B5EF4-FFF2-40B4-BE49-F238E27FC236}">
                <a16:creationId xmlns:a16="http://schemas.microsoft.com/office/drawing/2014/main" id="{589AB3B2-8620-4197-8F12-BEB921550F43}"/>
              </a:ext>
            </a:extLst>
          </p:cNvPr>
          <p:cNvSpPr txBox="1"/>
          <p:nvPr/>
        </p:nvSpPr>
        <p:spPr>
          <a:xfrm>
            <a:off x="457200" y="1117161"/>
            <a:ext cx="7962900" cy="5158592"/>
          </a:xfrm>
          <a:prstGeom prst="rect">
            <a:avLst/>
          </a:prstGeom>
          <a:noFill/>
        </p:spPr>
        <p:txBody>
          <a:bodyPr wrap="square" rtlCol="0">
            <a:spAutoFit/>
          </a:bodyPr>
          <a:lstStyle/>
          <a:p>
            <a:pPr marL="0" marR="0">
              <a:lnSpc>
                <a:spcPct val="120000"/>
              </a:lnSpc>
              <a:spcBef>
                <a:spcPts val="0"/>
              </a:spcBef>
              <a:spcAft>
                <a:spcPts val="0"/>
              </a:spcAft>
            </a:pPr>
            <a:r>
              <a:rPr lang="en-US" sz="2600" b="1">
                <a:solidFill>
                  <a:srgbClr val="0070C0"/>
                </a:solidFill>
                <a:effectLst/>
                <a:latin typeface="+mj-lt"/>
                <a:ea typeface="Calibri" panose="020F0502020204030204" pitchFamily="34" charset="0"/>
                <a:cs typeface="Times New Roman" panose="02020603050405020304" pitchFamily="18" charset="0"/>
              </a:rPr>
              <a:t>Real Time Performance Dashboard/Portal </a:t>
            </a:r>
          </a:p>
          <a:p>
            <a:pPr marL="342900" indent="-225425">
              <a:lnSpc>
                <a:spcPct val="120000"/>
              </a:lnSpc>
              <a:buFont typeface="Symbol" panose="05050102010706020507" pitchFamily="18" charset="2"/>
              <a:buChar char=""/>
            </a:pPr>
            <a:r>
              <a:rPr lang="en-US">
                <a:cs typeface="Times New Roman" panose="02020603050405020304" pitchFamily="18" charset="0"/>
              </a:rPr>
              <a:t>Tracks call volume</a:t>
            </a:r>
          </a:p>
          <a:p>
            <a:pPr marL="342900" indent="-225425">
              <a:lnSpc>
                <a:spcPct val="120000"/>
              </a:lnSpc>
              <a:buFont typeface="Symbol" panose="05050102010706020507" pitchFamily="18" charset="2"/>
              <a:buChar char=""/>
            </a:pPr>
            <a:r>
              <a:rPr lang="en-US">
                <a:cs typeface="Times New Roman" panose="02020603050405020304" pitchFamily="18" charset="0"/>
              </a:rPr>
              <a:t>Identifies backlogs for real time action</a:t>
            </a:r>
          </a:p>
          <a:p>
            <a:pPr marL="342900" indent="-225425">
              <a:lnSpc>
                <a:spcPct val="120000"/>
              </a:lnSpc>
              <a:buFont typeface="Symbol" panose="05050102010706020507" pitchFamily="18" charset="2"/>
              <a:buChar char=""/>
            </a:pPr>
            <a:r>
              <a:rPr lang="en-US">
                <a:cs typeface="Times New Roman" panose="02020603050405020304" pitchFamily="18" charset="0"/>
              </a:rPr>
              <a:t>Communicates red/yellow/green for volume awareness</a:t>
            </a:r>
          </a:p>
          <a:p>
            <a:pPr marL="0" marR="0">
              <a:lnSpc>
                <a:spcPct val="120000"/>
              </a:lnSpc>
              <a:spcBef>
                <a:spcPts val="0"/>
              </a:spcBef>
              <a:spcAft>
                <a:spcPts val="0"/>
              </a:spcAft>
            </a:pPr>
            <a:r>
              <a:rPr lang="en-US" sz="1800">
                <a:effectLst/>
                <a:ea typeface="Calibri" panose="020F0502020204030204" pitchFamily="34" charset="0"/>
                <a:cs typeface="Times New Roman" panose="02020603050405020304" pitchFamily="18" charset="0"/>
              </a:rPr>
              <a:t> </a:t>
            </a:r>
          </a:p>
          <a:p>
            <a:pPr marL="0" marR="0">
              <a:lnSpc>
                <a:spcPct val="120000"/>
              </a:lnSpc>
              <a:spcBef>
                <a:spcPts val="0"/>
              </a:spcBef>
              <a:spcAft>
                <a:spcPts val="0"/>
              </a:spcAft>
            </a:pPr>
            <a:r>
              <a:rPr lang="en-US" sz="2600" b="1">
                <a:solidFill>
                  <a:schemeClr val="tx2"/>
                </a:solidFill>
                <a:effectLst/>
                <a:latin typeface="+mj-lt"/>
                <a:ea typeface="Calibri" panose="020F0502020204030204" pitchFamily="34" charset="0"/>
                <a:cs typeface="Times New Roman" panose="02020603050405020304" pitchFamily="18" charset="0"/>
              </a:rPr>
              <a:t>Data Expectations</a:t>
            </a:r>
          </a:p>
          <a:p>
            <a:pPr marL="342900" marR="0" lvl="0" indent="-225425">
              <a:lnSpc>
                <a:spcPct val="120000"/>
              </a:lnSpc>
              <a:spcBef>
                <a:spcPts val="0"/>
              </a:spcBef>
              <a:spcAft>
                <a:spcPts val="0"/>
              </a:spcAft>
              <a:buFont typeface="Symbol" panose="05050102010706020507" pitchFamily="18" charset="2"/>
              <a:buChar char=""/>
            </a:pPr>
            <a:r>
              <a:rPr lang="en-US" sz="1800">
                <a:effectLst/>
                <a:ea typeface="Calibri" panose="020F0502020204030204" pitchFamily="34" charset="0"/>
                <a:cs typeface="Times New Roman" panose="02020603050405020304" pitchFamily="18" charset="0"/>
              </a:rPr>
              <a:t>Service Level – 90% of calls answered in 60 seconds</a:t>
            </a:r>
          </a:p>
          <a:p>
            <a:pPr marL="342900" marR="0" lvl="0" indent="-225425">
              <a:lnSpc>
                <a:spcPct val="120000"/>
              </a:lnSpc>
              <a:spcBef>
                <a:spcPts val="0"/>
              </a:spcBef>
              <a:spcAft>
                <a:spcPts val="0"/>
              </a:spcAft>
              <a:buFont typeface="Symbol" panose="05050102010706020507" pitchFamily="18" charset="2"/>
              <a:buChar char=""/>
            </a:pPr>
            <a:r>
              <a:rPr lang="en-US" sz="1800">
                <a:effectLst/>
                <a:ea typeface="Calibri" panose="020F0502020204030204" pitchFamily="34" charset="0"/>
                <a:cs typeface="Times New Roman" panose="02020603050405020304" pitchFamily="18" charset="0"/>
              </a:rPr>
              <a:t>Quality Monitoring – Quality Assurance – Live or Recorded - Individual</a:t>
            </a:r>
          </a:p>
          <a:p>
            <a:pPr marL="342900" marR="0" lvl="0" indent="-225425">
              <a:lnSpc>
                <a:spcPct val="120000"/>
              </a:lnSpc>
              <a:spcBef>
                <a:spcPts val="0"/>
              </a:spcBef>
              <a:spcAft>
                <a:spcPts val="0"/>
              </a:spcAft>
              <a:buFont typeface="Symbol" panose="05050102010706020507" pitchFamily="18" charset="2"/>
              <a:buChar char=""/>
            </a:pPr>
            <a:r>
              <a:rPr lang="en-US" sz="1800">
                <a:effectLst/>
                <a:ea typeface="Calibri" panose="020F0502020204030204" pitchFamily="34" charset="0"/>
                <a:cs typeface="Times New Roman" panose="02020603050405020304" pitchFamily="18" charset="0"/>
              </a:rPr>
              <a:t>Trending and Forecasting Information – Intraday/Day/Month/Year</a:t>
            </a:r>
          </a:p>
          <a:p>
            <a:pPr marL="342900" marR="0" lvl="0" indent="-225425">
              <a:lnSpc>
                <a:spcPct val="120000"/>
              </a:lnSpc>
              <a:spcBef>
                <a:spcPts val="0"/>
              </a:spcBef>
              <a:spcAft>
                <a:spcPts val="0"/>
              </a:spcAft>
              <a:buFont typeface="Symbol" panose="05050102010706020507" pitchFamily="18" charset="2"/>
              <a:buChar char=""/>
            </a:pPr>
            <a:r>
              <a:rPr lang="en-US" sz="1800">
                <a:effectLst/>
                <a:ea typeface="Calibri" panose="020F0502020204030204" pitchFamily="34" charset="0"/>
                <a:cs typeface="Times New Roman" panose="02020603050405020304" pitchFamily="18" charset="0"/>
              </a:rPr>
              <a:t>Capacity Planning – For forecasting and staffing</a:t>
            </a:r>
          </a:p>
          <a:p>
            <a:pPr marL="342900" marR="0" lvl="0" indent="-342900">
              <a:lnSpc>
                <a:spcPct val="120000"/>
              </a:lnSpc>
              <a:spcBef>
                <a:spcPts val="0"/>
              </a:spcBef>
              <a:spcAft>
                <a:spcPts val="0"/>
              </a:spcAft>
              <a:buFont typeface="Symbol" panose="05050102010706020507" pitchFamily="18" charset="2"/>
              <a:buChar char=""/>
            </a:pPr>
            <a:endParaRPr lang="en-US">
              <a:ea typeface="Calibri" panose="020F0502020204030204" pitchFamily="34" charset="0"/>
              <a:cs typeface="Times New Roman" panose="02020603050405020304" pitchFamily="18" charset="0"/>
            </a:endParaRPr>
          </a:p>
          <a:p>
            <a:pPr lvl="0">
              <a:lnSpc>
                <a:spcPct val="120000"/>
              </a:lnSpc>
            </a:pPr>
            <a:r>
              <a:rPr lang="en-US" sz="2600" b="1">
                <a:solidFill>
                  <a:schemeClr val="tx2"/>
                </a:solidFill>
                <a:latin typeface="+mj-lt"/>
                <a:cs typeface="Times New Roman" panose="02020603050405020304" pitchFamily="18" charset="0"/>
              </a:rPr>
              <a:t>Desktop Procedures</a:t>
            </a:r>
          </a:p>
          <a:p>
            <a:pPr marL="342900" indent="-225425">
              <a:lnSpc>
                <a:spcPct val="120000"/>
              </a:lnSpc>
              <a:buFont typeface="Symbol" panose="05050102010706020507" pitchFamily="18" charset="2"/>
              <a:buChar char=""/>
            </a:pPr>
            <a:r>
              <a:rPr lang="en-US">
                <a:cs typeface="Times New Roman" panose="02020603050405020304" pitchFamily="18" charset="0"/>
              </a:rPr>
              <a:t>Fully Documented and Approved Desktop Procedures</a:t>
            </a:r>
          </a:p>
          <a:p>
            <a:pPr marL="342900" indent="-225425">
              <a:lnSpc>
                <a:spcPct val="120000"/>
              </a:lnSpc>
              <a:buFont typeface="Symbol" panose="05050102010706020507" pitchFamily="18" charset="2"/>
              <a:buChar char=""/>
            </a:pPr>
            <a:r>
              <a:rPr lang="en-US">
                <a:cs typeface="Times New Roman" panose="02020603050405020304" pitchFamily="18" charset="0"/>
              </a:rPr>
              <a:t>Training incorporates Desktop Procedures</a:t>
            </a:r>
          </a:p>
        </p:txBody>
      </p:sp>
    </p:spTree>
    <p:extLst>
      <p:ext uri="{BB962C8B-B14F-4D97-AF65-F5344CB8AC3E}">
        <p14:creationId xmlns:p14="http://schemas.microsoft.com/office/powerpoint/2010/main" val="2352855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a:xfrm>
            <a:off x="685799" y="1975935"/>
            <a:ext cx="6973958" cy="2743200"/>
          </a:xfrm>
        </p:spPr>
        <p:txBody>
          <a:bodyPr/>
          <a:lstStyle/>
          <a:p>
            <a:r>
              <a:rPr lang="en-US"/>
              <a:t>Questions</a:t>
            </a:r>
          </a:p>
        </p:txBody>
      </p:sp>
    </p:spTree>
    <p:extLst>
      <p:ext uri="{BB962C8B-B14F-4D97-AF65-F5344CB8AC3E}">
        <p14:creationId xmlns:p14="http://schemas.microsoft.com/office/powerpoint/2010/main" val="489426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a:t>What’s Next</a:t>
            </a:r>
          </a:p>
        </p:txBody>
      </p:sp>
    </p:spTree>
    <p:extLst>
      <p:ext uri="{BB962C8B-B14F-4D97-AF65-F5344CB8AC3E}">
        <p14:creationId xmlns:p14="http://schemas.microsoft.com/office/powerpoint/2010/main" val="3769492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p:txBody>
          <a:bodyPr>
            <a:normAutofit/>
          </a:bodyPr>
          <a:lstStyle/>
          <a:p>
            <a:r>
              <a:rPr lang="en-US"/>
              <a:t>Workforce Solutions</a:t>
            </a:r>
            <a:endParaRPr lang="en-US">
              <a:solidFill>
                <a:schemeClr val="tx1"/>
              </a:solidFill>
            </a:endParaRPr>
          </a:p>
        </p:txBody>
      </p:sp>
      <p:sp>
        <p:nvSpPr>
          <p:cNvPr id="5" name="Content Placeholder 4">
            <a:extLst>
              <a:ext uri="{FF2B5EF4-FFF2-40B4-BE49-F238E27FC236}">
                <a16:creationId xmlns:a16="http://schemas.microsoft.com/office/drawing/2014/main" id="{DEC98ACB-83DA-C647-997A-A272E9D7102D}"/>
              </a:ext>
            </a:extLst>
          </p:cNvPr>
          <p:cNvSpPr>
            <a:spLocks noGrp="1"/>
          </p:cNvSpPr>
          <p:nvPr>
            <p:ph idx="1"/>
          </p:nvPr>
        </p:nvSpPr>
        <p:spPr>
          <a:xfrm>
            <a:off x="457200" y="914400"/>
            <a:ext cx="8229600" cy="5486400"/>
          </a:xfrm>
        </p:spPr>
        <p:txBody>
          <a:bodyPr>
            <a:normAutofit/>
          </a:bodyPr>
          <a:lstStyle/>
          <a:p>
            <a:pPr marL="0" marR="0" indent="0">
              <a:spcBef>
                <a:spcPts val="0"/>
              </a:spcBef>
              <a:spcAft>
                <a:spcPts val="0"/>
              </a:spcAft>
              <a:buNone/>
            </a:pPr>
            <a:r>
              <a:rPr lang="en-US" sz="2400">
                <a:solidFill>
                  <a:srgbClr val="0070C0"/>
                </a:solidFill>
                <a:effectLst/>
                <a:latin typeface="+mj-lt"/>
                <a:ea typeface="Calibri" panose="020F0502020204030204" pitchFamily="34" charset="0"/>
                <a:cs typeface="Times New Roman" panose="02020603050405020304" pitchFamily="18" charset="0"/>
              </a:rPr>
              <a:t>Contracting With Us</a:t>
            </a:r>
          </a:p>
          <a:p>
            <a:pPr marL="0" marR="0" indent="0">
              <a:spcBef>
                <a:spcPts val="0"/>
              </a:spcBef>
              <a:spcAft>
                <a:spcPts val="0"/>
              </a:spcAft>
              <a:buNone/>
            </a:pPr>
            <a:endParaRPr lang="en-US" sz="2400">
              <a:solidFill>
                <a:srgbClr val="0070C0"/>
              </a:solidFill>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a:solidFill>
                  <a:schemeClr val="tx1"/>
                </a:solidFill>
                <a:latin typeface="+mn-lt"/>
                <a:ea typeface="Calibri" panose="020F0502020204030204" pitchFamily="34" charset="0"/>
                <a:cs typeface="Times New Roman" panose="02020603050405020304" pitchFamily="18" charset="0"/>
              </a:rPr>
              <a:t>An RFP will be extended in the coming weeks. </a:t>
            </a:r>
          </a:p>
          <a:p>
            <a:pPr marL="0" marR="0" lvl="0" indent="0">
              <a:spcBef>
                <a:spcPts val="0"/>
              </a:spcBef>
              <a:spcAft>
                <a:spcPts val="0"/>
              </a:spcAft>
              <a:buNone/>
            </a:pPr>
            <a:endParaRPr lang="en-US" sz="1800">
              <a:solidFill>
                <a:schemeClr val="tx1"/>
              </a:solidFill>
              <a:latin typeface="+mn-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a:solidFill>
                  <a:schemeClr val="tx1"/>
                </a:solidFill>
                <a:latin typeface="+mn-lt"/>
                <a:ea typeface="Calibri" panose="020F0502020204030204" pitchFamily="34" charset="0"/>
                <a:cs typeface="Times New Roman" panose="02020603050405020304" pitchFamily="18" charset="0"/>
              </a:rPr>
              <a:t>If your contact information changes, please reach out to Deborah Duke (</a:t>
            </a:r>
            <a:r>
              <a:rPr lang="en-US" sz="1800">
                <a:solidFill>
                  <a:schemeClr val="tx1"/>
                </a:solidFill>
                <a:latin typeface="+mn-lt"/>
                <a:ea typeface="Calibri" panose="020F0502020204030204" pitchFamily="34" charset="0"/>
                <a:cs typeface="Times New Roman" panose="02020603050405020304" pitchFamily="18" charset="0"/>
                <a:hlinkClick r:id="rId3"/>
              </a:rPr>
              <a:t>Deborah.duke@wrksolutions.com</a:t>
            </a:r>
            <a:r>
              <a:rPr lang="en-US" sz="1800">
                <a:solidFill>
                  <a:schemeClr val="tx1"/>
                </a:solidFill>
                <a:latin typeface="+mn-lt"/>
                <a:ea typeface="Calibri" panose="020F0502020204030204" pitchFamily="34" charset="0"/>
                <a:cs typeface="Times New Roman" panose="02020603050405020304" pitchFamily="18" charset="0"/>
              </a:rPr>
              <a:t>) to share updates.</a:t>
            </a:r>
          </a:p>
          <a:p>
            <a:pPr marL="0" marR="0" lvl="0" indent="0">
              <a:spcBef>
                <a:spcPts val="0"/>
              </a:spcBef>
              <a:spcAft>
                <a:spcPts val="0"/>
              </a:spcAft>
              <a:buNone/>
            </a:pPr>
            <a:endParaRPr lang="en-US" sz="1800">
              <a:solidFill>
                <a:schemeClr val="tx1"/>
              </a:solidFill>
              <a:latin typeface="+mn-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a:solidFill>
                  <a:schemeClr val="tx1"/>
                </a:solidFill>
                <a:latin typeface="+mn-lt"/>
                <a:ea typeface="Calibri" panose="020F0502020204030204" pitchFamily="34" charset="0"/>
                <a:cs typeface="Times New Roman" panose="02020603050405020304" pitchFamily="18" charset="0"/>
              </a:rPr>
              <a:t>For more information about Workforce Solutions, visit </a:t>
            </a:r>
            <a:r>
              <a:rPr lang="en-US" sz="1800">
                <a:solidFill>
                  <a:schemeClr val="tx1"/>
                </a:solidFill>
                <a:latin typeface="+mn-lt"/>
                <a:ea typeface="Calibri" panose="020F0502020204030204" pitchFamily="34" charset="0"/>
                <a:cs typeface="Times New Roman" panose="02020603050405020304" pitchFamily="18" charset="0"/>
                <a:hlinkClick r:id="rId4"/>
              </a:rPr>
              <a:t>www.wrksolutions.com</a:t>
            </a:r>
            <a:r>
              <a:rPr lang="en-US" sz="1800">
                <a:solidFill>
                  <a:schemeClr val="tx1"/>
                </a:solidFill>
                <a:latin typeface="+mn-lt"/>
                <a:ea typeface="Calibri" panose="020F0502020204030204" pitchFamily="34" charset="0"/>
                <a:cs typeface="Times New Roman" panose="02020603050405020304" pitchFamily="18" charset="0"/>
              </a:rPr>
              <a:t>.</a:t>
            </a:r>
          </a:p>
          <a:p>
            <a:pPr marL="342900" marR="0" lvl="0" indent="-342900">
              <a:spcBef>
                <a:spcPts val="0"/>
              </a:spcBef>
              <a:spcAft>
                <a:spcPts val="0"/>
              </a:spcAft>
              <a:buFont typeface="Symbol" panose="05050102010706020507" pitchFamily="18" charset="2"/>
              <a:buChar char=""/>
            </a:pPr>
            <a:endParaRPr lang="en-US" sz="2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indent="0">
              <a:buNone/>
            </a:pPr>
            <a:endParaRPr lang="en-US"/>
          </a:p>
        </p:txBody>
      </p:sp>
    </p:spTree>
    <p:extLst>
      <p:ext uri="{BB962C8B-B14F-4D97-AF65-F5344CB8AC3E}">
        <p14:creationId xmlns:p14="http://schemas.microsoft.com/office/powerpoint/2010/main" val="2985627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a:xfrm>
            <a:off x="464233" y="967563"/>
            <a:ext cx="6348944" cy="2615609"/>
          </a:xfrm>
        </p:spPr>
        <p:txBody>
          <a:bodyPr/>
          <a:lstStyle/>
          <a:p>
            <a:br>
              <a:rPr lang="en-US"/>
            </a:br>
            <a:br>
              <a:rPr lang="en-US"/>
            </a:br>
            <a:r>
              <a:rPr lang="en-US"/>
              <a:t>H-GAC Scope, Purpose, Mission</a:t>
            </a:r>
          </a:p>
        </p:txBody>
      </p:sp>
    </p:spTree>
    <p:extLst>
      <p:ext uri="{BB962C8B-B14F-4D97-AF65-F5344CB8AC3E}">
        <p14:creationId xmlns:p14="http://schemas.microsoft.com/office/powerpoint/2010/main" val="1667783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p:txBody>
          <a:bodyPr>
            <a:normAutofit/>
          </a:bodyPr>
          <a:lstStyle/>
          <a:p>
            <a:r>
              <a:rPr lang="en-US"/>
              <a:t>Workforce Solutions</a:t>
            </a:r>
            <a:endParaRPr lang="en-US">
              <a:solidFill>
                <a:schemeClr val="tx1"/>
              </a:solidFill>
            </a:endParaRPr>
          </a:p>
        </p:txBody>
      </p:sp>
      <p:sp>
        <p:nvSpPr>
          <p:cNvPr id="5" name="Content Placeholder 4">
            <a:extLst>
              <a:ext uri="{FF2B5EF4-FFF2-40B4-BE49-F238E27FC236}">
                <a16:creationId xmlns:a16="http://schemas.microsoft.com/office/drawing/2014/main" id="{DEC98ACB-83DA-C647-997A-A272E9D7102D}"/>
              </a:ext>
            </a:extLst>
          </p:cNvPr>
          <p:cNvSpPr>
            <a:spLocks noGrp="1"/>
          </p:cNvSpPr>
          <p:nvPr>
            <p:ph idx="1"/>
          </p:nvPr>
        </p:nvSpPr>
        <p:spPr>
          <a:xfrm>
            <a:off x="457200" y="914400"/>
            <a:ext cx="8229600" cy="5486400"/>
          </a:xfrm>
        </p:spPr>
        <p:txBody>
          <a:bodyPr>
            <a:normAutofit/>
          </a:bodyPr>
          <a:lstStyle/>
          <a:p>
            <a:pPr marL="0" marR="0" lvl="0" indent="0" fontAlgn="auto">
              <a:lnSpc>
                <a:spcPct val="110000"/>
              </a:lnSpc>
              <a:spcBef>
                <a:spcPts val="0"/>
              </a:spcBef>
              <a:spcAft>
                <a:spcPts val="900"/>
              </a:spcAft>
              <a:buClrTx/>
              <a:buSzTx/>
              <a:buNone/>
              <a:defRPr/>
            </a:pPr>
            <a:r>
              <a:rPr lang="en-US" sz="1800" cap="all">
                <a:latin typeface="Arial" panose="020B0604020202020204" pitchFamily="34" charset="0"/>
                <a:ea typeface="+mj-ea"/>
                <a:cs typeface="Arial" panose="020B0604020202020204" pitchFamily="34" charset="0"/>
              </a:rPr>
              <a:t>ABOUT US: </a:t>
            </a:r>
          </a:p>
          <a:p>
            <a:pPr marL="339725" indent="-222250">
              <a:lnSpc>
                <a:spcPct val="110000"/>
              </a:lnSpc>
              <a:spcBef>
                <a:spcPts val="0"/>
              </a:spcBef>
              <a:spcAft>
                <a:spcPts val="900"/>
              </a:spcAft>
              <a:buFont typeface="Arial" panose="020B0604020202020204" pitchFamily="34" charset="0"/>
              <a:buChar char="•"/>
            </a:pPr>
            <a:r>
              <a:rPr lang="en-US" sz="1600">
                <a:solidFill>
                  <a:schemeClr val="tx1"/>
                </a:solidFill>
              </a:rPr>
              <a:t>Gulf Coast Workforce Board – Workforce Solutions is the public workforce system serving the 13-county Gulf Coast region </a:t>
            </a:r>
          </a:p>
          <a:p>
            <a:pPr marL="339725" indent="-222250">
              <a:lnSpc>
                <a:spcPct val="110000"/>
              </a:lnSpc>
              <a:spcBef>
                <a:spcPts val="0"/>
              </a:spcBef>
              <a:spcAft>
                <a:spcPts val="900"/>
              </a:spcAft>
              <a:buFont typeface="Arial" panose="020B0604020202020204" pitchFamily="34" charset="0"/>
              <a:buChar char="•"/>
            </a:pPr>
            <a:r>
              <a:rPr lang="en-US" sz="1600">
                <a:solidFill>
                  <a:schemeClr val="tx1"/>
                </a:solidFill>
              </a:rPr>
              <a:t>We elevate the economic and human potential of the Gulf Coast region by fulfilling the diverse needs of the employers and individuals we serve  </a:t>
            </a:r>
          </a:p>
          <a:p>
            <a:pPr marL="0" indent="0">
              <a:lnSpc>
                <a:spcPct val="110000"/>
              </a:lnSpc>
              <a:spcBef>
                <a:spcPts val="0"/>
              </a:spcBef>
              <a:spcAft>
                <a:spcPts val="900"/>
              </a:spcAft>
              <a:buNone/>
            </a:pPr>
            <a:endParaRPr lang="en-US" sz="1800" cap="all">
              <a:latin typeface="Arial" panose="020B0604020202020204" pitchFamily="34" charset="0"/>
              <a:ea typeface="+mj-ea"/>
              <a:cs typeface="Arial" panose="020B0604020202020204" pitchFamily="34" charset="0"/>
            </a:endParaRPr>
          </a:p>
          <a:p>
            <a:pPr marL="0" indent="0">
              <a:lnSpc>
                <a:spcPct val="110000"/>
              </a:lnSpc>
              <a:spcBef>
                <a:spcPts val="0"/>
              </a:spcBef>
              <a:spcAft>
                <a:spcPts val="900"/>
              </a:spcAft>
              <a:buNone/>
            </a:pPr>
            <a:endParaRPr lang="en-US" sz="1800" cap="all">
              <a:latin typeface="Arial" panose="020B0604020202020204" pitchFamily="34" charset="0"/>
              <a:ea typeface="+mj-ea"/>
              <a:cs typeface="Arial" panose="020B0604020202020204" pitchFamily="34" charset="0"/>
            </a:endParaRPr>
          </a:p>
          <a:p>
            <a:pPr marL="0" indent="0">
              <a:lnSpc>
                <a:spcPct val="110000"/>
              </a:lnSpc>
              <a:spcBef>
                <a:spcPts val="0"/>
              </a:spcBef>
              <a:spcAft>
                <a:spcPts val="900"/>
              </a:spcAft>
              <a:buNone/>
            </a:pPr>
            <a:r>
              <a:rPr lang="en-US" sz="1800" cap="all">
                <a:latin typeface="Arial" panose="020B0604020202020204" pitchFamily="34" charset="0"/>
                <a:ea typeface="+mj-ea"/>
                <a:cs typeface="Arial" panose="020B0604020202020204" pitchFamily="34" charset="0"/>
              </a:rPr>
              <a:t>What we can do: </a:t>
            </a:r>
          </a:p>
          <a:p>
            <a:pPr marL="339725" indent="-222250">
              <a:lnSpc>
                <a:spcPct val="110000"/>
              </a:lnSpc>
              <a:spcBef>
                <a:spcPts val="0"/>
              </a:spcBef>
              <a:spcAft>
                <a:spcPts val="900"/>
              </a:spcAft>
              <a:buFont typeface="Arial" panose="020B0604020202020204" pitchFamily="34" charset="0"/>
              <a:buChar char="•"/>
            </a:pPr>
            <a:r>
              <a:rPr lang="en-US" sz="1600">
                <a:solidFill>
                  <a:schemeClr val="tx1"/>
                </a:solidFill>
              </a:rPr>
              <a:t>List and fill open jobs, including HR consulting</a:t>
            </a:r>
          </a:p>
          <a:p>
            <a:pPr marL="339725" indent="-222250">
              <a:lnSpc>
                <a:spcPct val="110000"/>
              </a:lnSpc>
              <a:spcBef>
                <a:spcPts val="0"/>
              </a:spcBef>
              <a:spcAft>
                <a:spcPts val="900"/>
              </a:spcAft>
              <a:buFont typeface="Arial" panose="020B0604020202020204" pitchFamily="34" charset="0"/>
              <a:buChar char="•"/>
            </a:pPr>
            <a:r>
              <a:rPr lang="en-US" sz="1600">
                <a:solidFill>
                  <a:schemeClr val="tx1"/>
                </a:solidFill>
              </a:rPr>
              <a:t>Offer career advice and job placement assistance</a:t>
            </a:r>
          </a:p>
          <a:p>
            <a:pPr marL="339725" indent="-222250">
              <a:lnSpc>
                <a:spcPct val="110000"/>
              </a:lnSpc>
              <a:spcBef>
                <a:spcPts val="0"/>
              </a:spcBef>
              <a:spcAft>
                <a:spcPts val="900"/>
              </a:spcAft>
              <a:buFont typeface="Arial" panose="020B0604020202020204" pitchFamily="34" charset="0"/>
              <a:buChar char="•"/>
            </a:pPr>
            <a:r>
              <a:rPr lang="en-US" sz="1600">
                <a:solidFill>
                  <a:schemeClr val="tx1"/>
                </a:solidFill>
              </a:rPr>
              <a:t>Support individuals with their education and training needs</a:t>
            </a:r>
          </a:p>
          <a:p>
            <a:pPr marL="339725" indent="-222250">
              <a:lnSpc>
                <a:spcPct val="110000"/>
              </a:lnSpc>
              <a:spcBef>
                <a:spcPts val="0"/>
              </a:spcBef>
              <a:spcAft>
                <a:spcPts val="900"/>
              </a:spcAft>
              <a:buFont typeface="Arial" panose="020B0604020202020204" pitchFamily="34" charset="0"/>
              <a:buChar char="•"/>
            </a:pPr>
            <a:r>
              <a:rPr lang="en-US" sz="1600">
                <a:solidFill>
                  <a:schemeClr val="tx1"/>
                </a:solidFill>
              </a:rPr>
              <a:t>Provide work-based learning opportunities</a:t>
            </a:r>
          </a:p>
          <a:p>
            <a:pPr marL="339725" indent="-222250">
              <a:lnSpc>
                <a:spcPct val="110000"/>
              </a:lnSpc>
              <a:spcBef>
                <a:spcPts val="0"/>
              </a:spcBef>
              <a:spcAft>
                <a:spcPts val="900"/>
              </a:spcAft>
              <a:buFont typeface="Arial" panose="020B0604020202020204" pitchFamily="34" charset="0"/>
              <a:buChar char="•"/>
            </a:pPr>
            <a:r>
              <a:rPr lang="en-US" sz="1600">
                <a:solidFill>
                  <a:schemeClr val="tx1"/>
                </a:solidFill>
              </a:rPr>
              <a:t>Support families with early education financial aid</a:t>
            </a:r>
          </a:p>
          <a:p>
            <a:pPr marL="339725" indent="-222250">
              <a:lnSpc>
                <a:spcPct val="110000"/>
              </a:lnSpc>
              <a:spcBef>
                <a:spcPts val="0"/>
              </a:spcBef>
              <a:spcAft>
                <a:spcPts val="900"/>
              </a:spcAft>
              <a:buFont typeface="Arial" panose="020B0604020202020204" pitchFamily="34" charset="0"/>
              <a:buChar char="•"/>
            </a:pPr>
            <a:r>
              <a:rPr lang="en-US" sz="1600">
                <a:solidFill>
                  <a:schemeClr val="tx1"/>
                </a:solidFill>
              </a:rPr>
              <a:t>Assist individuals with disabilities with education and job opportunities</a:t>
            </a:r>
            <a:endParaRPr lang="en-US"/>
          </a:p>
        </p:txBody>
      </p:sp>
      <p:pic>
        <p:nvPicPr>
          <p:cNvPr id="3" name="Picture 2">
            <a:extLst>
              <a:ext uri="{FF2B5EF4-FFF2-40B4-BE49-F238E27FC236}">
                <a16:creationId xmlns:a16="http://schemas.microsoft.com/office/drawing/2014/main" id="{C1FBBD72-66E2-49C0-914B-767460463D9E}"/>
              </a:ext>
            </a:extLst>
          </p:cNvPr>
          <p:cNvPicPr>
            <a:picLocks noChangeAspect="1"/>
          </p:cNvPicPr>
          <p:nvPr/>
        </p:nvPicPr>
        <p:blipFill>
          <a:blip r:embed="rId3"/>
          <a:stretch>
            <a:fillRect/>
          </a:stretch>
        </p:blipFill>
        <p:spPr>
          <a:xfrm>
            <a:off x="6609390" y="3077496"/>
            <a:ext cx="2534610" cy="2705100"/>
          </a:xfrm>
          <a:prstGeom prst="rect">
            <a:avLst/>
          </a:prstGeom>
        </p:spPr>
      </p:pic>
    </p:spTree>
    <p:extLst>
      <p:ext uri="{BB962C8B-B14F-4D97-AF65-F5344CB8AC3E}">
        <p14:creationId xmlns:p14="http://schemas.microsoft.com/office/powerpoint/2010/main" val="1344123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p:txBody>
          <a:bodyPr/>
          <a:lstStyle/>
          <a:p>
            <a:r>
              <a:rPr lang="en-US"/>
              <a:t>Workforce Solutions</a:t>
            </a:r>
          </a:p>
        </p:txBody>
      </p:sp>
      <p:sp>
        <p:nvSpPr>
          <p:cNvPr id="5" name="Content Placeholder 4">
            <a:extLst>
              <a:ext uri="{FF2B5EF4-FFF2-40B4-BE49-F238E27FC236}">
                <a16:creationId xmlns:a16="http://schemas.microsoft.com/office/drawing/2014/main" id="{DEC98ACB-83DA-C647-997A-A272E9D7102D}"/>
              </a:ext>
            </a:extLst>
          </p:cNvPr>
          <p:cNvSpPr>
            <a:spLocks noGrp="1"/>
          </p:cNvSpPr>
          <p:nvPr>
            <p:ph idx="1"/>
          </p:nvPr>
        </p:nvSpPr>
        <p:spPr>
          <a:xfrm>
            <a:off x="457199" y="1061064"/>
            <a:ext cx="8525435" cy="5486400"/>
          </a:xfrm>
        </p:spPr>
        <p:txBody>
          <a:bodyPr/>
          <a:lstStyle/>
          <a:p>
            <a:pPr>
              <a:lnSpc>
                <a:spcPct val="105000"/>
              </a:lnSpc>
              <a:spcBef>
                <a:spcPts val="0"/>
              </a:spcBef>
              <a:spcAft>
                <a:spcPts val="0"/>
              </a:spcAft>
            </a:pPr>
            <a:r>
              <a:rPr lang="en-US" sz="2000"/>
              <a:t>PURPOSE</a:t>
            </a:r>
          </a:p>
          <a:p>
            <a:pPr>
              <a:lnSpc>
                <a:spcPct val="105000"/>
              </a:lnSpc>
              <a:spcAft>
                <a:spcPts val="0"/>
              </a:spcAft>
            </a:pPr>
            <a:r>
              <a:rPr lang="en-US" sz="1350"/>
              <a:t>	</a:t>
            </a:r>
            <a:r>
              <a:rPr lang="en-US" sz="1800" b="0">
                <a:solidFill>
                  <a:schemeClr val="tx1"/>
                </a:solidFill>
              </a:rPr>
              <a:t>To keep our region a great place to do business, work and live.</a:t>
            </a:r>
          </a:p>
          <a:p>
            <a:pPr>
              <a:lnSpc>
                <a:spcPct val="105000"/>
              </a:lnSpc>
              <a:spcBef>
                <a:spcPts val="0"/>
              </a:spcBef>
              <a:spcAft>
                <a:spcPts val="0"/>
              </a:spcAft>
            </a:pPr>
            <a:endParaRPr lang="en-US" sz="1600"/>
          </a:p>
          <a:p>
            <a:pPr>
              <a:lnSpc>
                <a:spcPct val="105000"/>
              </a:lnSpc>
              <a:spcBef>
                <a:spcPts val="0"/>
              </a:spcBef>
              <a:spcAft>
                <a:spcPts val="0"/>
              </a:spcAft>
            </a:pPr>
            <a:r>
              <a:rPr lang="en-US" sz="2000"/>
              <a:t>MISSION</a:t>
            </a:r>
          </a:p>
          <a:p>
            <a:pPr marL="457200">
              <a:lnSpc>
                <a:spcPct val="105000"/>
              </a:lnSpc>
              <a:spcAft>
                <a:spcPts val="0"/>
              </a:spcAft>
              <a:tabLst>
                <a:tab pos="457200" algn="l"/>
              </a:tabLst>
            </a:pPr>
            <a:r>
              <a:rPr lang="en-US" sz="1800" b="0">
                <a:solidFill>
                  <a:schemeClr val="tx1"/>
                </a:solidFill>
              </a:rPr>
              <a:t>We elevate the economic and human potential of the Gulf Coast region by </a:t>
            </a:r>
          </a:p>
          <a:p>
            <a:pPr marL="457200">
              <a:lnSpc>
                <a:spcPct val="105000"/>
              </a:lnSpc>
              <a:spcAft>
                <a:spcPts val="0"/>
              </a:spcAft>
              <a:tabLst>
                <a:tab pos="457200" algn="l"/>
              </a:tabLst>
            </a:pPr>
            <a:r>
              <a:rPr lang="en-US" sz="1800" b="0">
                <a:solidFill>
                  <a:schemeClr val="tx1"/>
                </a:solidFill>
              </a:rPr>
              <a:t>fulfilling the diverse needs of the businesses and individuals we serve.</a:t>
            </a:r>
          </a:p>
          <a:p>
            <a:pPr>
              <a:lnSpc>
                <a:spcPct val="105000"/>
              </a:lnSpc>
              <a:spcAft>
                <a:spcPts val="0"/>
              </a:spcAft>
            </a:pPr>
            <a:endParaRPr lang="en-US" sz="1500" b="0">
              <a:solidFill>
                <a:schemeClr val="tx1"/>
              </a:solidFill>
            </a:endParaRPr>
          </a:p>
          <a:p>
            <a:pPr>
              <a:lnSpc>
                <a:spcPct val="105000"/>
              </a:lnSpc>
              <a:spcBef>
                <a:spcPts val="0"/>
              </a:spcBef>
              <a:spcAft>
                <a:spcPts val="0"/>
              </a:spcAft>
            </a:pPr>
            <a:r>
              <a:rPr lang="en-US" sz="2000"/>
              <a:t>VISION</a:t>
            </a:r>
          </a:p>
          <a:p>
            <a:pPr marL="457200" indent="-60325">
              <a:lnSpc>
                <a:spcPct val="105000"/>
              </a:lnSpc>
              <a:spcAft>
                <a:spcPts val="0"/>
              </a:spcAft>
            </a:pPr>
            <a:r>
              <a:rPr lang="en-US" sz="1800" b="0">
                <a:solidFill>
                  <a:schemeClr val="tx1"/>
                </a:solidFill>
              </a:rPr>
              <a:t>Our region attracts and retains the best employers, affords everyone the dignity</a:t>
            </a:r>
          </a:p>
          <a:p>
            <a:pPr marL="457200" indent="-60325">
              <a:lnSpc>
                <a:spcPct val="105000"/>
              </a:lnSpc>
              <a:spcAft>
                <a:spcPts val="0"/>
              </a:spcAft>
            </a:pPr>
            <a:r>
              <a:rPr lang="en-US" sz="1800" b="0">
                <a:solidFill>
                  <a:schemeClr val="tx1"/>
                </a:solidFill>
              </a:rPr>
              <a:t>of a job, remains vitally important to the global economy — and all within it are</a:t>
            </a:r>
          </a:p>
          <a:p>
            <a:pPr marL="457200" indent="-60325">
              <a:lnSpc>
                <a:spcPct val="105000"/>
              </a:lnSpc>
              <a:spcAft>
                <a:spcPts val="0"/>
              </a:spcAft>
            </a:pPr>
            <a:r>
              <a:rPr lang="en-US" sz="1800" b="0">
                <a:solidFill>
                  <a:schemeClr val="tx1"/>
                </a:solidFill>
              </a:rPr>
              <a:t>thriving.</a:t>
            </a:r>
          </a:p>
          <a:p>
            <a:pPr defTabSz="517525">
              <a:lnSpc>
                <a:spcPct val="105000"/>
              </a:lnSpc>
              <a:spcAft>
                <a:spcPts val="0"/>
              </a:spcAft>
            </a:pPr>
            <a:endParaRPr lang="en-US" sz="1800" b="0">
              <a:solidFill>
                <a:schemeClr val="tx1"/>
              </a:solidFill>
            </a:endParaRPr>
          </a:p>
          <a:p>
            <a:pPr>
              <a:lnSpc>
                <a:spcPct val="105000"/>
              </a:lnSpc>
              <a:spcBef>
                <a:spcPts val="0"/>
              </a:spcBef>
              <a:spcAft>
                <a:spcPts val="0"/>
              </a:spcAft>
            </a:pPr>
            <a:r>
              <a:rPr lang="en-US" sz="2000"/>
              <a:t>VALUES </a:t>
            </a:r>
          </a:p>
          <a:p>
            <a:pPr>
              <a:lnSpc>
                <a:spcPct val="105000"/>
              </a:lnSpc>
              <a:spcAft>
                <a:spcPts val="0"/>
              </a:spcAft>
              <a:tabLst>
                <a:tab pos="333375" algn="l"/>
                <a:tab pos="2522935" algn="l"/>
                <a:tab pos="5481638" algn="l"/>
              </a:tabLst>
            </a:pPr>
            <a:r>
              <a:rPr lang="en-US" sz="1350" b="0">
                <a:solidFill>
                  <a:schemeClr val="tx1"/>
                </a:solidFill>
              </a:rPr>
              <a:t>	  </a:t>
            </a:r>
            <a:r>
              <a:rPr lang="en-US" sz="1800" b="0">
                <a:solidFill>
                  <a:schemeClr val="tx1"/>
                </a:solidFill>
              </a:rPr>
              <a:t>We Are Employer-driven	</a:t>
            </a:r>
          </a:p>
          <a:p>
            <a:pPr>
              <a:lnSpc>
                <a:spcPct val="105000"/>
              </a:lnSpc>
              <a:spcAft>
                <a:spcPts val="0"/>
              </a:spcAft>
              <a:tabLst>
                <a:tab pos="333375" algn="l"/>
                <a:tab pos="2522935" algn="l"/>
                <a:tab pos="5481638" algn="l"/>
              </a:tabLst>
            </a:pPr>
            <a:r>
              <a:rPr lang="en-US" sz="1800" b="0">
                <a:solidFill>
                  <a:schemeClr val="tx1"/>
                </a:solidFill>
              </a:rPr>
              <a:t>	  We Care Passionately 	</a:t>
            </a:r>
          </a:p>
          <a:p>
            <a:pPr>
              <a:lnSpc>
                <a:spcPct val="105000"/>
              </a:lnSpc>
              <a:spcAft>
                <a:spcPts val="0"/>
              </a:spcAft>
              <a:tabLst>
                <a:tab pos="333375" algn="l"/>
                <a:tab pos="2522935" algn="l"/>
                <a:tab pos="5481638" algn="l"/>
              </a:tabLst>
            </a:pPr>
            <a:r>
              <a:rPr lang="en-US" sz="1800" b="0">
                <a:solidFill>
                  <a:schemeClr val="tx1"/>
                </a:solidFill>
              </a:rPr>
              <a:t>	  We Take Responsibilities Seriously	</a:t>
            </a:r>
          </a:p>
          <a:p>
            <a:pPr>
              <a:lnSpc>
                <a:spcPct val="105000"/>
              </a:lnSpc>
              <a:spcAft>
                <a:spcPts val="0"/>
              </a:spcAft>
              <a:tabLst>
                <a:tab pos="333375" algn="l"/>
                <a:tab pos="2522935" algn="l"/>
                <a:tab pos="5481638" algn="l"/>
              </a:tabLst>
            </a:pPr>
            <a:r>
              <a:rPr lang="en-US" sz="1800" b="0">
                <a:solidFill>
                  <a:schemeClr val="tx1"/>
                </a:solidFill>
              </a:rPr>
              <a:t>	  We Imagine Possibilities</a:t>
            </a:r>
          </a:p>
        </p:txBody>
      </p:sp>
    </p:spTree>
    <p:extLst>
      <p:ext uri="{BB962C8B-B14F-4D97-AF65-F5344CB8AC3E}">
        <p14:creationId xmlns:p14="http://schemas.microsoft.com/office/powerpoint/2010/main" val="1457201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a:t>A meaningful impact</a:t>
            </a:r>
          </a:p>
        </p:txBody>
      </p:sp>
    </p:spTree>
    <p:extLst>
      <p:ext uri="{BB962C8B-B14F-4D97-AF65-F5344CB8AC3E}">
        <p14:creationId xmlns:p14="http://schemas.microsoft.com/office/powerpoint/2010/main" val="14284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202761"/>
            <a:ext cx="7543800" cy="914400"/>
          </a:xfrm>
        </p:spPr>
        <p:txBody>
          <a:bodyPr/>
          <a:lstStyle/>
          <a:p>
            <a:r>
              <a:rPr lang="en-US"/>
              <a:t>2021 Impact</a:t>
            </a:r>
          </a:p>
        </p:txBody>
      </p:sp>
      <p:sp>
        <p:nvSpPr>
          <p:cNvPr id="5" name="Content Placeholder 4">
            <a:extLst>
              <a:ext uri="{FF2B5EF4-FFF2-40B4-BE49-F238E27FC236}">
                <a16:creationId xmlns:a16="http://schemas.microsoft.com/office/drawing/2014/main" id="{3AF51759-CB25-4523-BF9C-6D3B5EEE9E73}"/>
              </a:ext>
            </a:extLst>
          </p:cNvPr>
          <p:cNvSpPr>
            <a:spLocks noGrp="1"/>
          </p:cNvSpPr>
          <p:nvPr>
            <p:ph idx="1"/>
          </p:nvPr>
        </p:nvSpPr>
        <p:spPr>
          <a:xfrm>
            <a:off x="597877" y="984738"/>
            <a:ext cx="8088923" cy="5377961"/>
          </a:xfrm>
        </p:spPr>
        <p:txBody>
          <a:bodyPr/>
          <a:lstStyle/>
          <a:p>
            <a:pPr marL="457200" indent="-339725">
              <a:spcBef>
                <a:spcPts val="0"/>
              </a:spcBef>
              <a:spcAft>
                <a:spcPts val="1200"/>
              </a:spcAft>
              <a:buFont typeface="Arial" panose="020B0604020202020204" pitchFamily="34" charset="0"/>
              <a:buChar char="•"/>
            </a:pPr>
            <a:r>
              <a:rPr lang="en-US" b="0"/>
              <a:t>24,600 employers and 428,000 individuals served</a:t>
            </a:r>
          </a:p>
          <a:p>
            <a:pPr marL="457200" indent="-339725">
              <a:spcBef>
                <a:spcPts val="0"/>
              </a:spcBef>
              <a:spcAft>
                <a:spcPts val="1200"/>
              </a:spcAft>
              <a:buFont typeface="Arial" panose="020B0604020202020204" pitchFamily="34" charset="0"/>
              <a:buChar char="•"/>
            </a:pPr>
            <a:r>
              <a:rPr lang="en-US" b="0"/>
              <a:t>Spent at least $13.3 million on scholarships for more than 3,400 individuals in high-skill, high-growth occupational training</a:t>
            </a:r>
          </a:p>
          <a:p>
            <a:pPr marL="457200" indent="-339725">
              <a:spcBef>
                <a:spcPts val="0"/>
              </a:spcBef>
              <a:spcAft>
                <a:spcPts val="1200"/>
              </a:spcAft>
              <a:buFont typeface="Arial" panose="020B0604020202020204" pitchFamily="34" charset="0"/>
              <a:buChar char="•"/>
            </a:pPr>
            <a:r>
              <a:rPr lang="en-US" b="0"/>
              <a:t>Supported nearly 22,000 families and 42,000 children with early education subsidies</a:t>
            </a:r>
          </a:p>
          <a:p>
            <a:pPr marL="457200" indent="-339725">
              <a:spcBef>
                <a:spcPts val="0"/>
              </a:spcBef>
              <a:spcAft>
                <a:spcPts val="1200"/>
              </a:spcAft>
              <a:buFont typeface="Arial" panose="020B0604020202020204" pitchFamily="34" charset="0"/>
              <a:buChar char="•"/>
            </a:pPr>
            <a:r>
              <a:rPr lang="en-US" b="0"/>
              <a:t>Helped more than 69,800 individuals go to work</a:t>
            </a:r>
          </a:p>
          <a:p>
            <a:pPr marL="457200" indent="-339725">
              <a:spcBef>
                <a:spcPts val="0"/>
              </a:spcBef>
              <a:spcAft>
                <a:spcPts val="1200"/>
              </a:spcAft>
              <a:buFont typeface="Arial" panose="020B0604020202020204" pitchFamily="34" charset="0"/>
              <a:buChar char="•"/>
            </a:pPr>
            <a:r>
              <a:rPr lang="en-US" b="0"/>
              <a:t>Raised the incomes of 32,747 by 20 percent or more</a:t>
            </a:r>
          </a:p>
          <a:p>
            <a:pPr marL="457200" indent="-339725">
              <a:spcBef>
                <a:spcPts val="0"/>
              </a:spcBef>
              <a:spcAft>
                <a:spcPts val="1200"/>
              </a:spcAft>
              <a:buFont typeface="Arial" panose="020B0604020202020204" pitchFamily="34" charset="0"/>
              <a:buChar char="•"/>
            </a:pPr>
            <a:r>
              <a:rPr lang="en-US" b="0"/>
              <a:t>Helped 76.6% of individuals pursuing a post-secondary education attain a credential (certificate or degree)</a:t>
            </a:r>
          </a:p>
        </p:txBody>
      </p:sp>
    </p:spTree>
    <p:extLst>
      <p:ext uri="{BB962C8B-B14F-4D97-AF65-F5344CB8AC3E}">
        <p14:creationId xmlns:p14="http://schemas.microsoft.com/office/powerpoint/2010/main" val="1573451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a:t>How We Do It</a:t>
            </a:r>
          </a:p>
        </p:txBody>
      </p:sp>
    </p:spTree>
    <p:extLst>
      <p:ext uri="{BB962C8B-B14F-4D97-AF65-F5344CB8AC3E}">
        <p14:creationId xmlns:p14="http://schemas.microsoft.com/office/powerpoint/2010/main" val="2444174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A4BBFB-4AA5-4544-A6E9-EA71F3EDAF74}"/>
              </a:ext>
            </a:extLst>
          </p:cNvPr>
          <p:cNvSpPr>
            <a:spLocks noGrp="1"/>
          </p:cNvSpPr>
          <p:nvPr>
            <p:ph type="title"/>
          </p:nvPr>
        </p:nvSpPr>
        <p:spPr>
          <a:xfrm>
            <a:off x="457200" y="74544"/>
            <a:ext cx="7543800" cy="677018"/>
          </a:xfrm>
        </p:spPr>
        <p:txBody>
          <a:bodyPr/>
          <a:lstStyle/>
          <a:p>
            <a:r>
              <a:rPr lang="en-US"/>
              <a:t>Pieces of the System</a:t>
            </a:r>
          </a:p>
        </p:txBody>
      </p:sp>
      <p:sp>
        <p:nvSpPr>
          <p:cNvPr id="5" name="Content Placeholder 4">
            <a:extLst>
              <a:ext uri="{FF2B5EF4-FFF2-40B4-BE49-F238E27FC236}">
                <a16:creationId xmlns:a16="http://schemas.microsoft.com/office/drawing/2014/main" id="{3AF51759-CB25-4523-BF9C-6D3B5EEE9E73}"/>
              </a:ext>
            </a:extLst>
          </p:cNvPr>
          <p:cNvSpPr>
            <a:spLocks noGrp="1"/>
          </p:cNvSpPr>
          <p:nvPr>
            <p:ph idx="1"/>
          </p:nvPr>
        </p:nvSpPr>
        <p:spPr>
          <a:xfrm>
            <a:off x="457199" y="751562"/>
            <a:ext cx="7543799" cy="5798718"/>
          </a:xfrm>
        </p:spPr>
        <p:txBody>
          <a:bodyPr/>
          <a:lstStyle/>
          <a:p>
            <a:pPr marL="457200" indent="-339725">
              <a:lnSpc>
                <a:spcPct val="100000"/>
              </a:lnSpc>
              <a:spcBef>
                <a:spcPts val="0"/>
              </a:spcBef>
              <a:buFont typeface="Arial" panose="020B0604020202020204" pitchFamily="34" charset="0"/>
              <a:buChar char="•"/>
            </a:pPr>
            <a:r>
              <a:rPr lang="en-US" sz="2400"/>
              <a:t>Employer Service</a:t>
            </a:r>
          </a:p>
          <a:p>
            <a:pPr marL="457200" indent="-339725">
              <a:lnSpc>
                <a:spcPct val="100000"/>
              </a:lnSpc>
              <a:spcBef>
                <a:spcPts val="0"/>
              </a:spcBef>
              <a:buFont typeface="Arial" panose="020B0604020202020204" pitchFamily="34" charset="0"/>
              <a:buChar char="•"/>
            </a:pPr>
            <a:r>
              <a:rPr lang="en-US" sz="2400"/>
              <a:t>Career Offices</a:t>
            </a:r>
          </a:p>
          <a:p>
            <a:pPr marL="457200" indent="-339725">
              <a:lnSpc>
                <a:spcPct val="100000"/>
              </a:lnSpc>
              <a:spcBef>
                <a:spcPts val="0"/>
              </a:spcBef>
              <a:buFont typeface="Arial" panose="020B0604020202020204" pitchFamily="34" charset="0"/>
              <a:buChar char="•"/>
            </a:pPr>
            <a:r>
              <a:rPr lang="en-US" sz="2400"/>
              <a:t>Financial Aid Payment Office</a:t>
            </a:r>
          </a:p>
          <a:p>
            <a:pPr marL="457200" indent="-339725">
              <a:lnSpc>
                <a:spcPct val="100000"/>
              </a:lnSpc>
              <a:spcBef>
                <a:spcPts val="0"/>
              </a:spcBef>
              <a:buFont typeface="Arial" panose="020B0604020202020204" pitchFamily="34" charset="0"/>
              <a:buChar char="•"/>
            </a:pPr>
            <a:r>
              <a:rPr lang="en-US" sz="2400"/>
              <a:t>Financial Aid Support Center</a:t>
            </a:r>
          </a:p>
          <a:p>
            <a:pPr marL="457200" indent="-339725">
              <a:lnSpc>
                <a:spcPct val="100000"/>
              </a:lnSpc>
              <a:spcBef>
                <a:spcPts val="0"/>
              </a:spcBef>
              <a:buFont typeface="Arial" panose="020B0604020202020204" pitchFamily="34" charset="0"/>
              <a:buChar char="•"/>
            </a:pPr>
            <a:r>
              <a:rPr lang="en-US" sz="2400"/>
              <a:t>Texas Workforce Commission Integration Management Team</a:t>
            </a:r>
          </a:p>
          <a:p>
            <a:pPr marL="457200" indent="-339725">
              <a:lnSpc>
                <a:spcPct val="100000"/>
              </a:lnSpc>
              <a:spcBef>
                <a:spcPts val="0"/>
              </a:spcBef>
              <a:buFont typeface="Arial" panose="020B0604020202020204" pitchFamily="34" charset="0"/>
              <a:buChar char="•"/>
            </a:pPr>
            <a:r>
              <a:rPr lang="en-US" sz="2400"/>
              <a:t>Youth Service – Next Gen</a:t>
            </a:r>
          </a:p>
          <a:p>
            <a:pPr marL="457200" indent="-339725">
              <a:lnSpc>
                <a:spcPct val="100000"/>
              </a:lnSpc>
              <a:spcBef>
                <a:spcPts val="0"/>
              </a:spcBef>
              <a:buFont typeface="Arial" panose="020B0604020202020204" pitchFamily="34" charset="0"/>
              <a:buChar char="•"/>
            </a:pPr>
            <a:r>
              <a:rPr lang="en-US" sz="2400"/>
              <a:t>The Regional Team</a:t>
            </a:r>
          </a:p>
          <a:p>
            <a:pPr marL="457200" indent="-339725">
              <a:lnSpc>
                <a:spcPct val="100000"/>
              </a:lnSpc>
              <a:spcBef>
                <a:spcPts val="0"/>
              </a:spcBef>
              <a:buFont typeface="Arial" panose="020B0604020202020204" pitchFamily="34" charset="0"/>
              <a:buChar char="•"/>
            </a:pPr>
            <a:r>
              <a:rPr lang="en-US" sz="2400"/>
              <a:t>Regional Quality Assurance Team</a:t>
            </a:r>
          </a:p>
          <a:p>
            <a:pPr marL="457200" indent="-339725">
              <a:lnSpc>
                <a:spcPct val="100000"/>
              </a:lnSpc>
              <a:spcBef>
                <a:spcPts val="0"/>
              </a:spcBef>
              <a:buFont typeface="Arial" panose="020B0604020202020204" pitchFamily="34" charset="0"/>
              <a:buChar char="•"/>
            </a:pPr>
            <a:r>
              <a:rPr lang="en-US" sz="2400"/>
              <a:t>Staff Training &amp; Development</a:t>
            </a:r>
          </a:p>
          <a:p>
            <a:pPr marL="457200" indent="-339725">
              <a:lnSpc>
                <a:spcPct val="100000"/>
              </a:lnSpc>
              <a:spcBef>
                <a:spcPts val="0"/>
              </a:spcBef>
              <a:buFont typeface="Arial" panose="020B0604020202020204" pitchFamily="34" charset="0"/>
              <a:buChar char="•"/>
            </a:pPr>
            <a:r>
              <a:rPr lang="en-US" sz="2400"/>
              <a:t>Education Opportunity Consortium</a:t>
            </a:r>
          </a:p>
          <a:p>
            <a:pPr marL="457200" indent="-339725">
              <a:lnSpc>
                <a:spcPct val="100000"/>
              </a:lnSpc>
              <a:spcBef>
                <a:spcPts val="0"/>
              </a:spcBef>
              <a:buFont typeface="Arial" panose="020B0604020202020204" pitchFamily="34" charset="0"/>
              <a:buChar char="•"/>
            </a:pPr>
            <a:r>
              <a:rPr lang="en-US" sz="2400"/>
              <a:t>Early Education Quality (Childcare)</a:t>
            </a:r>
          </a:p>
          <a:p>
            <a:pPr marL="457200" indent="-339725">
              <a:lnSpc>
                <a:spcPct val="100000"/>
              </a:lnSpc>
              <a:spcBef>
                <a:spcPts val="0"/>
              </a:spcBef>
              <a:buFont typeface="Arial" panose="020B0604020202020204" pitchFamily="34" charset="0"/>
              <a:buChar char="•"/>
            </a:pPr>
            <a:r>
              <a:rPr lang="en-US" sz="2400"/>
              <a:t>Vocational Rehabilitation Services</a:t>
            </a:r>
          </a:p>
          <a:p>
            <a:pPr marL="457200" indent="-339725">
              <a:lnSpc>
                <a:spcPct val="100000"/>
              </a:lnSpc>
              <a:spcBef>
                <a:spcPts val="0"/>
              </a:spcBef>
              <a:buFont typeface="Arial" panose="020B0604020202020204" pitchFamily="34" charset="0"/>
              <a:buChar char="•"/>
            </a:pPr>
            <a:r>
              <a:rPr lang="en-US" sz="2400"/>
              <a:t>Veteran Staff</a:t>
            </a:r>
          </a:p>
        </p:txBody>
      </p:sp>
    </p:spTree>
    <p:extLst>
      <p:ext uri="{BB962C8B-B14F-4D97-AF65-F5344CB8AC3E}">
        <p14:creationId xmlns:p14="http://schemas.microsoft.com/office/powerpoint/2010/main" val="1451837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A1022AB-69D7-9B48-986E-60ACDBB4B87C}"/>
              </a:ext>
            </a:extLst>
          </p:cNvPr>
          <p:cNvSpPr>
            <a:spLocks noGrp="1"/>
          </p:cNvSpPr>
          <p:nvPr>
            <p:ph type="title"/>
          </p:nvPr>
        </p:nvSpPr>
        <p:spPr/>
        <p:txBody>
          <a:bodyPr/>
          <a:lstStyle/>
          <a:p>
            <a:r>
              <a:rPr lang="en-US"/>
              <a:t>Financial Aid Support center (FASC)</a:t>
            </a:r>
          </a:p>
        </p:txBody>
      </p:sp>
    </p:spTree>
    <p:extLst>
      <p:ext uri="{BB962C8B-B14F-4D97-AF65-F5344CB8AC3E}">
        <p14:creationId xmlns:p14="http://schemas.microsoft.com/office/powerpoint/2010/main" val="994214120"/>
      </p:ext>
    </p:extLst>
  </p:cSld>
  <p:clrMapOvr>
    <a:masterClrMapping/>
  </p:clrMapOvr>
</p:sld>
</file>

<file path=ppt/theme/theme1.xml><?xml version="1.0" encoding="utf-8"?>
<a:theme xmlns:a="http://schemas.openxmlformats.org/drawingml/2006/main" name="HGAC_roundtable_template_0330">
  <a:themeElements>
    <a:clrScheme name="HGAC">
      <a:dk1>
        <a:srgbClr val="000000"/>
      </a:dk1>
      <a:lt1>
        <a:srgbClr val="FFFFFF"/>
      </a:lt1>
      <a:dk2>
        <a:srgbClr val="007BB9"/>
      </a:dk2>
      <a:lt2>
        <a:srgbClr val="BDBDBD"/>
      </a:lt2>
      <a:accent1>
        <a:srgbClr val="E97B00"/>
      </a:accent1>
      <a:accent2>
        <a:srgbClr val="6D6D6D"/>
      </a:accent2>
      <a:accent3>
        <a:srgbClr val="007BB9"/>
      </a:accent3>
      <a:accent4>
        <a:srgbClr val="8EAC15"/>
      </a:accent4>
      <a:accent5>
        <a:srgbClr val="F0B51C"/>
      </a:accent5>
      <a:accent6>
        <a:srgbClr val="EC1C24"/>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5E9E"/>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cap="flat" cmpd="sng" algn="ctr">
          <a:solidFill>
            <a:srgbClr val="E38D1A"/>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gac127_ppt3_standard_0411" id="{1A77669D-629B-E54E-A6E0-F91C3FAEEE15}" vid="{451113DE-457F-0B45-8C3D-213B9DE8E8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DBA9D8F5034BD4AA65D78773E012755" ma:contentTypeVersion="13" ma:contentTypeDescription="Create a new document." ma:contentTypeScope="" ma:versionID="1a96393ab4c7aac921c7b47ddae85d72">
  <xsd:schema xmlns:xsd="http://www.w3.org/2001/XMLSchema" xmlns:xs="http://www.w3.org/2001/XMLSchema" xmlns:p="http://schemas.microsoft.com/office/2006/metadata/properties" xmlns:ns3="98baab8b-a00a-4a8a-b836-f3ec65613ed8" xmlns:ns4="5c052801-c517-41b3-b34e-c34bb8ffe433" targetNamespace="http://schemas.microsoft.com/office/2006/metadata/properties" ma:root="true" ma:fieldsID="0333f3be6e643d56e4ba2a1a8bbbd26f" ns3:_="" ns4:_="">
    <xsd:import namespace="98baab8b-a00a-4a8a-b836-f3ec65613ed8"/>
    <xsd:import namespace="5c052801-c517-41b3-b34e-c34bb8ffe43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baab8b-a00a-4a8a-b836-f3ec65613e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c052801-c517-41b3-b34e-c34bb8ffe43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B05F08-5D4B-438E-8DEF-F0498171C75C}">
  <ds:schemaRefs>
    <ds:schemaRef ds:uri="http://purl.org/dc/terms/"/>
    <ds:schemaRef ds:uri="http://schemas.openxmlformats.org/package/2006/metadata/core-properties"/>
    <ds:schemaRef ds:uri="http://purl.org/dc/dcmitype/"/>
    <ds:schemaRef ds:uri="http://schemas.microsoft.com/office/infopath/2007/PartnerControls"/>
    <ds:schemaRef ds:uri="98baab8b-a00a-4a8a-b836-f3ec65613ed8"/>
    <ds:schemaRef ds:uri="http://schemas.microsoft.com/office/2006/documentManagement/types"/>
    <ds:schemaRef ds:uri="http://schemas.microsoft.com/office/2006/metadata/properties"/>
    <ds:schemaRef ds:uri="5c052801-c517-41b3-b34e-c34bb8ffe433"/>
    <ds:schemaRef ds:uri="http://www.w3.org/XML/1998/namespace"/>
    <ds:schemaRef ds:uri="http://purl.org/dc/elements/1.1/"/>
  </ds:schemaRefs>
</ds:datastoreItem>
</file>

<file path=customXml/itemProps2.xml><?xml version="1.0" encoding="utf-8"?>
<ds:datastoreItem xmlns:ds="http://schemas.openxmlformats.org/officeDocument/2006/customXml" ds:itemID="{802ED12F-E466-4BEF-88CE-24C02019DFC7}">
  <ds:schemaRefs>
    <ds:schemaRef ds:uri="http://schemas.microsoft.com/sharepoint/v3/contenttype/forms"/>
  </ds:schemaRefs>
</ds:datastoreItem>
</file>

<file path=customXml/itemProps3.xml><?xml version="1.0" encoding="utf-8"?>
<ds:datastoreItem xmlns:ds="http://schemas.openxmlformats.org/officeDocument/2006/customXml" ds:itemID="{ADFBDBC7-5A27-48C3-AD43-B956A3A0396A}">
  <ds:schemaRefs>
    <ds:schemaRef ds:uri="5c052801-c517-41b3-b34e-c34bb8ffe433"/>
    <ds:schemaRef ds:uri="98baab8b-a00a-4a8a-b836-f3ec65613ed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2131</Words>
  <Application>Microsoft Office PowerPoint</Application>
  <PresentationFormat>On-screen Show (4:3)</PresentationFormat>
  <Paragraphs>225</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.AppleSystemUIFont</vt:lpstr>
      <vt:lpstr>Arial</vt:lpstr>
      <vt:lpstr>Calibri</vt:lpstr>
      <vt:lpstr>Symbol</vt:lpstr>
      <vt:lpstr>Times New Roman</vt:lpstr>
      <vt:lpstr>HGAC_roundtable_template_0330</vt:lpstr>
      <vt:lpstr>PowerPoint Presentation</vt:lpstr>
      <vt:lpstr>  H-GAC Scope, Purpose, Mission</vt:lpstr>
      <vt:lpstr>Workforce Solutions</vt:lpstr>
      <vt:lpstr>Workforce Solutions</vt:lpstr>
      <vt:lpstr>A meaningful impact</vt:lpstr>
      <vt:lpstr>2021 Impact</vt:lpstr>
      <vt:lpstr>How We Do It</vt:lpstr>
      <vt:lpstr>Pieces of the System</vt:lpstr>
      <vt:lpstr>Financial Aid Support center (FASC)</vt:lpstr>
      <vt:lpstr>What is the Financial Aid Support Center?</vt:lpstr>
      <vt:lpstr>Current Operations</vt:lpstr>
      <vt:lpstr>How the FASC Operates</vt:lpstr>
      <vt:lpstr>FASC Data for October 2020 to September 2021 </vt:lpstr>
      <vt:lpstr>Envisioning the Future</vt:lpstr>
      <vt:lpstr>Questions</vt:lpstr>
      <vt:lpstr>What’s Next</vt:lpstr>
      <vt:lpstr>Workforce Solutions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Edwards, Faith</dc:creator>
  <cp:lastModifiedBy>Nguyen, Dat</cp:lastModifiedBy>
  <cp:revision>1</cp:revision>
  <dcterms:created xsi:type="dcterms:W3CDTF">2020-12-15T03:42:19Z</dcterms:created>
  <dcterms:modified xsi:type="dcterms:W3CDTF">2022-01-24T22:13:23Z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0x010100DDBA9D8F5034BD4AA65D78773E012755</vt:lpwstr>
  </property>
</Properties>
</file>