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21"/>
  </p:notesMasterIdLst>
  <p:handoutMasterIdLst>
    <p:handoutMasterId r:id="rId22"/>
  </p:handoutMasterIdLst>
  <p:sldIdLst>
    <p:sldId id="261" r:id="rId5"/>
    <p:sldId id="501" r:id="rId6"/>
    <p:sldId id="1411" r:id="rId7"/>
    <p:sldId id="1412" r:id="rId8"/>
    <p:sldId id="1413" r:id="rId9"/>
    <p:sldId id="1414" r:id="rId10"/>
    <p:sldId id="1415" r:id="rId11"/>
    <p:sldId id="1416" r:id="rId12"/>
    <p:sldId id="528" r:id="rId13"/>
    <p:sldId id="1408" r:id="rId14"/>
    <p:sldId id="1409" r:id="rId15"/>
    <p:sldId id="1410" r:id="rId16"/>
    <p:sldId id="1396" r:id="rId17"/>
    <p:sldId id="429" r:id="rId18"/>
    <p:sldId id="1397" r:id="rId19"/>
    <p:sldId id="139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9"/>
    <a:srgbClr val="BEBEBE"/>
    <a:srgbClr val="54266D"/>
    <a:srgbClr val="ED1C24"/>
    <a:srgbClr val="F1B51C"/>
    <a:srgbClr val="8FAD15"/>
    <a:srgbClr val="6E6E6E"/>
    <a:srgbClr val="E97B00"/>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8089" autoAdjust="0"/>
  </p:normalViewPr>
  <p:slideViewPr>
    <p:cSldViewPr snapToGrid="0">
      <p:cViewPr varScale="1">
        <p:scale>
          <a:sx n="58" d="100"/>
          <a:sy n="58" d="100"/>
        </p:scale>
        <p:origin x="2107"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2/11/2022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dirty="0"/>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2/11/2022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dirty="0"/>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are so pleased to have you joining us for today’s information session about </a:t>
            </a:r>
            <a:r>
              <a:rPr lang="en-US" dirty="0">
                <a:highlight>
                  <a:srgbClr val="FFFF00"/>
                </a:highlight>
              </a:rPr>
              <a:t>Staff Training and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ighlight>
                  <a:srgbClr val="FFFF00"/>
                </a:highlight>
              </a:rPr>
              <a:t>This session will provide an overview of our workforce system, the many pieces that come together to allow us to serve employers and individuals in the Gulf Coast region, and specific information about what we look for in contractors.  </a:t>
            </a:r>
            <a:r>
              <a:rPr lang="en-US" dirty="0"/>
              <a:t>Our goal is for you to leave with helpful information, so there will be plenty of time at the end of this presentation for Q&amp;A.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Again, thank you for being here.  </a:t>
            </a:r>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dirty="0"/>
          </a:p>
        </p:txBody>
      </p:sp>
    </p:spTree>
    <p:extLst>
      <p:ext uri="{BB962C8B-B14F-4D97-AF65-F5344CB8AC3E}">
        <p14:creationId xmlns:p14="http://schemas.microsoft.com/office/powerpoint/2010/main" val="40980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we mentioned earlier, our entire system works together to make this region the best place to do business, work, and live. We operate under a franchise model, where all the pieces of the system and contractors who operate those pieces work together in an integrated fashion to deliver high-quality service for our customers and achieve the Board’s results. Each contractor is responsible </a:t>
            </a:r>
            <a:r>
              <a:rPr lang="en-US"/>
              <a:t>for ensuring </a:t>
            </a:r>
            <a:r>
              <a:rPr lang="en-US" dirty="0"/>
              <a:t>work that is linked and integrated with other contractors gets carried out efficiently.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staff professional development contractor is an integral part of this system that ties the pieces together; helps contractors align with our purpose, mission, vision and values; helps ensure staff understand how they are connected; and drives system efficiencies by educating and mentoring staff in practices essential to providing exceptional service. </a:t>
            </a:r>
            <a:r>
              <a:rPr lang="en-US" sz="1800" spc="-15" dirty="0">
                <a:effectLst/>
                <a:latin typeface="Times New Roman" panose="02020603050405020304" pitchFamily="18" charset="0"/>
                <a:ea typeface="Times New Roman" panose="02020603050405020304" pitchFamily="18" charset="0"/>
              </a:rPr>
              <a:t>In a system that is continuously changing and evolving, educating and mentoring staff in a cost-efficient manner is essential to providing exceptional service. </a:t>
            </a:r>
            <a:endParaRPr lang="en-US" dirty="0"/>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338774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pc="-15" dirty="0">
                <a:effectLst/>
                <a:latin typeface="Times New Roman" panose="02020603050405020304" pitchFamily="18" charset="0"/>
                <a:ea typeface="Times New Roman" panose="02020603050405020304" pitchFamily="18" charset="0"/>
              </a:rPr>
              <a:t>Workforce Solutions has funded a staff professional development contractor to design and operate a Workforce Solutions staff development unit for more than 10 years. The current contractor </a:t>
            </a:r>
            <a:r>
              <a:rPr lang="en-US" sz="1200" dirty="0">
                <a:effectLst/>
                <a:latin typeface="Times New Roman" panose="02020603050405020304" pitchFamily="18" charset="0"/>
                <a:ea typeface="Times New Roman" panose="02020603050405020304" pitchFamily="18" charset="0"/>
              </a:rPr>
              <a:t>uses a combination of live and self-paced virtual sessions, o</a:t>
            </a:r>
            <a:r>
              <a:rPr lang="en-US" sz="1200" spc="5" dirty="0">
                <a:effectLst/>
                <a:latin typeface="Times New Roman" panose="02020603050405020304" pitchFamily="18" charset="0"/>
                <a:ea typeface="Times New Roman" panose="02020603050405020304" pitchFamily="18" charset="0"/>
              </a:rPr>
              <a:t>n</a:t>
            </a:r>
            <a:r>
              <a:rPr lang="en-US" sz="1200" spc="-5"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si</a:t>
            </a:r>
            <a:r>
              <a:rPr lang="en-US" sz="1200" spc="5" dirty="0">
                <a:effectLst/>
                <a:latin typeface="Times New Roman" panose="02020603050405020304" pitchFamily="18" charset="0"/>
                <a:ea typeface="Times New Roman" panose="02020603050405020304" pitchFamily="18" charset="0"/>
              </a:rPr>
              <a:t>t</a:t>
            </a:r>
            <a:r>
              <a:rPr lang="en-US" sz="1200" dirty="0">
                <a:effectLst/>
                <a:latin typeface="Times New Roman" panose="02020603050405020304" pitchFamily="18" charset="0"/>
                <a:ea typeface="Times New Roman" panose="02020603050405020304" pitchFamily="18" charset="0"/>
              </a:rPr>
              <a:t>e</a:t>
            </a:r>
            <a:r>
              <a:rPr lang="en-US" sz="1200" spc="-5" dirty="0">
                <a:effectLst/>
                <a:latin typeface="Times New Roman" panose="02020603050405020304" pitchFamily="18" charset="0"/>
                <a:ea typeface="Times New Roman" panose="02020603050405020304" pitchFamily="18" charset="0"/>
              </a:rPr>
              <a:t> c</a:t>
            </a:r>
            <a:r>
              <a:rPr lang="en-US" sz="1200" spc="10" dirty="0">
                <a:effectLst/>
                <a:latin typeface="Times New Roman" panose="02020603050405020304" pitchFamily="18" charset="0"/>
                <a:ea typeface="Times New Roman" panose="02020603050405020304" pitchFamily="18" charset="0"/>
              </a:rPr>
              <a:t>o</a:t>
            </a:r>
            <a:r>
              <a:rPr lang="en-US" sz="1200" spc="-5" dirty="0">
                <a:effectLst/>
                <a:latin typeface="Times New Roman" panose="02020603050405020304" pitchFamily="18" charset="0"/>
                <a:ea typeface="Times New Roman" panose="02020603050405020304" pitchFamily="18" charset="0"/>
              </a:rPr>
              <a:t>a</a:t>
            </a:r>
            <a:r>
              <a:rPr lang="en-US" sz="1200" spc="5" dirty="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hing</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nd</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tr</a:t>
            </a:r>
            <a:r>
              <a:rPr lang="en-US" sz="1200" spc="-5"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in</a:t>
            </a:r>
            <a:r>
              <a:rPr lang="en-US" sz="1200" spc="15"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ng</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t </a:t>
            </a:r>
            <a:r>
              <a:rPr lang="en-US" sz="1200" spc="15" dirty="0">
                <a:effectLst/>
                <a:latin typeface="Times New Roman" panose="02020603050405020304" pitchFamily="18" charset="0"/>
                <a:ea typeface="Times New Roman" panose="02020603050405020304" pitchFamily="18" charset="0"/>
              </a:rPr>
              <a:t>v</a:t>
            </a:r>
            <a:r>
              <a:rPr lang="en-US" sz="1200" spc="-5"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rious system locations, and pre-recorded webinars to deliver content.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spc="-15" dirty="0">
              <a:effectLst/>
              <a:latin typeface="Times New Roman" panose="02020603050405020304" pitchFamily="18" charset="0"/>
            </a:endParaRPr>
          </a:p>
          <a:p>
            <a:pPr marL="0" marR="0" algn="just">
              <a:spcBef>
                <a:spcPts val="0"/>
              </a:spcBef>
              <a:spcAft>
                <a:spcPts val="0"/>
              </a:spcAft>
            </a:pPr>
            <a:r>
              <a:rPr lang="en-US" sz="1800" spc="5" dirty="0">
                <a:effectLst/>
                <a:latin typeface="Times New Roman" panose="02020603050405020304" pitchFamily="18" charset="0"/>
                <a:ea typeface="Times New Roman" panose="02020603050405020304" pitchFamily="18" charset="0"/>
              </a:rPr>
              <a:t>The key components of the current</a:t>
            </a:r>
            <a:r>
              <a:rPr lang="en-US" sz="180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ta</a:t>
            </a:r>
            <a:r>
              <a:rPr lang="en-US" sz="1800" spc="-5"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f training and professional d</a:t>
            </a:r>
            <a:r>
              <a:rPr lang="en-US" sz="1800" spc="-5" dirty="0">
                <a:effectLst/>
                <a:latin typeface="Times New Roman" panose="02020603050405020304" pitchFamily="18" charset="0"/>
                <a:ea typeface="Times New Roman" panose="02020603050405020304" pitchFamily="18" charset="0"/>
              </a:rPr>
              <a:t>e</a:t>
            </a:r>
            <a:r>
              <a:rPr lang="en-US" sz="1800" spc="10" dirty="0">
                <a:effectLst/>
                <a:latin typeface="Times New Roman" panose="02020603050405020304" pitchFamily="18" charset="0"/>
                <a:ea typeface="Times New Roman" panose="02020603050405020304" pitchFamily="18" charset="0"/>
              </a:rPr>
              <a:t>v</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lop</a:t>
            </a:r>
            <a:r>
              <a:rPr lang="en-US" sz="1800" spc="5" dirty="0">
                <a:effectLst/>
                <a:latin typeface="Times New Roman" panose="02020603050405020304" pitchFamily="18" charset="0"/>
                <a:ea typeface="Times New Roman" panose="02020603050405020304" pitchFamily="18" charset="0"/>
              </a:rPr>
              <a:t>me</a:t>
            </a:r>
            <a:r>
              <a:rPr lang="en-US" sz="1800" dirty="0">
                <a:effectLst/>
                <a:latin typeface="Times New Roman" panose="02020603050405020304" pitchFamily="18" charset="0"/>
                <a:ea typeface="Times New Roman" panose="02020603050405020304" pitchFamily="18" charset="0"/>
              </a:rPr>
              <a:t>nt </a:t>
            </a:r>
            <a:r>
              <a:rPr lang="en-US" sz="1800" spc="5" dirty="0">
                <a:effectLst/>
                <a:latin typeface="Times New Roman" panose="02020603050405020304" pitchFamily="18" charset="0"/>
                <a:ea typeface="Times New Roman" panose="02020603050405020304" pitchFamily="18" charset="0"/>
              </a:rPr>
              <a:t>system are</a:t>
            </a:r>
            <a:r>
              <a:rPr lang="en-US" sz="1800" dirty="0">
                <a:effectLst/>
                <a:latin typeface="Times New Roman" panose="02020603050405020304" pitchFamily="18" charset="0"/>
                <a:ea typeface="Times New Roman" panose="02020603050405020304" pitchFamily="18" charset="0"/>
              </a:rPr>
              <a:t>: (read bullets)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current contractor employs 6 full-time staff in Texas and 6 additional out of state staff that support the local team as 45% or less of their total responsibilities to provide professional development services to more than 1,500 system staff, for a budget of just under $930,000.</a:t>
            </a:r>
          </a:p>
        </p:txBody>
      </p:sp>
      <p:sp>
        <p:nvSpPr>
          <p:cNvPr id="4" name="Slide Number Placeholder 3"/>
          <p:cNvSpPr>
            <a:spLocks noGrp="1"/>
          </p:cNvSpPr>
          <p:nvPr>
            <p:ph type="sldNum" sz="quarter" idx="5"/>
          </p:nvPr>
        </p:nvSpPr>
        <p:spPr/>
        <p:txBody>
          <a:bodyPr/>
          <a:lstStyle/>
          <a:p>
            <a:fld id="{8113E642-38DC-844C-B05A-8BDBFAE8648D}" type="slidenum">
              <a:rPr lang="en-US" smtClean="0"/>
              <a:pPr/>
              <a:t>11</a:t>
            </a:fld>
            <a:endParaRPr lang="en-US" dirty="0"/>
          </a:p>
        </p:txBody>
      </p:sp>
    </p:spTree>
    <p:extLst>
      <p:ext uri="{BB962C8B-B14F-4D97-AF65-F5344CB8AC3E}">
        <p14:creationId xmlns:p14="http://schemas.microsoft.com/office/powerpoint/2010/main" val="158070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performance requirements expected from our current contractor are that they (read slide)</a:t>
            </a:r>
          </a:p>
        </p:txBody>
      </p:sp>
      <p:sp>
        <p:nvSpPr>
          <p:cNvPr id="4" name="Slide Number Placeholder 3"/>
          <p:cNvSpPr>
            <a:spLocks noGrp="1"/>
          </p:cNvSpPr>
          <p:nvPr>
            <p:ph type="sldNum" sz="quarter" idx="5"/>
          </p:nvPr>
        </p:nvSpPr>
        <p:spPr/>
        <p:txBody>
          <a:bodyPr/>
          <a:lstStyle/>
          <a:p>
            <a:fld id="{8113E642-38DC-844C-B05A-8BDBFAE8648D}" type="slidenum">
              <a:rPr lang="en-US" smtClean="0"/>
              <a:pPr/>
              <a:t>12</a:t>
            </a:fld>
            <a:endParaRPr lang="en-US" dirty="0"/>
          </a:p>
        </p:txBody>
      </p:sp>
    </p:spTree>
    <p:extLst>
      <p:ext uri="{BB962C8B-B14F-4D97-AF65-F5344CB8AC3E}">
        <p14:creationId xmlns:p14="http://schemas.microsoft.com/office/powerpoint/2010/main" val="3008482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vision for staff training and development is to find one or more contractors that are </a:t>
            </a:r>
            <a:r>
              <a:rPr lang="en-US" sz="1800" dirty="0">
                <a:effectLst/>
                <a:latin typeface="Times New Roman" panose="02020603050405020304" pitchFamily="18" charset="0"/>
                <a:ea typeface="Times New Roman" panose="02020603050405020304" pitchFamily="18" charset="0"/>
              </a:rPr>
              <a:t>able to seamlessly continue to offer the currently provided components while </a:t>
            </a:r>
            <a:r>
              <a:rPr lang="en-US" sz="1800" spc="-15" dirty="0">
                <a:effectLst/>
                <a:latin typeface="Times New Roman" panose="02020603050405020304" pitchFamily="18" charset="0"/>
                <a:ea typeface="Times New Roman" panose="02020603050405020304" pitchFamily="18" charset="0"/>
              </a:rPr>
              <a:t>supporting the constantly evolving need for staff skilling and professional development for all the “pieces” of the Workforce Solutions. This support must be provided in a manner that acknowledges the future of work, adapts to the constantly changing business environment, and addresses the need for in person, online, synchronous, asynchronous, and hybrid learning models that appeal to all learning styles and are accessible to staff of all ability levels. Interested organizations should be able to demonstrate how they will </a:t>
            </a:r>
            <a:r>
              <a:rPr lang="en-US" sz="1800" dirty="0">
                <a:effectLst/>
                <a:latin typeface="Times New Roman" panose="02020603050405020304" pitchFamily="18" charset="0"/>
                <a:ea typeface="Times New Roman" panose="02020603050405020304" pitchFamily="18" charset="0"/>
              </a:rPr>
              <a:t>Incorporate tools, technology, and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online learning platforms or similar structures,</a:t>
            </a:r>
            <a:r>
              <a:rPr lang="en-US" sz="1800" dirty="0">
                <a:effectLst/>
                <a:latin typeface="Times New Roman" panose="02020603050405020304" pitchFamily="18" charset="0"/>
                <a:ea typeface="Times New Roman" panose="02020603050405020304" pitchFamily="18" charset="0"/>
              </a:rPr>
              <a:t> to deliver content in a way that engages staff in the learning process and makes applying the lessons learned on the job a seamless process.</a:t>
            </a:r>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13</a:t>
            </a:fld>
            <a:endParaRPr lang="en-US" dirty="0"/>
          </a:p>
        </p:txBody>
      </p:sp>
    </p:spTree>
    <p:extLst>
      <p:ext uri="{BB962C8B-B14F-4D97-AF65-F5344CB8AC3E}">
        <p14:creationId xmlns:p14="http://schemas.microsoft.com/office/powerpoint/2010/main" val="283006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this information session has provided you with a good overview of our Workforce Solutions system and the role Staff Training and Professional Development plays.</a:t>
            </a:r>
          </a:p>
          <a:p>
            <a:r>
              <a:rPr lang="en-US" dirty="0"/>
              <a:t>Are there any questions we can address for you today?</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14</a:t>
            </a:fld>
            <a:endParaRPr lang="en-US" dirty="0"/>
          </a:p>
        </p:txBody>
      </p:sp>
    </p:spTree>
    <p:extLst>
      <p:ext uri="{BB962C8B-B14F-4D97-AF65-F5344CB8AC3E}">
        <p14:creationId xmlns:p14="http://schemas.microsoft.com/office/powerpoint/2010/main" val="181753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15</a:t>
            </a:fld>
            <a:endParaRPr lang="en-US" dirty="0"/>
          </a:p>
        </p:txBody>
      </p:sp>
    </p:spTree>
    <p:extLst>
      <p:ext uri="{BB962C8B-B14F-4D97-AF65-F5344CB8AC3E}">
        <p14:creationId xmlns:p14="http://schemas.microsoft.com/office/powerpoint/2010/main" val="286311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RFP will be out  in the </a:t>
            </a:r>
            <a:r>
              <a:rPr lang="en-US"/>
              <a:t>near future.  </a:t>
            </a:r>
            <a:r>
              <a:rPr lang="en-US" dirty="0"/>
              <a:t>The information will be available on the Workforce Solutions website as well as the Houston-Galveston Area Council website.  </a:t>
            </a:r>
          </a:p>
        </p:txBody>
      </p:sp>
      <p:sp>
        <p:nvSpPr>
          <p:cNvPr id="4" name="Slide Number Placeholder 3"/>
          <p:cNvSpPr>
            <a:spLocks noGrp="1"/>
          </p:cNvSpPr>
          <p:nvPr>
            <p:ph type="sldNum" sz="quarter" idx="5"/>
          </p:nvPr>
        </p:nvSpPr>
        <p:spPr/>
        <p:txBody>
          <a:bodyPr/>
          <a:lstStyle/>
          <a:p>
            <a:fld id="{8113E642-38DC-844C-B05A-8BDBFAE8648D}" type="slidenum">
              <a:rPr lang="en-US" smtClean="0"/>
              <a:pPr/>
              <a:t>16</a:t>
            </a:fld>
            <a:endParaRPr lang="en-US" dirty="0"/>
          </a:p>
        </p:txBody>
      </p:sp>
    </p:spTree>
    <p:extLst>
      <p:ext uri="{BB962C8B-B14F-4D97-AF65-F5344CB8AC3E}">
        <p14:creationId xmlns:p14="http://schemas.microsoft.com/office/powerpoint/2010/main" val="414678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subject of today’s information session is Staff Training and Development, which is a critical piece of our workforce system.  We will discuss its purpose and function in detail later in this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first, let’s dig into Workforce Solutions – who we are and what we do.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E642-38DC-844C-B05A-8BDBFAE86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60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Gulf Coast Workforce Board and its operating affiliate Workforce Solutions are the public Workforce system in the 13-county Houston-Galveston region.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Business-led and community-focused, the Workforce Board sets the region’s Workforce agenda and the strategic direction for the Workforce Solutions system.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Houston-Galveston Area Council (H GAC) is the Board’s staff, serving as the system’s corporate home office and providing management of and direction to sub-recipients that operate within the Workforce Solutions network. </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3</a:t>
            </a:fld>
            <a:endParaRPr lang="en-US" dirty="0"/>
          </a:p>
        </p:txBody>
      </p:sp>
    </p:spTree>
    <p:extLst>
      <p:ext uri="{BB962C8B-B14F-4D97-AF65-F5344CB8AC3E}">
        <p14:creationId xmlns:p14="http://schemas.microsoft.com/office/powerpoint/2010/main" val="100869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Part of understanding who we are as a system, is knowing our purpose, mission, vision, and values.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Our purpose is to keep our region a great place to do business, work, and live.</a:t>
            </a:r>
          </a:p>
          <a:p>
            <a:endParaRPr lang="en-US" dirty="0"/>
          </a:p>
          <a:p>
            <a:pPr>
              <a:lnSpc>
                <a:spcPts val="2000"/>
              </a:lnSpc>
              <a:spcBef>
                <a:spcPts val="0"/>
              </a:spcBef>
              <a:spcAft>
                <a:spcPts val="0"/>
              </a:spcAft>
            </a:pPr>
            <a:r>
              <a:rPr lang="en-US" sz="1800" dirty="0"/>
              <a:t>PURPOSE</a:t>
            </a:r>
          </a:p>
          <a:p>
            <a:pPr>
              <a:lnSpc>
                <a:spcPts val="2000"/>
              </a:lnSpc>
            </a:pPr>
            <a:r>
              <a:rPr lang="en-US" sz="1800" dirty="0"/>
              <a:t>	</a:t>
            </a:r>
            <a:r>
              <a:rPr lang="en-US" sz="1800" b="0" dirty="0">
                <a:solidFill>
                  <a:schemeClr val="tx1"/>
                </a:solidFill>
              </a:rPr>
              <a:t>To keep our region a great place to do business, work and live.</a:t>
            </a:r>
          </a:p>
          <a:p>
            <a:pPr>
              <a:lnSpc>
                <a:spcPts val="800"/>
              </a:lnSpc>
            </a:pPr>
            <a:endParaRPr lang="en-US" sz="2000" b="0" dirty="0">
              <a:solidFill>
                <a:schemeClr val="tx1"/>
              </a:solidFill>
            </a:endParaRPr>
          </a:p>
          <a:p>
            <a:pPr>
              <a:lnSpc>
                <a:spcPts val="2000"/>
              </a:lnSpc>
              <a:spcBef>
                <a:spcPts val="0"/>
              </a:spcBef>
              <a:spcAft>
                <a:spcPts val="0"/>
              </a:spcAft>
            </a:pPr>
            <a:r>
              <a:rPr lang="en-US" sz="1800" dirty="0"/>
              <a:t>MISSION</a:t>
            </a:r>
          </a:p>
          <a:p>
            <a:pPr>
              <a:lnSpc>
                <a:spcPts val="2000"/>
              </a:lnSpc>
            </a:pPr>
            <a:r>
              <a:rPr lang="en-US" b="0" dirty="0">
                <a:solidFill>
                  <a:schemeClr val="tx1"/>
                </a:solidFill>
              </a:rPr>
              <a:t>	</a:t>
            </a:r>
            <a:r>
              <a:rPr lang="en-US" sz="1800" b="0" dirty="0">
                <a:solidFill>
                  <a:schemeClr val="tx1"/>
                </a:solidFill>
              </a:rPr>
              <a:t>We elevate the economic and human potential of the Gulf Coast region by fulfilling the diverse needs </a:t>
            </a:r>
            <a:br>
              <a:rPr lang="en-US" sz="1800" b="0" dirty="0">
                <a:solidFill>
                  <a:schemeClr val="tx1"/>
                </a:solidFill>
              </a:rPr>
            </a:br>
            <a:r>
              <a:rPr lang="en-US" sz="1800" b="0" dirty="0">
                <a:solidFill>
                  <a:schemeClr val="tx1"/>
                </a:solidFill>
              </a:rPr>
              <a:t>	of the businesses and individuals we serve.</a:t>
            </a:r>
          </a:p>
          <a:p>
            <a:pPr>
              <a:lnSpc>
                <a:spcPts val="800"/>
              </a:lnSpc>
            </a:pPr>
            <a:endParaRPr lang="en-US" sz="2000" b="0" dirty="0">
              <a:solidFill>
                <a:schemeClr val="tx1"/>
              </a:solidFill>
            </a:endParaRPr>
          </a:p>
          <a:p>
            <a:pPr>
              <a:lnSpc>
                <a:spcPts val="2000"/>
              </a:lnSpc>
              <a:spcBef>
                <a:spcPts val="0"/>
              </a:spcBef>
              <a:spcAft>
                <a:spcPts val="0"/>
              </a:spcAft>
            </a:pPr>
            <a:r>
              <a:rPr lang="en-US" sz="1800" dirty="0"/>
              <a:t>VISION</a:t>
            </a:r>
          </a:p>
          <a:p>
            <a:pPr>
              <a:lnSpc>
                <a:spcPts val="2000"/>
              </a:lnSpc>
            </a:pPr>
            <a:r>
              <a:rPr lang="en-US" dirty="0"/>
              <a:t>	</a:t>
            </a:r>
            <a:r>
              <a:rPr lang="en-US" sz="1800" b="0" dirty="0">
                <a:solidFill>
                  <a:schemeClr val="tx1"/>
                </a:solidFill>
              </a:rPr>
              <a:t>Our region attracts and retains the best employers, affords everyone the dignity of </a:t>
            </a:r>
            <a:br>
              <a:rPr lang="en-US" sz="1800" b="0" dirty="0">
                <a:solidFill>
                  <a:schemeClr val="tx1"/>
                </a:solidFill>
              </a:rPr>
            </a:br>
            <a:r>
              <a:rPr lang="en-US" sz="1800" b="0" dirty="0">
                <a:solidFill>
                  <a:schemeClr val="tx1"/>
                </a:solidFill>
              </a:rPr>
              <a:t>	a job, remains vitally important to the global economy — and all within it are thriving.</a:t>
            </a:r>
          </a:p>
          <a:p>
            <a:pPr>
              <a:lnSpc>
                <a:spcPts val="800"/>
              </a:lnSpc>
            </a:pPr>
            <a:endParaRPr lang="en-US" sz="2000" b="0" dirty="0">
              <a:solidFill>
                <a:schemeClr val="tx1"/>
              </a:solidFill>
            </a:endParaRPr>
          </a:p>
          <a:p>
            <a:pPr marL="0" marR="0" lvl="0" indent="0" algn="l" defTabSz="457200" rtl="0" eaLnBrk="1" fontAlgn="auto" latinLnBrk="0" hangingPunct="1">
              <a:lnSpc>
                <a:spcPts val="800"/>
              </a:lnSpc>
              <a:spcBef>
                <a:spcPts val="0"/>
              </a:spcBef>
              <a:spcAft>
                <a:spcPts val="0"/>
              </a:spcAft>
              <a:buClrTx/>
              <a:buSzTx/>
              <a:buFontTx/>
              <a:buNone/>
              <a:tabLst/>
              <a:defRPr/>
            </a:pPr>
            <a:r>
              <a:rPr lang="en-US" sz="2000" dirty="0"/>
              <a:t>The values that guide our behaviors as we execute our purpose, mission, and vision are:</a:t>
            </a:r>
          </a:p>
          <a:p>
            <a:pPr>
              <a:lnSpc>
                <a:spcPts val="800"/>
              </a:lnSpc>
            </a:pPr>
            <a:endParaRPr lang="en-US" sz="2000" b="0" dirty="0">
              <a:solidFill>
                <a:schemeClr val="tx1"/>
              </a:solidFill>
            </a:endParaRPr>
          </a:p>
          <a:p>
            <a:pPr>
              <a:lnSpc>
                <a:spcPts val="2000"/>
              </a:lnSpc>
              <a:spcBef>
                <a:spcPts val="0"/>
              </a:spcBef>
              <a:spcAft>
                <a:spcPts val="0"/>
              </a:spcAft>
            </a:pPr>
            <a:r>
              <a:rPr lang="en-US" sz="1800" dirty="0"/>
              <a:t>VALUES &amp; BEHAVIORS</a:t>
            </a:r>
          </a:p>
          <a:p>
            <a:pPr>
              <a:lnSpc>
                <a:spcPts val="2000"/>
              </a:lnSpc>
              <a:tabLst>
                <a:tab pos="444500" algn="l"/>
                <a:tab pos="3363913" algn="l"/>
                <a:tab pos="7308850" algn="l"/>
              </a:tabLst>
            </a:pPr>
            <a:r>
              <a:rPr lang="en-US" sz="1800" dirty="0"/>
              <a:t>	</a:t>
            </a:r>
            <a:r>
              <a:rPr lang="en-US" sz="1800" b="0" dirty="0">
                <a:solidFill>
                  <a:schemeClr val="tx1"/>
                </a:solidFill>
              </a:rPr>
              <a:t>We Are Employer-driven	</a:t>
            </a:r>
          </a:p>
          <a:p>
            <a:pPr>
              <a:lnSpc>
                <a:spcPts val="2000"/>
              </a:lnSpc>
              <a:tabLst>
                <a:tab pos="444500" algn="l"/>
                <a:tab pos="3363913" algn="l"/>
                <a:tab pos="7308850" algn="l"/>
              </a:tabLst>
            </a:pPr>
            <a:r>
              <a:rPr lang="en-US" sz="1800" b="0" dirty="0">
                <a:solidFill>
                  <a:schemeClr val="tx1"/>
                </a:solidFill>
              </a:rPr>
              <a:t>	</a:t>
            </a:r>
          </a:p>
          <a:p>
            <a:pPr>
              <a:lnSpc>
                <a:spcPts val="2000"/>
              </a:lnSpc>
              <a:tabLst>
                <a:tab pos="444500" algn="l"/>
                <a:tab pos="3363913" algn="l"/>
                <a:tab pos="7308850" algn="l"/>
              </a:tabLst>
            </a:pPr>
            <a:r>
              <a:rPr lang="en-US" sz="1800" b="0" dirty="0">
                <a:solidFill>
                  <a:schemeClr val="tx1"/>
                </a:solidFill>
              </a:rPr>
              <a:t>	We Care Passionately 	We Take Responsibilities Seriously	We Imagine Possibilities</a:t>
            </a:r>
          </a:p>
          <a:p>
            <a:pPr marL="0" lvl="1" indent="0">
              <a:lnSpc>
                <a:spcPts val="1200"/>
              </a:lnSpc>
              <a:spcAft>
                <a:spcPts val="300"/>
              </a:spcAft>
              <a:buClrTx/>
              <a:buNone/>
              <a:tabLst>
                <a:tab pos="444500" algn="l"/>
                <a:tab pos="3363913" algn="l"/>
                <a:tab pos="7308850" algn="l"/>
              </a:tabLst>
            </a:pPr>
            <a:r>
              <a:rPr lang="en-US" sz="1600" dirty="0"/>
              <a:t>	Advocate for others 	Be accountable	Seek multiple perspectives 		</a:t>
            </a:r>
          </a:p>
          <a:p>
            <a:pPr marL="0" lvl="1" indent="0">
              <a:lnSpc>
                <a:spcPts val="1200"/>
              </a:lnSpc>
              <a:spcAft>
                <a:spcPts val="300"/>
              </a:spcAft>
              <a:buClrTx/>
              <a:buNone/>
              <a:tabLst>
                <a:tab pos="444500" algn="l"/>
                <a:tab pos="3363913" algn="l"/>
                <a:tab pos="7308850" algn="l"/>
              </a:tabLst>
            </a:pPr>
            <a:r>
              <a:rPr lang="en-US" sz="1600" dirty="0"/>
              <a:t>	Inspire hope 	Bring fresh thinking	Follow up and follow through	</a:t>
            </a:r>
          </a:p>
          <a:p>
            <a:pPr marL="0" lvl="1" indent="0">
              <a:lnSpc>
                <a:spcPts val="1200"/>
              </a:lnSpc>
              <a:spcAft>
                <a:spcPts val="300"/>
              </a:spcAft>
              <a:buClrTx/>
              <a:buNone/>
              <a:tabLst>
                <a:tab pos="444500" algn="l"/>
                <a:tab pos="3363913" algn="l"/>
                <a:tab pos="7308850" algn="l"/>
              </a:tabLst>
            </a:pPr>
            <a:r>
              <a:rPr lang="en-US" sz="1600" dirty="0"/>
              <a:t>	Fuel progress	Drive results	Engage one another in making a difference</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dirty="0"/>
          </a:p>
        </p:txBody>
      </p:sp>
    </p:spTree>
    <p:extLst>
      <p:ext uri="{BB962C8B-B14F-4D97-AF65-F5344CB8AC3E}">
        <p14:creationId xmlns:p14="http://schemas.microsoft.com/office/powerpoint/2010/main" val="162436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expect these efforts to result in more competitive employers, a better educated workforce, more and better jobs, and higher incomes.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Workforce Solutions helps employers meet their human resource needs and individuals build careers.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deliver direct service to businesses and people throughout the region. Our system is all about making the labor markets that impact our region work more efficiently for employers and workers. We do this by identifying and filling imbalances or gaps between supply and demand in an effort to keep our region the best place to do business, work and live. Our entire system works to provide employers, individuals, educators, students, and parents with up-to-date and useful information on opportunities for growth, good wages, and future careers.</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dirty="0"/>
          </a:p>
        </p:txBody>
      </p:sp>
    </p:spTree>
    <p:extLst>
      <p:ext uri="{BB962C8B-B14F-4D97-AF65-F5344CB8AC3E}">
        <p14:creationId xmlns:p14="http://schemas.microsoft.com/office/powerpoint/2010/main" val="2853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Workforce Solutions knows that our region is more than just a point on a map. It is the home of millions of people and the location of thousands of businesses. And the relationship between those two is what keeps our region bustling with activity and rich in promise. When we identify and pursue every opportunity to bring vibrancy to the labor market, we generate more promise and hope. Our region becomes a magnet for amazing businesses and amazing talent. People flock here for jobs and businesses rush for opportunities to grow. We become a place where businesses and people want to plant their roots because they see a bright future here. Abundance follows, and as a result, we become an even more important player in the world economy and all in our region thrive.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philosophy has produced the following results  over the past year (read bullets)</a:t>
            </a:r>
          </a:p>
        </p:txBody>
      </p:sp>
      <p:sp>
        <p:nvSpPr>
          <p:cNvPr id="4" name="Slide Number Placeholder 3"/>
          <p:cNvSpPr>
            <a:spLocks noGrp="1"/>
          </p:cNvSpPr>
          <p:nvPr>
            <p:ph type="sldNum" sz="quarter" idx="5"/>
          </p:nvPr>
        </p:nvSpPr>
        <p:spPr/>
        <p:txBody>
          <a:bodyPr/>
          <a:lstStyle/>
          <a:p>
            <a:fld id="{8113E642-38DC-844C-B05A-8BDBFAE8648D}" type="slidenum">
              <a:rPr lang="en-US" smtClean="0"/>
              <a:pPr/>
              <a:t>6</a:t>
            </a:fld>
            <a:endParaRPr lang="en-US" dirty="0"/>
          </a:p>
        </p:txBody>
      </p:sp>
    </p:spTree>
    <p:extLst>
      <p:ext uri="{BB962C8B-B14F-4D97-AF65-F5344CB8AC3E}">
        <p14:creationId xmlns:p14="http://schemas.microsoft.com/office/powerpoint/2010/main" val="27481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Workforce Solutions creates this impact by helping employers meet their human resource needs and supporting individuals as they build careers.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deliver direct service to businesses and people throughout the region.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system is all about making the labor markets that impact our region work more efficiently for employers and workers. We do this by identifying and filling imbalances or gaps between supply and demand in an effort to keep our region the best place to do business, work and live.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entire system works to provide employers, individuals, educators, students, and parents with up-to-date and useful information on opportunities for growth, good wages, and future careers.</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7</a:t>
            </a:fld>
            <a:endParaRPr lang="en-US" dirty="0"/>
          </a:p>
        </p:txBody>
      </p:sp>
    </p:spTree>
    <p:extLst>
      <p:ext uri="{BB962C8B-B14F-4D97-AF65-F5344CB8AC3E}">
        <p14:creationId xmlns:p14="http://schemas.microsoft.com/office/powerpoint/2010/main" val="171511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know that individual’s job needs can best be met by meeting employers’ needs for a well-educated and well-trained workforce; therefore, the local workforce system has two principal components: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Employer Service division provides information and markets and sells service to employers.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Career Offices provide a pathway to an array of information, resources and opportunity for residents of this region.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Workforce Solutions is committed to being employer-driven -- you heard it mentioned when we covered our values.  Employer service is the lead component in the delivery system, with employers as the primary customer.  This is the case because it is the employers that drive the volume, diversity and timing of opportunities we can offer the individuals we serve.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Though we have two principal service components, our Workforce Solutions system has many interconnected pieces that must work together to deliver our services. The Board procures contractors for the operation of each of the pieces of the Workforce Solutions, which include (read bullets)</a:t>
            </a:r>
          </a:p>
        </p:txBody>
      </p:sp>
      <p:sp>
        <p:nvSpPr>
          <p:cNvPr id="4" name="Slide Number Placeholder 3"/>
          <p:cNvSpPr>
            <a:spLocks noGrp="1"/>
          </p:cNvSpPr>
          <p:nvPr>
            <p:ph type="sldNum" sz="quarter" idx="5"/>
          </p:nvPr>
        </p:nvSpPr>
        <p:spPr/>
        <p:txBody>
          <a:bodyPr/>
          <a:lstStyle/>
          <a:p>
            <a:fld id="{8113E642-38DC-844C-B05A-8BDBFAE8648D}" type="slidenum">
              <a:rPr lang="en-US" smtClean="0"/>
              <a:pPr/>
              <a:t>8</a:t>
            </a:fld>
            <a:endParaRPr lang="en-US" dirty="0"/>
          </a:p>
        </p:txBody>
      </p:sp>
    </p:spTree>
    <p:extLst>
      <p:ext uri="{BB962C8B-B14F-4D97-AF65-F5344CB8AC3E}">
        <p14:creationId xmlns:p14="http://schemas.microsoft.com/office/powerpoint/2010/main" val="306088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dirty="0"/>
          </a:p>
        </p:txBody>
      </p:sp>
    </p:spTree>
    <p:extLst>
      <p:ext uri="{BB962C8B-B14F-4D97-AF65-F5344CB8AC3E}">
        <p14:creationId xmlns:p14="http://schemas.microsoft.com/office/powerpoint/2010/main" val="3750317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dirty="0"/>
              <a:t>Click icon to add chart</a:t>
            </a:r>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2784764"/>
            <a:ext cx="6400800" cy="1005840"/>
          </a:xfrm>
        </p:spPr>
        <p:txBody>
          <a:bodyPr anchor="ctr"/>
          <a:lstStyle>
            <a:lvl1pPr>
              <a:lnSpc>
                <a:spcPts val="3400"/>
              </a:lnSpc>
              <a:defRPr sz="3000" cap="all"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481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9"/>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10"/>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 id="2147483690" r:id="rId7"/>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eborah.duke@wrksolutions.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wrksolution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9A9719-EC69-415C-BA6C-D79F1E203E88}"/>
              </a:ext>
            </a:extLst>
          </p:cNvPr>
          <p:cNvSpPr txBox="1"/>
          <p:nvPr/>
        </p:nvSpPr>
        <p:spPr>
          <a:xfrm>
            <a:off x="1039906" y="2190852"/>
            <a:ext cx="5693622" cy="1754326"/>
          </a:xfrm>
          <a:prstGeom prst="rect">
            <a:avLst/>
          </a:prstGeom>
          <a:noFill/>
        </p:spPr>
        <p:txBody>
          <a:bodyPr wrap="square">
            <a:spAutoFit/>
          </a:bodyPr>
          <a:lstStyle/>
          <a:p>
            <a:r>
              <a:rPr lang="en-US" sz="3600" b="1" cap="all" dirty="0">
                <a:solidFill>
                  <a:srgbClr val="007BB9"/>
                </a:solidFill>
                <a:latin typeface="Arial" panose="020B0604020202020204" pitchFamily="34" charset="0"/>
                <a:ea typeface="+mj-ea"/>
                <a:cs typeface="Arial" panose="020B0604020202020204" pitchFamily="34" charset="0"/>
              </a:rPr>
              <a:t>Information session</a:t>
            </a:r>
          </a:p>
          <a:p>
            <a:endParaRPr lang="en-US" sz="3600" b="1" cap="all" dirty="0">
              <a:solidFill>
                <a:srgbClr val="007BB9"/>
              </a:solidFill>
              <a:latin typeface="Arial" panose="020B0604020202020204" pitchFamily="34" charset="0"/>
              <a:ea typeface="+mj-ea"/>
              <a:cs typeface="Arial" panose="020B0604020202020204" pitchFamily="34" charset="0"/>
            </a:endParaRPr>
          </a:p>
          <a:p>
            <a:r>
              <a:rPr lang="en-US" sz="3600" b="1" cap="all" dirty="0">
                <a:solidFill>
                  <a:srgbClr val="007BB9"/>
                </a:solidFill>
                <a:latin typeface="Arial" panose="020B0604020202020204" pitchFamily="34" charset="0"/>
                <a:ea typeface="+mj-ea"/>
                <a:cs typeface="Arial" panose="020B0604020202020204" pitchFamily="34" charset="0"/>
              </a:rPr>
              <a:t>February 9, 2022</a:t>
            </a:r>
          </a:p>
        </p:txBody>
      </p:sp>
    </p:spTree>
    <p:extLst>
      <p:ext uri="{BB962C8B-B14F-4D97-AF65-F5344CB8AC3E}">
        <p14:creationId xmlns:p14="http://schemas.microsoft.com/office/powerpoint/2010/main" val="154706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6EA9-8EBF-4FFF-B699-2D71D3C1DA4C}"/>
              </a:ext>
            </a:extLst>
          </p:cNvPr>
          <p:cNvSpPr>
            <a:spLocks noGrp="1"/>
          </p:cNvSpPr>
          <p:nvPr>
            <p:ph type="title"/>
          </p:nvPr>
        </p:nvSpPr>
        <p:spPr>
          <a:xfrm>
            <a:off x="457200" y="0"/>
            <a:ext cx="7543800" cy="914400"/>
          </a:xfrm>
          <a:ln>
            <a:noFill/>
          </a:ln>
        </p:spPr>
        <p:txBody>
          <a:bodyPr/>
          <a:lstStyle/>
          <a:p>
            <a:r>
              <a:rPr lang="en-US" dirty="0">
                <a:latin typeface="Arial"/>
                <a:cs typeface="Arial"/>
              </a:rPr>
              <a:t>Part of the Franchise</a:t>
            </a:r>
            <a:endParaRPr lang="en-US" dirty="0"/>
          </a:p>
        </p:txBody>
      </p:sp>
      <p:sp>
        <p:nvSpPr>
          <p:cNvPr id="3" name="Content Placeholder 2">
            <a:extLst>
              <a:ext uri="{FF2B5EF4-FFF2-40B4-BE49-F238E27FC236}">
                <a16:creationId xmlns:a16="http://schemas.microsoft.com/office/drawing/2014/main" id="{CBC81597-D7D9-478E-A627-02E69640418E}"/>
              </a:ext>
            </a:extLst>
          </p:cNvPr>
          <p:cNvSpPr>
            <a:spLocks noGrp="1"/>
          </p:cNvSpPr>
          <p:nvPr>
            <p:ph idx="1"/>
          </p:nvPr>
        </p:nvSpPr>
        <p:spPr>
          <a:xfrm>
            <a:off x="457200" y="914400"/>
            <a:ext cx="8229600" cy="5486400"/>
          </a:xfrm>
        </p:spPr>
        <p:txBody>
          <a:bodyPr/>
          <a:lstStyle/>
          <a:p>
            <a:pPr>
              <a:lnSpc>
                <a:spcPct val="114000"/>
              </a:lnSpc>
              <a:spcBef>
                <a:spcPts val="0"/>
              </a:spcBef>
              <a:spcAft>
                <a:spcPts val="600"/>
              </a:spcAft>
            </a:pPr>
            <a:r>
              <a:rPr lang="en-US" sz="2000" dirty="0"/>
              <a:t>Workforce Solutions units and contractors work together in an integrated fashion to deliver high-quality service for our customers and achieve the Board’s results. Each contractor is responsible for ensuring  work that is linked and integrated with other contractors gets carried out efficiently.</a:t>
            </a:r>
          </a:p>
          <a:p>
            <a:pPr>
              <a:lnSpc>
                <a:spcPct val="114000"/>
              </a:lnSpc>
              <a:spcBef>
                <a:spcPts val="0"/>
              </a:spcBef>
              <a:spcAft>
                <a:spcPts val="600"/>
              </a:spcAft>
            </a:pPr>
            <a:endParaRPr lang="en-US" sz="1400" dirty="0"/>
          </a:p>
          <a:p>
            <a:pPr>
              <a:lnSpc>
                <a:spcPct val="114000"/>
              </a:lnSpc>
              <a:spcBef>
                <a:spcPts val="0"/>
              </a:spcBef>
              <a:spcAft>
                <a:spcPts val="600"/>
              </a:spcAft>
            </a:pPr>
            <a:r>
              <a:rPr lang="en-US" sz="2000" b="0" dirty="0">
                <a:solidFill>
                  <a:schemeClr val="tx1"/>
                </a:solidFill>
                <a:latin typeface="+mn-lt"/>
                <a:cs typeface="Times New Roman" panose="02020603050405020304" pitchFamily="18" charset="0"/>
              </a:rPr>
              <a:t>The Staff Training and Development contractor supports the </a:t>
            </a:r>
            <a:r>
              <a:rPr lang="en-US" sz="2000" dirty="0">
                <a:solidFill>
                  <a:schemeClr val="tx1"/>
                </a:solidFill>
                <a:latin typeface="+mn-lt"/>
                <a:cs typeface="Times New Roman" panose="02020603050405020304" pitchFamily="18" charset="0"/>
              </a:rPr>
              <a:t>entire system</a:t>
            </a:r>
            <a:r>
              <a:rPr lang="en-US" sz="2000" b="0" dirty="0">
                <a:solidFill>
                  <a:schemeClr val="tx1"/>
                </a:solidFill>
                <a:latin typeface="+mn-lt"/>
                <a:cs typeface="Times New Roman" panose="02020603050405020304" pitchFamily="18" charset="0"/>
              </a:rPr>
              <a:t> by providing high-quality training, consulting services, and guidance to staff and leadership.</a:t>
            </a:r>
          </a:p>
          <a:p>
            <a:endParaRPr lang="en-US" dirty="0"/>
          </a:p>
        </p:txBody>
      </p:sp>
      <p:pic>
        <p:nvPicPr>
          <p:cNvPr id="1026" name="Picture 2" descr="Franchise model - large circle in middle with business, with 8 small identical circles connected around outside edge">
            <a:extLst>
              <a:ext uri="{FF2B5EF4-FFF2-40B4-BE49-F238E27FC236}">
                <a16:creationId xmlns:a16="http://schemas.microsoft.com/office/drawing/2014/main" id="{79930B20-5297-414A-94AD-F6EC7CC03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37" r="25227"/>
          <a:stretch/>
        </p:blipFill>
        <p:spPr bwMode="auto">
          <a:xfrm>
            <a:off x="3417877" y="4142241"/>
            <a:ext cx="2308245" cy="225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9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92826" y="7930"/>
            <a:ext cx="8271164" cy="914400"/>
          </a:xfrm>
        </p:spPr>
        <p:txBody>
          <a:bodyPr/>
          <a:lstStyle/>
          <a:p>
            <a:r>
              <a:rPr lang="en-US" dirty="0"/>
              <a:t>Current Status of Staff Training and Development</a:t>
            </a:r>
          </a:p>
        </p:txBody>
      </p:sp>
      <p:sp>
        <p:nvSpPr>
          <p:cNvPr id="2" name="TextBox 1">
            <a:extLst>
              <a:ext uri="{FF2B5EF4-FFF2-40B4-BE49-F238E27FC236}">
                <a16:creationId xmlns:a16="http://schemas.microsoft.com/office/drawing/2014/main" id="{D45970A0-DA00-4A4C-8EA4-AC3C3B5185A6}"/>
              </a:ext>
            </a:extLst>
          </p:cNvPr>
          <p:cNvSpPr txBox="1"/>
          <p:nvPr/>
        </p:nvSpPr>
        <p:spPr>
          <a:xfrm>
            <a:off x="492826" y="922330"/>
            <a:ext cx="7772400" cy="6217087"/>
          </a:xfrm>
          <a:prstGeom prst="rect">
            <a:avLst/>
          </a:prstGeom>
          <a:noFill/>
        </p:spPr>
        <p:txBody>
          <a:bodyPr wrap="square" rtlCol="0">
            <a:spAutoFit/>
          </a:bodyPr>
          <a:lstStyle/>
          <a:p>
            <a:pPr marL="0" marR="0">
              <a:spcBef>
                <a:spcPts val="0"/>
              </a:spcBef>
              <a:spcAft>
                <a:spcPts val="600"/>
              </a:spcAft>
            </a:pPr>
            <a:r>
              <a:rPr lang="en-US" sz="2400" b="1" dirty="0">
                <a:solidFill>
                  <a:srgbClr val="0070C0"/>
                </a:solidFill>
                <a:latin typeface="+mj-lt"/>
                <a:ea typeface="Calibri" panose="020F0502020204030204" pitchFamily="34" charset="0"/>
                <a:cs typeface="Times New Roman" panose="02020603050405020304" pitchFamily="18" charset="0"/>
              </a:rPr>
              <a:t>Key Components</a:t>
            </a:r>
          </a:p>
          <a:p>
            <a:pPr marL="457200" marR="0" lvl="0" indent="-222250">
              <a:spcBef>
                <a:spcPts val="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Workforce Solutions specific courses</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Business related courses</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Safety &amp; EO related courses</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New Employee Academy</a:t>
            </a:r>
          </a:p>
          <a:p>
            <a:pPr marL="457200" marR="0" lvl="0" indent="-222250">
              <a:spcBef>
                <a:spcPts val="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Technical Assistance &amp; Coaching</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Supervisory Series</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Workgroups and Special Projects</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Learning Management System</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Reports</a:t>
            </a:r>
          </a:p>
          <a:p>
            <a:pPr marR="0" lvl="0">
              <a:spcBef>
                <a:spcPts val="0"/>
              </a:spcBef>
              <a:spcAft>
                <a:spcPts val="600"/>
              </a:spcAft>
            </a:pPr>
            <a:endParaRPr lang="en-US" dirty="0">
              <a:effectLst/>
              <a:ea typeface="Calibri" panose="020F0502020204030204" pitchFamily="34" charset="0"/>
              <a:cs typeface="Times New Roman" panose="02020603050405020304" pitchFamily="18" charset="0"/>
            </a:endParaRPr>
          </a:p>
          <a:p>
            <a:pPr>
              <a:spcAft>
                <a:spcPts val="600"/>
              </a:spcAft>
            </a:pPr>
            <a:r>
              <a:rPr lang="en-US" sz="2400" b="1" dirty="0">
                <a:solidFill>
                  <a:srgbClr val="0070C0"/>
                </a:solidFill>
                <a:latin typeface="+mj-lt"/>
                <a:cs typeface="Times New Roman" panose="02020603050405020304" pitchFamily="18" charset="0"/>
              </a:rPr>
              <a:t>2022 Staffing and Budget</a:t>
            </a:r>
          </a:p>
          <a:p>
            <a:pPr marL="457200" marR="0" lvl="0" indent="-222250">
              <a:spcBef>
                <a:spcPts val="0"/>
              </a:spcBef>
              <a:spcAft>
                <a:spcPts val="6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6 Full-time staff in Texas</a:t>
            </a:r>
          </a:p>
          <a:p>
            <a:pPr marL="457200" marR="0" lvl="0" indent="-222250">
              <a:spcBef>
                <a:spcPts val="0"/>
              </a:spcBef>
              <a:spcAft>
                <a:spcPts val="6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$926,955</a:t>
            </a:r>
            <a:endParaRPr lang="en-US" dirty="0">
              <a:effectLst/>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325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200" y="0"/>
            <a:ext cx="7543800" cy="914400"/>
          </a:xfrm>
        </p:spPr>
        <p:txBody>
          <a:bodyPr/>
          <a:lstStyle/>
          <a:p>
            <a:r>
              <a:rPr lang="en-US" dirty="0"/>
              <a:t>Performance Requirements</a:t>
            </a:r>
          </a:p>
        </p:txBody>
      </p:sp>
      <p:sp>
        <p:nvSpPr>
          <p:cNvPr id="2" name="TextBox 1">
            <a:extLst>
              <a:ext uri="{FF2B5EF4-FFF2-40B4-BE49-F238E27FC236}">
                <a16:creationId xmlns:a16="http://schemas.microsoft.com/office/drawing/2014/main" id="{589AB3B2-8620-4197-8F12-BEB921550F43}"/>
              </a:ext>
            </a:extLst>
          </p:cNvPr>
          <p:cNvSpPr txBox="1"/>
          <p:nvPr/>
        </p:nvSpPr>
        <p:spPr>
          <a:xfrm>
            <a:off x="457200" y="914400"/>
            <a:ext cx="8686800" cy="4585871"/>
          </a:xfrm>
          <a:prstGeom prst="rect">
            <a:avLst/>
          </a:prstGeom>
          <a:noFill/>
        </p:spPr>
        <p:txBody>
          <a:bodyPr wrap="square" rtlCol="0">
            <a:spAutoFit/>
          </a:bodyPr>
          <a:lstStyle/>
          <a:p>
            <a:pPr marL="0" marR="0">
              <a:spcBef>
                <a:spcPts val="0"/>
              </a:spcBef>
              <a:spcAft>
                <a:spcPts val="0"/>
              </a:spcAft>
            </a:pPr>
            <a:r>
              <a:rPr lang="en-US" sz="2600" b="1" dirty="0">
                <a:solidFill>
                  <a:srgbClr val="0070C0"/>
                </a:solidFill>
                <a:effectLst/>
                <a:latin typeface="+mj-lt"/>
                <a:ea typeface="Calibri" panose="020F0502020204030204" pitchFamily="34" charset="0"/>
                <a:cs typeface="Times New Roman" panose="02020603050405020304" pitchFamily="18" charset="0"/>
              </a:rPr>
              <a:t>Contract Deliverables</a:t>
            </a:r>
          </a:p>
          <a:p>
            <a:pPr marL="457200" marR="0" lvl="0" indent="-22225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100% on time completion</a:t>
            </a:r>
          </a:p>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b="1" dirty="0">
                <a:solidFill>
                  <a:srgbClr val="0070C0"/>
                </a:solidFill>
                <a:effectLst/>
                <a:latin typeface="+mj-lt"/>
                <a:ea typeface="Calibri" panose="020F0502020204030204" pitchFamily="34" charset="0"/>
                <a:cs typeface="Times New Roman" panose="02020603050405020304" pitchFamily="18" charset="0"/>
              </a:rPr>
              <a:t>Customer Satisfaction</a:t>
            </a:r>
          </a:p>
          <a:p>
            <a:pPr marL="457200" marR="0" lvl="0" indent="-22225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90% or more “satisfied” or “very satisfied” on evaluations</a:t>
            </a:r>
          </a:p>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b="1" dirty="0">
                <a:solidFill>
                  <a:srgbClr val="0070C0"/>
                </a:solidFill>
                <a:effectLst/>
                <a:latin typeface="+mj-lt"/>
                <a:ea typeface="Calibri" panose="020F0502020204030204" pitchFamily="34" charset="0"/>
                <a:cs typeface="Times New Roman" panose="02020603050405020304" pitchFamily="18" charset="0"/>
              </a:rPr>
              <a:t>Increased Knowledge</a:t>
            </a:r>
          </a:p>
          <a:p>
            <a:pPr marL="457200" marR="0" lvl="0" indent="-22225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at least 80% of post test scores show improvement</a:t>
            </a:r>
          </a:p>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b="1" dirty="0">
                <a:solidFill>
                  <a:srgbClr val="0070C0"/>
                </a:solidFill>
                <a:effectLst/>
                <a:latin typeface="+mj-lt"/>
                <a:ea typeface="Calibri" panose="020F0502020204030204" pitchFamily="34" charset="0"/>
                <a:cs typeface="Times New Roman" panose="02020603050405020304" pitchFamily="18" charset="0"/>
              </a:rPr>
              <a:t>Transfer of Knowledge</a:t>
            </a:r>
          </a:p>
          <a:p>
            <a:pPr marL="457200" marR="0" lvl="0" indent="-22225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at least 75% of survey responses indicate staff skills have improved</a:t>
            </a:r>
          </a:p>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b="1" dirty="0">
                <a:solidFill>
                  <a:srgbClr val="0070C0"/>
                </a:solidFill>
                <a:effectLst/>
                <a:latin typeface="+mj-lt"/>
                <a:ea typeface="Calibri" panose="020F0502020204030204" pitchFamily="34" charset="0"/>
                <a:cs typeface="Times New Roman" panose="02020603050405020304" pitchFamily="18" charset="0"/>
              </a:rPr>
              <a:t>Technical Assistance</a:t>
            </a:r>
          </a:p>
          <a:p>
            <a:pPr marL="457200" marR="0" lvl="0" indent="-222250">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at least 75% of survey responses indicate satisfaction with technical assistance</a:t>
            </a:r>
          </a:p>
        </p:txBody>
      </p:sp>
    </p:spTree>
    <p:extLst>
      <p:ext uri="{BB962C8B-B14F-4D97-AF65-F5344CB8AC3E}">
        <p14:creationId xmlns:p14="http://schemas.microsoft.com/office/powerpoint/2010/main" val="267997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70262" y="0"/>
            <a:ext cx="7543800" cy="914400"/>
          </a:xfrm>
        </p:spPr>
        <p:txBody>
          <a:bodyPr/>
          <a:lstStyle/>
          <a:p>
            <a:r>
              <a:rPr lang="en-US" dirty="0"/>
              <a:t>Our Vision for Staff Training and Development</a:t>
            </a:r>
          </a:p>
        </p:txBody>
      </p:sp>
      <p:sp>
        <p:nvSpPr>
          <p:cNvPr id="2" name="TextBox 1">
            <a:extLst>
              <a:ext uri="{FF2B5EF4-FFF2-40B4-BE49-F238E27FC236}">
                <a16:creationId xmlns:a16="http://schemas.microsoft.com/office/drawing/2014/main" id="{D45970A0-DA00-4A4C-8EA4-AC3C3B5185A6}"/>
              </a:ext>
            </a:extLst>
          </p:cNvPr>
          <p:cNvSpPr txBox="1"/>
          <p:nvPr/>
        </p:nvSpPr>
        <p:spPr>
          <a:xfrm>
            <a:off x="470262" y="914400"/>
            <a:ext cx="7537269" cy="1200329"/>
          </a:xfrm>
          <a:prstGeom prst="rect">
            <a:avLst/>
          </a:prstGeom>
          <a:noFill/>
        </p:spPr>
        <p:txBody>
          <a:bodyPr wrap="square" rtlCol="0">
            <a:spAutoFit/>
          </a:bodyPr>
          <a:lstStyle/>
          <a:p>
            <a:pPr marL="0" marR="0" algn="ctr">
              <a:spcBef>
                <a:spcPts val="0"/>
              </a:spcBef>
              <a:spcAft>
                <a:spcPts val="0"/>
              </a:spcAft>
            </a:pPr>
            <a:r>
              <a:rPr lang="en-US" sz="2400" b="1" dirty="0">
                <a:solidFill>
                  <a:srgbClr val="0070C0"/>
                </a:solidFill>
                <a:effectLst/>
                <a:latin typeface="+mj-lt"/>
                <a:ea typeface="Calibri" panose="020F0502020204030204" pitchFamily="34" charset="0"/>
                <a:cs typeface="Times New Roman" panose="02020603050405020304" pitchFamily="18" charset="0"/>
              </a:rPr>
              <a:t>Support the constantly evolving need for staff skilling and professional development for all the “pieces of the Workforce Solutions system”</a:t>
            </a:r>
            <a:endParaRPr lang="en-US" sz="1800" dirty="0">
              <a:effectLst/>
              <a:ea typeface="Calibri" panose="020F0502020204030204" pitchFamily="34" charset="0"/>
              <a:cs typeface="Times New Roman" panose="02020603050405020304" pitchFamily="18" charset="0"/>
            </a:endParaRPr>
          </a:p>
        </p:txBody>
      </p:sp>
      <p:pic>
        <p:nvPicPr>
          <p:cNvPr id="2050" name="Picture 2" descr="character walking on a green arrow, while another character stands underneath the arrow pushing it upward">
            <a:extLst>
              <a:ext uri="{FF2B5EF4-FFF2-40B4-BE49-F238E27FC236}">
                <a16:creationId xmlns:a16="http://schemas.microsoft.com/office/drawing/2014/main" id="{E27F4210-E027-4EAE-A954-01E8BBC60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926" y="2355403"/>
            <a:ext cx="3974147" cy="397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9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a:xfrm>
            <a:off x="685799" y="1975935"/>
            <a:ext cx="6973958" cy="2743200"/>
          </a:xfrm>
        </p:spPr>
        <p:txBody>
          <a:bodyPr/>
          <a:lstStyle/>
          <a:p>
            <a:r>
              <a:rPr lang="en-US" dirty="0"/>
              <a:t>Questions</a:t>
            </a:r>
          </a:p>
        </p:txBody>
      </p:sp>
    </p:spTree>
    <p:extLst>
      <p:ext uri="{BB962C8B-B14F-4D97-AF65-F5344CB8AC3E}">
        <p14:creationId xmlns:p14="http://schemas.microsoft.com/office/powerpoint/2010/main" val="48942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376949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normAutofit/>
          </a:bodyPr>
          <a:lstStyle/>
          <a:p>
            <a:r>
              <a:rPr lang="en-US" dirty="0"/>
              <a:t>Workforce Solutions</a:t>
            </a:r>
            <a:endParaRPr lang="en-US" dirty="0">
              <a:solidFill>
                <a:schemeClr val="tx1"/>
              </a:solidFill>
            </a:endParaRP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200" y="914400"/>
            <a:ext cx="8229600" cy="5486400"/>
          </a:xfrm>
        </p:spPr>
        <p:txBody>
          <a:bodyPr>
            <a:normAutofit/>
          </a:bodyPr>
          <a:lstStyle/>
          <a:p>
            <a:pPr marL="0" marR="0" indent="0">
              <a:spcBef>
                <a:spcPts val="0"/>
              </a:spcBef>
              <a:spcAft>
                <a:spcPts val="0"/>
              </a:spcAft>
              <a:buNone/>
            </a:pPr>
            <a:r>
              <a:rPr lang="en-US" sz="2400" dirty="0">
                <a:solidFill>
                  <a:srgbClr val="0070C0"/>
                </a:solidFill>
                <a:effectLst/>
                <a:latin typeface="+mj-lt"/>
                <a:ea typeface="Calibri" panose="020F0502020204030204" pitchFamily="34" charset="0"/>
                <a:cs typeface="Times New Roman" panose="02020603050405020304" pitchFamily="18" charset="0"/>
              </a:rPr>
              <a:t>Contracting With Us</a:t>
            </a:r>
          </a:p>
          <a:p>
            <a:pPr marL="0" marR="0" indent="0">
              <a:spcBef>
                <a:spcPts val="0"/>
              </a:spcBef>
              <a:spcAft>
                <a:spcPts val="0"/>
              </a:spcAft>
              <a:buNone/>
            </a:pPr>
            <a:endParaRPr lang="en-US" sz="2400" dirty="0">
              <a:solidFill>
                <a:srgbClr val="0070C0"/>
              </a:solidFill>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latin typeface="+mn-lt"/>
                <a:ea typeface="Calibri" panose="020F0502020204030204" pitchFamily="34" charset="0"/>
                <a:cs typeface="Times New Roman" panose="02020603050405020304" pitchFamily="18" charset="0"/>
              </a:rPr>
              <a:t>An RFP will be extended in the coming weeks. </a:t>
            </a:r>
          </a:p>
          <a:p>
            <a:pPr marL="0" marR="0" lvl="0" indent="0">
              <a:spcBef>
                <a:spcPts val="0"/>
              </a:spcBef>
              <a:spcAft>
                <a:spcPts val="0"/>
              </a:spcAft>
              <a:buNone/>
            </a:pPr>
            <a:endParaRPr lang="en-US" sz="1800" dirty="0">
              <a:solidFill>
                <a:schemeClr val="tx1"/>
              </a:solidFill>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latin typeface="+mn-lt"/>
                <a:ea typeface="Calibri" panose="020F0502020204030204" pitchFamily="34" charset="0"/>
                <a:cs typeface="Times New Roman" panose="02020603050405020304" pitchFamily="18" charset="0"/>
              </a:rPr>
              <a:t>If your contact information changes, please reach out to Deborah Duke (</a:t>
            </a:r>
            <a:r>
              <a:rPr lang="en-US" sz="1800" dirty="0">
                <a:solidFill>
                  <a:schemeClr val="tx1"/>
                </a:solidFill>
                <a:latin typeface="+mn-lt"/>
                <a:ea typeface="Calibri" panose="020F0502020204030204" pitchFamily="34" charset="0"/>
                <a:cs typeface="Times New Roman" panose="02020603050405020304" pitchFamily="18" charset="0"/>
                <a:hlinkClick r:id="rId3"/>
              </a:rPr>
              <a:t>Deborah.Duke@wrksolutions.com</a:t>
            </a:r>
            <a:r>
              <a:rPr lang="en-US" sz="1800" dirty="0">
                <a:solidFill>
                  <a:schemeClr val="tx1"/>
                </a:solidFill>
                <a:latin typeface="+mn-lt"/>
                <a:ea typeface="Calibri" panose="020F0502020204030204" pitchFamily="34" charset="0"/>
                <a:cs typeface="Times New Roman" panose="02020603050405020304" pitchFamily="18" charset="0"/>
              </a:rPr>
              <a:t>) to share updates.</a:t>
            </a:r>
          </a:p>
          <a:p>
            <a:pPr marL="0" marR="0" lvl="0" indent="0">
              <a:spcBef>
                <a:spcPts val="0"/>
              </a:spcBef>
              <a:spcAft>
                <a:spcPts val="0"/>
              </a:spcAft>
              <a:buNone/>
            </a:pPr>
            <a:endParaRPr lang="en-US" sz="1800" dirty="0">
              <a:solidFill>
                <a:schemeClr val="tx1"/>
              </a:solidFill>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latin typeface="+mn-lt"/>
                <a:ea typeface="Calibri" panose="020F0502020204030204" pitchFamily="34" charset="0"/>
                <a:cs typeface="Times New Roman" panose="02020603050405020304" pitchFamily="18" charset="0"/>
              </a:rPr>
              <a:t>For more information about Workforce Solutions, visit </a:t>
            </a:r>
            <a:r>
              <a:rPr lang="en-US" sz="1800" dirty="0">
                <a:solidFill>
                  <a:schemeClr val="tx1"/>
                </a:solidFill>
                <a:latin typeface="+mn-lt"/>
                <a:ea typeface="Calibri" panose="020F0502020204030204" pitchFamily="34" charset="0"/>
                <a:cs typeface="Times New Roman" panose="02020603050405020304" pitchFamily="18" charset="0"/>
                <a:hlinkClick r:id="rId4"/>
              </a:rPr>
              <a:t>www.wrksolutions.com</a:t>
            </a:r>
            <a:r>
              <a:rPr lang="en-US" sz="1800" dirty="0">
                <a:solidFill>
                  <a:schemeClr val="tx1"/>
                </a:solidFill>
                <a:latin typeface="+mn-lt"/>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buNone/>
            </a:pPr>
            <a:endParaRPr lang="en-US" dirty="0"/>
          </a:p>
        </p:txBody>
      </p:sp>
    </p:spTree>
    <p:extLst>
      <p:ext uri="{BB962C8B-B14F-4D97-AF65-F5344CB8AC3E}">
        <p14:creationId xmlns:p14="http://schemas.microsoft.com/office/powerpoint/2010/main" val="298562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a:xfrm>
            <a:off x="464233" y="967563"/>
            <a:ext cx="4654032" cy="2615609"/>
          </a:xfrm>
        </p:spPr>
        <p:txBody>
          <a:bodyPr/>
          <a:lstStyle/>
          <a:p>
            <a:br>
              <a:rPr lang="en-US" dirty="0"/>
            </a:br>
            <a:br>
              <a:rPr lang="en-US" dirty="0"/>
            </a:br>
            <a:r>
              <a:rPr lang="en-US" dirty="0"/>
              <a:t>Staff Training and Development</a:t>
            </a:r>
          </a:p>
        </p:txBody>
      </p:sp>
    </p:spTree>
    <p:extLst>
      <p:ext uri="{BB962C8B-B14F-4D97-AF65-F5344CB8AC3E}">
        <p14:creationId xmlns:p14="http://schemas.microsoft.com/office/powerpoint/2010/main" val="166778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FBBD72-66E2-49C0-914B-767460463D9E}"/>
              </a:ext>
            </a:extLst>
          </p:cNvPr>
          <p:cNvPicPr>
            <a:picLocks noChangeAspect="1"/>
          </p:cNvPicPr>
          <p:nvPr/>
        </p:nvPicPr>
        <p:blipFill>
          <a:blip r:embed="rId3"/>
          <a:stretch>
            <a:fillRect/>
          </a:stretch>
        </p:blipFill>
        <p:spPr>
          <a:xfrm>
            <a:off x="7227518" y="2937957"/>
            <a:ext cx="2023992" cy="2160135"/>
          </a:xfrm>
          <a:prstGeom prst="rect">
            <a:avLst/>
          </a:prstGeom>
        </p:spPr>
      </p:pic>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normAutofit/>
          </a:bodyPr>
          <a:lstStyle/>
          <a:p>
            <a:r>
              <a:rPr lang="en-US" dirty="0"/>
              <a:t>Workforce Solutions</a:t>
            </a:r>
            <a:endParaRPr lang="en-US" dirty="0">
              <a:solidFill>
                <a:schemeClr val="tx1"/>
              </a:solidFill>
            </a:endParaRP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200" y="914400"/>
            <a:ext cx="8110604" cy="5711686"/>
          </a:xfrm>
        </p:spPr>
        <p:txBody>
          <a:bodyPr>
            <a:noAutofit/>
          </a:body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lang="en-US" sz="2000" cap="all" dirty="0">
                <a:solidFill>
                  <a:srgbClr val="007BB9"/>
                </a:solidFill>
                <a:latin typeface="Arial" panose="020B0604020202020204" pitchFamily="34" charset="0"/>
                <a:cs typeface="Arial" panose="020B0604020202020204" pitchFamily="34" charset="0"/>
              </a:rPr>
              <a:t>ABOUT US</a:t>
            </a:r>
            <a:r>
              <a:rPr kumimoji="0" lang="en-US" sz="2000" b="1" i="0" u="none" strike="noStrike" kern="1200" cap="all" spc="0" normalizeH="0" baseline="0" noProof="0" dirty="0">
                <a:ln>
                  <a:noFill/>
                </a:ln>
                <a:solidFill>
                  <a:srgbClr val="007BB9"/>
                </a:solidFill>
                <a:effectLst/>
                <a:uLnTx/>
                <a:uFillTx/>
                <a:latin typeface="Arial" panose="020B0604020202020204" pitchFamily="34" charset="0"/>
                <a:ea typeface="+mn-ea"/>
                <a:cs typeface="Arial" panose="020B0604020202020204" pitchFamily="34" charset="0"/>
              </a:rPr>
              <a:t>: </a:t>
            </a:r>
            <a:endParaRPr lang="en-US" sz="1600" dirty="0">
              <a:solidFill>
                <a:schemeClr val="tx1"/>
              </a:solidFill>
            </a:endParaRPr>
          </a:p>
          <a:p>
            <a:pPr marL="463550" indent="-225425">
              <a:spcBef>
                <a:spcPts val="200"/>
              </a:spcBef>
              <a:spcAft>
                <a:spcPts val="200"/>
              </a:spcAft>
              <a:buFont typeface="Arial" panose="020B0604020202020204" pitchFamily="34" charset="0"/>
              <a:buChar char="•"/>
            </a:pPr>
            <a:r>
              <a:rPr lang="en-US" sz="2000" b="0" dirty="0">
                <a:solidFill>
                  <a:schemeClr val="tx1"/>
                </a:solidFill>
              </a:rPr>
              <a:t>Gulf Coast Workforce Board – Workforce Solutions is the public workforce system serving the 13-county Gulf Coast region </a:t>
            </a:r>
          </a:p>
          <a:p>
            <a:pPr marL="463550" indent="-225425">
              <a:spcBef>
                <a:spcPts val="200"/>
              </a:spcBef>
              <a:spcAft>
                <a:spcPts val="200"/>
              </a:spcAft>
              <a:buFont typeface="Arial" panose="020B0604020202020204" pitchFamily="34" charset="0"/>
              <a:buChar char="•"/>
            </a:pPr>
            <a:r>
              <a:rPr lang="en-US" sz="2000" b="0" dirty="0">
                <a:solidFill>
                  <a:schemeClr val="tx1"/>
                </a:solidFill>
              </a:rPr>
              <a:t>We elevate the economic and human potential of the Gulf Coast region by fulfilling the diverse needs of the employers and individuals we serve  </a:t>
            </a:r>
          </a:p>
          <a:p>
            <a:pPr marL="0" indent="0">
              <a:lnSpc>
                <a:spcPct val="100000"/>
              </a:lnSpc>
              <a:spcBef>
                <a:spcPct val="0"/>
              </a:spcBef>
              <a:spcAft>
                <a:spcPts val="0"/>
              </a:spcAft>
              <a:buNone/>
            </a:pPr>
            <a:endParaRPr lang="en-US" sz="1800" cap="all" dirty="0">
              <a:latin typeface="Arial" panose="020B0604020202020204" pitchFamily="34" charset="0"/>
              <a:ea typeface="+mj-ea"/>
              <a:cs typeface="Arial" panose="020B0604020202020204" pitchFamily="34" charset="0"/>
            </a:endParaRPr>
          </a:p>
          <a:p>
            <a:pPr marL="0" indent="0">
              <a:lnSpc>
                <a:spcPct val="100000"/>
              </a:lnSpc>
              <a:spcBef>
                <a:spcPct val="0"/>
              </a:spcBef>
              <a:spcAft>
                <a:spcPts val="0"/>
              </a:spcAft>
              <a:buNone/>
            </a:pPr>
            <a:r>
              <a:rPr lang="en-US" sz="2000" cap="all" dirty="0">
                <a:latin typeface="Arial" panose="020B0604020202020204" pitchFamily="34" charset="0"/>
                <a:ea typeface="+mj-ea"/>
                <a:cs typeface="Arial" panose="020B0604020202020204" pitchFamily="34" charset="0"/>
              </a:rPr>
              <a:t>What we can do: </a:t>
            </a:r>
          </a:p>
          <a:p>
            <a:pPr marL="463550" indent="-225425">
              <a:lnSpc>
                <a:spcPct val="110000"/>
              </a:lnSpc>
              <a:spcBef>
                <a:spcPts val="200"/>
              </a:spcBef>
              <a:spcAft>
                <a:spcPts val="200"/>
              </a:spcAft>
              <a:buFont typeface="Arial" panose="020B0604020202020204" pitchFamily="34" charset="0"/>
              <a:buChar char="•"/>
            </a:pPr>
            <a:r>
              <a:rPr lang="en-US" sz="2000" b="0" dirty="0">
                <a:solidFill>
                  <a:schemeClr val="tx1"/>
                </a:solidFill>
              </a:rPr>
              <a:t>List and fill open jobs, including HR consulting</a:t>
            </a:r>
          </a:p>
          <a:p>
            <a:pPr marL="463550" indent="-225425">
              <a:lnSpc>
                <a:spcPct val="110000"/>
              </a:lnSpc>
              <a:spcBef>
                <a:spcPts val="200"/>
              </a:spcBef>
              <a:spcAft>
                <a:spcPts val="200"/>
              </a:spcAft>
              <a:buFont typeface="Arial" panose="020B0604020202020204" pitchFamily="34" charset="0"/>
              <a:buChar char="•"/>
            </a:pPr>
            <a:r>
              <a:rPr lang="en-US" sz="2000" b="0" dirty="0">
                <a:solidFill>
                  <a:schemeClr val="tx1"/>
                </a:solidFill>
              </a:rPr>
              <a:t>Offer career advice and job placement assistance</a:t>
            </a:r>
          </a:p>
          <a:p>
            <a:pPr marL="463550" indent="-225425">
              <a:lnSpc>
                <a:spcPct val="110000"/>
              </a:lnSpc>
              <a:spcBef>
                <a:spcPts val="200"/>
              </a:spcBef>
              <a:spcAft>
                <a:spcPts val="200"/>
              </a:spcAft>
              <a:buFont typeface="Arial" panose="020B0604020202020204" pitchFamily="34" charset="0"/>
              <a:buChar char="•"/>
            </a:pPr>
            <a:r>
              <a:rPr lang="en-US" sz="2000" b="0" dirty="0">
                <a:solidFill>
                  <a:schemeClr val="tx1"/>
                </a:solidFill>
              </a:rPr>
              <a:t>Support individuals with their education and training needs</a:t>
            </a:r>
          </a:p>
          <a:p>
            <a:pPr marL="463550" indent="-225425">
              <a:lnSpc>
                <a:spcPct val="110000"/>
              </a:lnSpc>
              <a:spcBef>
                <a:spcPts val="200"/>
              </a:spcBef>
              <a:spcAft>
                <a:spcPts val="200"/>
              </a:spcAft>
              <a:buFont typeface="Arial" panose="020B0604020202020204" pitchFamily="34" charset="0"/>
              <a:buChar char="•"/>
            </a:pPr>
            <a:r>
              <a:rPr lang="en-US" sz="2000" b="0" dirty="0">
                <a:solidFill>
                  <a:schemeClr val="tx1"/>
                </a:solidFill>
              </a:rPr>
              <a:t>Provide work-based learning opportunities</a:t>
            </a:r>
          </a:p>
          <a:p>
            <a:pPr marL="463550" indent="-225425">
              <a:lnSpc>
                <a:spcPct val="110000"/>
              </a:lnSpc>
              <a:spcBef>
                <a:spcPts val="200"/>
              </a:spcBef>
              <a:spcAft>
                <a:spcPts val="200"/>
              </a:spcAft>
              <a:buFont typeface="Arial" panose="020B0604020202020204" pitchFamily="34" charset="0"/>
              <a:buChar char="•"/>
            </a:pPr>
            <a:r>
              <a:rPr lang="en-US" sz="2000" b="0" dirty="0">
                <a:solidFill>
                  <a:schemeClr val="tx1"/>
                </a:solidFill>
              </a:rPr>
              <a:t>Support families with early education financial aid</a:t>
            </a:r>
          </a:p>
          <a:p>
            <a:pPr marL="463550" indent="-225425">
              <a:lnSpc>
                <a:spcPct val="110000"/>
              </a:lnSpc>
              <a:spcBef>
                <a:spcPts val="200"/>
              </a:spcBef>
              <a:spcAft>
                <a:spcPts val="200"/>
              </a:spcAft>
              <a:buFont typeface="Arial" panose="020B0604020202020204" pitchFamily="34" charset="0"/>
              <a:buChar char="•"/>
            </a:pPr>
            <a:r>
              <a:rPr lang="en-US" sz="2000" b="0" dirty="0">
                <a:solidFill>
                  <a:schemeClr val="tx1"/>
                </a:solidFill>
              </a:rPr>
              <a:t>Assist individuals with disabilities with education and job opportunities</a:t>
            </a:r>
          </a:p>
          <a:p>
            <a:pPr marL="285750" indent="-285750">
              <a:lnSpc>
                <a:spcPct val="110000"/>
              </a:lnSpc>
              <a:spcBef>
                <a:spcPts val="200"/>
              </a:spcBef>
              <a:spcAft>
                <a:spcPts val="200"/>
              </a:spcAft>
              <a:buFont typeface="Arial" panose="020B0604020202020204" pitchFamily="34" charset="0"/>
              <a:buChar char="•"/>
            </a:pPr>
            <a:endParaRPr lang="en-US" sz="1800" b="0" dirty="0">
              <a:solidFill>
                <a:schemeClr val="tx1"/>
              </a:solidFill>
            </a:endParaRPr>
          </a:p>
          <a:p>
            <a:pPr marL="0" indent="0">
              <a:buNone/>
            </a:pPr>
            <a:endParaRPr lang="en-US" dirty="0"/>
          </a:p>
          <a:p>
            <a:pPr marL="342900" indent="-342900">
              <a:buFont typeface="Arial" panose="020B0604020202020204" pitchFamily="34" charset="0"/>
              <a:buChar char="•"/>
            </a:pPr>
            <a:endParaRPr lang="en-US" dirty="0"/>
          </a:p>
          <a:p>
            <a:pPr indent="0">
              <a:buNone/>
            </a:pPr>
            <a:endParaRPr lang="en-US" dirty="0"/>
          </a:p>
        </p:txBody>
      </p:sp>
    </p:spTree>
    <p:extLst>
      <p:ext uri="{BB962C8B-B14F-4D97-AF65-F5344CB8AC3E}">
        <p14:creationId xmlns:p14="http://schemas.microsoft.com/office/powerpoint/2010/main" val="250203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lstStyle/>
          <a:p>
            <a:r>
              <a:rPr lang="en-US" dirty="0"/>
              <a:t>Workforce Solutions</a:t>
            </a:r>
          </a:p>
        </p:txBody>
      </p:sp>
      <p:sp>
        <p:nvSpPr>
          <p:cNvPr id="5" name="Content Placeholder 4">
            <a:extLst>
              <a:ext uri="{FF2B5EF4-FFF2-40B4-BE49-F238E27FC236}">
                <a16:creationId xmlns:a16="http://schemas.microsoft.com/office/drawing/2014/main" id="{DEC98ACB-83DA-C647-997A-A272E9D7102D}"/>
              </a:ext>
            </a:extLst>
          </p:cNvPr>
          <p:cNvSpPr>
            <a:spLocks noGrp="1"/>
          </p:cNvSpPr>
          <p:nvPr>
            <p:ph idx="1"/>
          </p:nvPr>
        </p:nvSpPr>
        <p:spPr>
          <a:xfrm>
            <a:off x="457199" y="1039660"/>
            <a:ext cx="8525435" cy="5495278"/>
          </a:xfrm>
        </p:spPr>
        <p:txBody>
          <a:bodyPr/>
          <a:lstStyle/>
          <a:p>
            <a:pPr>
              <a:lnSpc>
                <a:spcPts val="1500"/>
              </a:lnSpc>
              <a:spcBef>
                <a:spcPts val="0"/>
              </a:spcBef>
              <a:spcAft>
                <a:spcPts val="0"/>
              </a:spcAft>
            </a:pPr>
            <a:r>
              <a:rPr lang="en-US" sz="2000" dirty="0"/>
              <a:t>PURPOSE</a:t>
            </a:r>
          </a:p>
          <a:p>
            <a:pPr>
              <a:lnSpc>
                <a:spcPts val="1500"/>
              </a:lnSpc>
              <a:spcBef>
                <a:spcPts val="0"/>
              </a:spcBef>
              <a:spcAft>
                <a:spcPts val="0"/>
              </a:spcAft>
            </a:pPr>
            <a:endParaRPr lang="en-US" sz="2000" dirty="0"/>
          </a:p>
          <a:p>
            <a:pPr>
              <a:lnSpc>
                <a:spcPts val="1500"/>
              </a:lnSpc>
            </a:pPr>
            <a:r>
              <a:rPr lang="en-US" sz="1350" dirty="0"/>
              <a:t>	</a:t>
            </a:r>
            <a:r>
              <a:rPr lang="en-US" sz="1800" b="0" dirty="0">
                <a:solidFill>
                  <a:schemeClr val="tx1"/>
                </a:solidFill>
              </a:rPr>
              <a:t>To keep our region a great place to do business, work and live.</a:t>
            </a:r>
          </a:p>
          <a:p>
            <a:pPr>
              <a:lnSpc>
                <a:spcPts val="600"/>
              </a:lnSpc>
            </a:pPr>
            <a:endParaRPr lang="en-US" sz="1500" b="0" dirty="0">
              <a:solidFill>
                <a:schemeClr val="tx1"/>
              </a:solidFill>
            </a:endParaRPr>
          </a:p>
          <a:p>
            <a:pPr>
              <a:lnSpc>
                <a:spcPts val="1500"/>
              </a:lnSpc>
              <a:spcBef>
                <a:spcPts val="0"/>
              </a:spcBef>
              <a:spcAft>
                <a:spcPts val="0"/>
              </a:spcAft>
            </a:pPr>
            <a:endParaRPr lang="en-US" sz="1600" dirty="0"/>
          </a:p>
          <a:p>
            <a:pPr>
              <a:lnSpc>
                <a:spcPts val="1500"/>
              </a:lnSpc>
              <a:spcBef>
                <a:spcPts val="0"/>
              </a:spcBef>
              <a:spcAft>
                <a:spcPts val="0"/>
              </a:spcAft>
            </a:pPr>
            <a:r>
              <a:rPr lang="en-US" sz="2000" dirty="0"/>
              <a:t>MISSION</a:t>
            </a:r>
          </a:p>
          <a:p>
            <a:pPr>
              <a:lnSpc>
                <a:spcPts val="1500"/>
              </a:lnSpc>
              <a:spcBef>
                <a:spcPts val="0"/>
              </a:spcBef>
              <a:spcAft>
                <a:spcPts val="0"/>
              </a:spcAft>
            </a:pPr>
            <a:endParaRPr lang="en-US" sz="2000" dirty="0"/>
          </a:p>
          <a:p>
            <a:pPr marL="457200">
              <a:lnSpc>
                <a:spcPts val="1500"/>
              </a:lnSpc>
              <a:spcAft>
                <a:spcPts val="600"/>
              </a:spcAft>
              <a:tabLst>
                <a:tab pos="457200" algn="l"/>
              </a:tabLst>
            </a:pPr>
            <a:r>
              <a:rPr lang="en-US" sz="1800" b="0" dirty="0">
                <a:solidFill>
                  <a:schemeClr val="tx1"/>
                </a:solidFill>
              </a:rPr>
              <a:t>We elevate the economic and human potential of the Gulf Coast region by </a:t>
            </a:r>
          </a:p>
          <a:p>
            <a:pPr marL="457200">
              <a:lnSpc>
                <a:spcPts val="1500"/>
              </a:lnSpc>
              <a:spcAft>
                <a:spcPts val="600"/>
              </a:spcAft>
              <a:tabLst>
                <a:tab pos="457200" algn="l"/>
              </a:tabLst>
            </a:pPr>
            <a:r>
              <a:rPr lang="en-US" sz="1800" b="0" dirty="0">
                <a:solidFill>
                  <a:schemeClr val="tx1"/>
                </a:solidFill>
              </a:rPr>
              <a:t>fulfilling the diverse needs of the businesses and individuals we serve.</a:t>
            </a:r>
          </a:p>
          <a:p>
            <a:pPr>
              <a:lnSpc>
                <a:spcPts val="600"/>
              </a:lnSpc>
            </a:pPr>
            <a:endParaRPr lang="en-US" sz="1500" b="0" dirty="0">
              <a:solidFill>
                <a:schemeClr val="tx1"/>
              </a:solidFill>
            </a:endParaRPr>
          </a:p>
          <a:p>
            <a:pPr>
              <a:lnSpc>
                <a:spcPts val="1500"/>
              </a:lnSpc>
              <a:spcBef>
                <a:spcPts val="0"/>
              </a:spcBef>
              <a:spcAft>
                <a:spcPts val="0"/>
              </a:spcAft>
            </a:pPr>
            <a:endParaRPr lang="en-US" sz="1600" dirty="0"/>
          </a:p>
          <a:p>
            <a:pPr>
              <a:lnSpc>
                <a:spcPts val="1500"/>
              </a:lnSpc>
              <a:spcBef>
                <a:spcPts val="0"/>
              </a:spcBef>
              <a:spcAft>
                <a:spcPts val="0"/>
              </a:spcAft>
            </a:pPr>
            <a:r>
              <a:rPr lang="en-US" sz="2000" dirty="0"/>
              <a:t>VISION</a:t>
            </a:r>
          </a:p>
          <a:p>
            <a:pPr>
              <a:lnSpc>
                <a:spcPts val="1500"/>
              </a:lnSpc>
              <a:spcBef>
                <a:spcPts val="0"/>
              </a:spcBef>
              <a:spcAft>
                <a:spcPts val="0"/>
              </a:spcAft>
            </a:pPr>
            <a:endParaRPr lang="en-US" sz="2000" dirty="0"/>
          </a:p>
          <a:p>
            <a:pPr marL="457200" indent="-60325">
              <a:lnSpc>
                <a:spcPts val="1500"/>
              </a:lnSpc>
            </a:pPr>
            <a:r>
              <a:rPr lang="en-US" dirty="0"/>
              <a:t>	</a:t>
            </a:r>
            <a:r>
              <a:rPr lang="en-US" sz="1800" b="0" dirty="0">
                <a:solidFill>
                  <a:schemeClr val="tx1"/>
                </a:solidFill>
              </a:rPr>
              <a:t>Our region attracts and retains the best employers, affords everyone the dignity</a:t>
            </a:r>
          </a:p>
          <a:p>
            <a:pPr marL="457200">
              <a:lnSpc>
                <a:spcPts val="1500"/>
              </a:lnSpc>
            </a:pPr>
            <a:r>
              <a:rPr lang="en-US" sz="1800" b="0" dirty="0">
                <a:solidFill>
                  <a:schemeClr val="tx1"/>
                </a:solidFill>
              </a:rPr>
              <a:t>of a job, remains vitally important to the global economy — and all within it are</a:t>
            </a:r>
          </a:p>
          <a:p>
            <a:pPr marL="457200">
              <a:lnSpc>
                <a:spcPts val="1500"/>
              </a:lnSpc>
            </a:pPr>
            <a:r>
              <a:rPr lang="en-US" sz="1800" b="0" dirty="0">
                <a:solidFill>
                  <a:schemeClr val="tx1"/>
                </a:solidFill>
              </a:rPr>
              <a:t>thriving.</a:t>
            </a:r>
          </a:p>
          <a:p>
            <a:pPr defTabSz="517525">
              <a:lnSpc>
                <a:spcPts val="600"/>
              </a:lnSpc>
            </a:pPr>
            <a:endParaRPr lang="en-US" sz="1800" b="0" dirty="0">
              <a:solidFill>
                <a:schemeClr val="tx1"/>
              </a:solidFill>
            </a:endParaRPr>
          </a:p>
          <a:p>
            <a:pPr>
              <a:lnSpc>
                <a:spcPts val="1500"/>
              </a:lnSpc>
              <a:spcBef>
                <a:spcPts val="0"/>
              </a:spcBef>
              <a:spcAft>
                <a:spcPts val="0"/>
              </a:spcAft>
            </a:pPr>
            <a:endParaRPr lang="en-US" sz="1600" dirty="0"/>
          </a:p>
          <a:p>
            <a:pPr>
              <a:lnSpc>
                <a:spcPts val="1500"/>
              </a:lnSpc>
              <a:spcBef>
                <a:spcPts val="0"/>
              </a:spcBef>
              <a:spcAft>
                <a:spcPts val="0"/>
              </a:spcAft>
            </a:pPr>
            <a:r>
              <a:rPr lang="en-US" sz="2000" dirty="0"/>
              <a:t>VALUES </a:t>
            </a:r>
          </a:p>
          <a:p>
            <a:pPr>
              <a:lnSpc>
                <a:spcPts val="1500"/>
              </a:lnSpc>
              <a:spcBef>
                <a:spcPts val="0"/>
              </a:spcBef>
              <a:spcAft>
                <a:spcPts val="0"/>
              </a:spcAft>
            </a:pPr>
            <a:endParaRPr lang="en-US" sz="1800" dirty="0"/>
          </a:p>
          <a:p>
            <a:pPr>
              <a:lnSpc>
                <a:spcPts val="1500"/>
              </a:lnSpc>
              <a:tabLst>
                <a:tab pos="333375" algn="l"/>
                <a:tab pos="2522935" algn="l"/>
                <a:tab pos="5481638" algn="l"/>
              </a:tabLst>
            </a:pPr>
            <a:r>
              <a:rPr lang="en-US" sz="1350" b="0" dirty="0">
                <a:solidFill>
                  <a:schemeClr val="tx1"/>
                </a:solidFill>
              </a:rPr>
              <a:t>	  </a:t>
            </a:r>
            <a:r>
              <a:rPr lang="en-US" sz="1800" b="0" dirty="0">
                <a:solidFill>
                  <a:schemeClr val="tx1"/>
                </a:solidFill>
              </a:rPr>
              <a:t>We Are Employer-driven	</a:t>
            </a:r>
          </a:p>
          <a:p>
            <a:pPr>
              <a:lnSpc>
                <a:spcPts val="1500"/>
              </a:lnSpc>
              <a:tabLst>
                <a:tab pos="333375" algn="l"/>
                <a:tab pos="2522935" algn="l"/>
                <a:tab pos="5481638" algn="l"/>
              </a:tabLst>
            </a:pPr>
            <a:r>
              <a:rPr lang="en-US" sz="1800" b="0" dirty="0">
                <a:solidFill>
                  <a:schemeClr val="tx1"/>
                </a:solidFill>
              </a:rPr>
              <a:t>	  We Care Passionately 	</a:t>
            </a:r>
          </a:p>
          <a:p>
            <a:pPr>
              <a:lnSpc>
                <a:spcPts val="1500"/>
              </a:lnSpc>
              <a:tabLst>
                <a:tab pos="333375" algn="l"/>
                <a:tab pos="2522935" algn="l"/>
                <a:tab pos="5481638" algn="l"/>
              </a:tabLst>
            </a:pPr>
            <a:r>
              <a:rPr lang="en-US" sz="1800" b="0" dirty="0">
                <a:solidFill>
                  <a:schemeClr val="tx1"/>
                </a:solidFill>
              </a:rPr>
              <a:t>	  We Take Responsibilities Seriously	</a:t>
            </a:r>
          </a:p>
          <a:p>
            <a:pPr>
              <a:lnSpc>
                <a:spcPts val="1500"/>
              </a:lnSpc>
              <a:tabLst>
                <a:tab pos="333375" algn="l"/>
                <a:tab pos="2522935" algn="l"/>
                <a:tab pos="5481638" algn="l"/>
              </a:tabLst>
            </a:pPr>
            <a:r>
              <a:rPr lang="en-US" sz="1800" b="0" dirty="0">
                <a:solidFill>
                  <a:schemeClr val="tx1"/>
                </a:solidFill>
              </a:rPr>
              <a:t>	  We Imagine Possibilities</a:t>
            </a:r>
          </a:p>
          <a:p>
            <a:pPr marL="0" lvl="1" indent="0">
              <a:lnSpc>
                <a:spcPts val="900"/>
              </a:lnSpc>
              <a:spcAft>
                <a:spcPts val="225"/>
              </a:spcAft>
              <a:buClrTx/>
              <a:buNone/>
              <a:tabLst>
                <a:tab pos="333375" algn="l"/>
                <a:tab pos="2522935" algn="l"/>
                <a:tab pos="5481638" algn="l"/>
              </a:tabLst>
            </a:pPr>
            <a:r>
              <a:rPr lang="en-US" sz="1200" dirty="0"/>
              <a:t>		</a:t>
            </a:r>
            <a:endParaRPr lang="en-US" sz="1350" b="1" dirty="0"/>
          </a:p>
          <a:p>
            <a:pPr marL="0" lvl="1" indent="0">
              <a:lnSpc>
                <a:spcPts val="900"/>
              </a:lnSpc>
              <a:spcAft>
                <a:spcPts val="225"/>
              </a:spcAft>
              <a:buClrTx/>
              <a:buNone/>
            </a:pPr>
            <a:r>
              <a:rPr lang="en-US" sz="1350" dirty="0"/>
              <a:t>	</a:t>
            </a:r>
          </a:p>
          <a:p>
            <a:r>
              <a:rPr lang="en-US" sz="1350" dirty="0">
                <a:solidFill>
                  <a:schemeClr val="tx1"/>
                </a:solidFill>
              </a:rPr>
              <a:t>							</a:t>
            </a:r>
          </a:p>
          <a:p>
            <a:pPr>
              <a:lnSpc>
                <a:spcPts val="900"/>
              </a:lnSpc>
            </a:pPr>
            <a:r>
              <a:rPr lang="en-US" sz="1200" b="0" dirty="0">
                <a:solidFill>
                  <a:schemeClr val="tx1"/>
                </a:solidFill>
              </a:rPr>
              <a:t>			</a:t>
            </a:r>
            <a:endParaRPr lang="en-US" sz="1500" dirty="0">
              <a:solidFill>
                <a:schemeClr val="tx1"/>
              </a:solidFill>
            </a:endParaRPr>
          </a:p>
          <a:p>
            <a:endParaRPr lang="en-US" dirty="0"/>
          </a:p>
        </p:txBody>
      </p:sp>
    </p:spTree>
    <p:extLst>
      <p:ext uri="{BB962C8B-B14F-4D97-AF65-F5344CB8AC3E}">
        <p14:creationId xmlns:p14="http://schemas.microsoft.com/office/powerpoint/2010/main" val="254771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dirty="0"/>
              <a:t>A meaningful impact</a:t>
            </a:r>
          </a:p>
        </p:txBody>
      </p:sp>
    </p:spTree>
    <p:extLst>
      <p:ext uri="{BB962C8B-B14F-4D97-AF65-F5344CB8AC3E}">
        <p14:creationId xmlns:p14="http://schemas.microsoft.com/office/powerpoint/2010/main" val="206840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201" y="0"/>
            <a:ext cx="7543800" cy="914400"/>
          </a:xfrm>
        </p:spPr>
        <p:txBody>
          <a:bodyPr/>
          <a:lstStyle/>
          <a:p>
            <a:r>
              <a:rPr lang="en-US" dirty="0"/>
              <a:t>2021 Impact</a:t>
            </a:r>
          </a:p>
        </p:txBody>
      </p:sp>
      <p:sp>
        <p:nvSpPr>
          <p:cNvPr id="5" name="Content Placeholder 4">
            <a:extLst>
              <a:ext uri="{FF2B5EF4-FFF2-40B4-BE49-F238E27FC236}">
                <a16:creationId xmlns:a16="http://schemas.microsoft.com/office/drawing/2014/main" id="{3AF51759-CB25-4523-BF9C-6D3B5EEE9E73}"/>
              </a:ext>
            </a:extLst>
          </p:cNvPr>
          <p:cNvSpPr>
            <a:spLocks noGrp="1"/>
          </p:cNvSpPr>
          <p:nvPr>
            <p:ph idx="1"/>
          </p:nvPr>
        </p:nvSpPr>
        <p:spPr>
          <a:xfrm>
            <a:off x="457201" y="914401"/>
            <a:ext cx="7543800" cy="5580722"/>
          </a:xfrm>
        </p:spPr>
        <p:txBody>
          <a:bodyPr/>
          <a:lstStyle/>
          <a:p>
            <a:pPr marL="457200" indent="-231775">
              <a:spcBef>
                <a:spcPts val="0"/>
              </a:spcBef>
              <a:spcAft>
                <a:spcPts val="1200"/>
              </a:spcAft>
              <a:buFont typeface="Arial" panose="020B0604020202020204" pitchFamily="34" charset="0"/>
              <a:buChar char="•"/>
            </a:pPr>
            <a:r>
              <a:rPr lang="en-US" b="0" dirty="0"/>
              <a:t>24,600 employers and 428,000 individuals served</a:t>
            </a:r>
          </a:p>
          <a:p>
            <a:pPr marL="457200" indent="-231775">
              <a:spcBef>
                <a:spcPts val="0"/>
              </a:spcBef>
              <a:spcAft>
                <a:spcPts val="1200"/>
              </a:spcAft>
              <a:buFont typeface="Arial" panose="020B0604020202020204" pitchFamily="34" charset="0"/>
              <a:buChar char="•"/>
            </a:pPr>
            <a:r>
              <a:rPr lang="en-US" b="0" dirty="0"/>
              <a:t>Spent at least $13.3 million on scholarships for more than 3,400 individuals in high-skill, high-growth occupational training</a:t>
            </a:r>
          </a:p>
          <a:p>
            <a:pPr marL="457200" indent="-231775">
              <a:spcBef>
                <a:spcPts val="0"/>
              </a:spcBef>
              <a:spcAft>
                <a:spcPts val="1200"/>
              </a:spcAft>
              <a:buFont typeface="Arial" panose="020B0604020202020204" pitchFamily="34" charset="0"/>
              <a:buChar char="•"/>
            </a:pPr>
            <a:r>
              <a:rPr lang="en-US" b="0" dirty="0"/>
              <a:t>Supported nearly 22,000 families and 42,000 children with early education subsidies</a:t>
            </a:r>
          </a:p>
          <a:p>
            <a:pPr marL="457200" indent="-231775">
              <a:spcBef>
                <a:spcPts val="0"/>
              </a:spcBef>
              <a:spcAft>
                <a:spcPts val="1200"/>
              </a:spcAft>
              <a:buFont typeface="Arial" panose="020B0604020202020204" pitchFamily="34" charset="0"/>
              <a:buChar char="•"/>
            </a:pPr>
            <a:r>
              <a:rPr lang="en-US" b="0" dirty="0"/>
              <a:t>Helped more than 69,800 individuals go to work</a:t>
            </a:r>
          </a:p>
          <a:p>
            <a:pPr marL="457200" indent="-231775">
              <a:spcBef>
                <a:spcPts val="0"/>
              </a:spcBef>
              <a:spcAft>
                <a:spcPts val="1200"/>
              </a:spcAft>
              <a:buFont typeface="Arial" panose="020B0604020202020204" pitchFamily="34" charset="0"/>
              <a:buChar char="•"/>
            </a:pPr>
            <a:r>
              <a:rPr lang="en-US" b="0" dirty="0"/>
              <a:t>Raised the incomes of 32,747 by 20 percent or more</a:t>
            </a:r>
          </a:p>
          <a:p>
            <a:pPr marL="457200" indent="-231775">
              <a:spcBef>
                <a:spcPts val="0"/>
              </a:spcBef>
              <a:spcAft>
                <a:spcPts val="1200"/>
              </a:spcAft>
              <a:buFont typeface="Arial" panose="020B0604020202020204" pitchFamily="34" charset="0"/>
              <a:buChar char="•"/>
            </a:pPr>
            <a:r>
              <a:rPr lang="en-US" b="0" dirty="0"/>
              <a:t>Helped 76.6% of individuals pursuing a post-secondary education attain a credential (certificate or degree)</a:t>
            </a:r>
          </a:p>
        </p:txBody>
      </p:sp>
    </p:spTree>
    <p:extLst>
      <p:ext uri="{BB962C8B-B14F-4D97-AF65-F5344CB8AC3E}">
        <p14:creationId xmlns:p14="http://schemas.microsoft.com/office/powerpoint/2010/main" val="267490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p:txBody>
          <a:bodyPr/>
          <a:lstStyle/>
          <a:p>
            <a:r>
              <a:rPr lang="en-US" dirty="0"/>
              <a:t>How We Do It</a:t>
            </a:r>
          </a:p>
        </p:txBody>
      </p:sp>
    </p:spTree>
    <p:extLst>
      <p:ext uri="{BB962C8B-B14F-4D97-AF65-F5344CB8AC3E}">
        <p14:creationId xmlns:p14="http://schemas.microsoft.com/office/powerpoint/2010/main" val="359153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457200" y="0"/>
            <a:ext cx="7543800" cy="914400"/>
          </a:xfrm>
        </p:spPr>
        <p:txBody>
          <a:bodyPr/>
          <a:lstStyle/>
          <a:p>
            <a:r>
              <a:rPr lang="en-US" dirty="0"/>
              <a:t>Pieces of the System</a:t>
            </a:r>
          </a:p>
        </p:txBody>
      </p:sp>
      <p:sp>
        <p:nvSpPr>
          <p:cNvPr id="5" name="Content Placeholder 4">
            <a:extLst>
              <a:ext uri="{FF2B5EF4-FFF2-40B4-BE49-F238E27FC236}">
                <a16:creationId xmlns:a16="http://schemas.microsoft.com/office/drawing/2014/main" id="{3AF51759-CB25-4523-BF9C-6D3B5EEE9E73}"/>
              </a:ext>
            </a:extLst>
          </p:cNvPr>
          <p:cNvSpPr>
            <a:spLocks noGrp="1"/>
          </p:cNvSpPr>
          <p:nvPr>
            <p:ph idx="1"/>
          </p:nvPr>
        </p:nvSpPr>
        <p:spPr>
          <a:xfrm>
            <a:off x="457200" y="914400"/>
            <a:ext cx="7052094" cy="5549030"/>
          </a:xfrm>
        </p:spPr>
        <p:txBody>
          <a:bodyPr/>
          <a:lstStyle/>
          <a:p>
            <a:pPr marL="463550" indent="-225425">
              <a:lnSpc>
                <a:spcPct val="105000"/>
              </a:lnSpc>
              <a:spcBef>
                <a:spcPts val="0"/>
              </a:spcBef>
              <a:buFont typeface="Arial" panose="020B0604020202020204" pitchFamily="34" charset="0"/>
              <a:buChar char="•"/>
            </a:pPr>
            <a:r>
              <a:rPr lang="en-US" b="0" dirty="0"/>
              <a:t>Employer Service</a:t>
            </a:r>
          </a:p>
          <a:p>
            <a:pPr marL="463550" indent="-225425">
              <a:lnSpc>
                <a:spcPct val="105000"/>
              </a:lnSpc>
              <a:spcBef>
                <a:spcPts val="0"/>
              </a:spcBef>
              <a:buFont typeface="Arial" panose="020B0604020202020204" pitchFamily="34" charset="0"/>
              <a:buChar char="•"/>
            </a:pPr>
            <a:r>
              <a:rPr lang="en-US" b="0" dirty="0"/>
              <a:t>Career Offices</a:t>
            </a:r>
          </a:p>
          <a:p>
            <a:pPr marL="463550" indent="-225425">
              <a:lnSpc>
                <a:spcPct val="105000"/>
              </a:lnSpc>
              <a:spcBef>
                <a:spcPts val="0"/>
              </a:spcBef>
              <a:buFont typeface="Arial" panose="020B0604020202020204" pitchFamily="34" charset="0"/>
              <a:buChar char="•"/>
            </a:pPr>
            <a:r>
              <a:rPr lang="en-US" b="0" dirty="0"/>
              <a:t>Financial Aid Payment Office</a:t>
            </a:r>
          </a:p>
          <a:p>
            <a:pPr marL="463550" indent="-225425">
              <a:lnSpc>
                <a:spcPct val="105000"/>
              </a:lnSpc>
              <a:spcBef>
                <a:spcPts val="0"/>
              </a:spcBef>
              <a:buFont typeface="Arial" panose="020B0604020202020204" pitchFamily="34" charset="0"/>
              <a:buChar char="•"/>
            </a:pPr>
            <a:r>
              <a:rPr lang="en-US" b="0" dirty="0"/>
              <a:t>Financial Aid Support Center</a:t>
            </a:r>
          </a:p>
          <a:p>
            <a:pPr marL="463550" indent="-225425">
              <a:lnSpc>
                <a:spcPct val="105000"/>
              </a:lnSpc>
              <a:spcBef>
                <a:spcPts val="0"/>
              </a:spcBef>
              <a:buFont typeface="Arial" panose="020B0604020202020204" pitchFamily="34" charset="0"/>
              <a:buChar char="•"/>
            </a:pPr>
            <a:r>
              <a:rPr lang="en-US" b="0" dirty="0"/>
              <a:t>Texas Workforce Commission Integration Management Team</a:t>
            </a:r>
          </a:p>
          <a:p>
            <a:pPr marL="463550" indent="-225425">
              <a:lnSpc>
                <a:spcPct val="105000"/>
              </a:lnSpc>
              <a:spcBef>
                <a:spcPts val="0"/>
              </a:spcBef>
              <a:buFont typeface="Arial" panose="020B0604020202020204" pitchFamily="34" charset="0"/>
              <a:buChar char="•"/>
            </a:pPr>
            <a:r>
              <a:rPr lang="en-US" b="0" dirty="0"/>
              <a:t>Youth Service – Next Gen</a:t>
            </a:r>
          </a:p>
          <a:p>
            <a:pPr marL="463550" indent="-225425">
              <a:lnSpc>
                <a:spcPct val="105000"/>
              </a:lnSpc>
              <a:spcBef>
                <a:spcPts val="0"/>
              </a:spcBef>
              <a:buFont typeface="Arial" panose="020B0604020202020204" pitchFamily="34" charset="0"/>
              <a:buChar char="•"/>
            </a:pPr>
            <a:r>
              <a:rPr lang="en-US" b="0" dirty="0"/>
              <a:t>The Regional Team</a:t>
            </a:r>
          </a:p>
          <a:p>
            <a:pPr marL="463550" indent="-225425">
              <a:lnSpc>
                <a:spcPct val="105000"/>
              </a:lnSpc>
              <a:spcBef>
                <a:spcPts val="0"/>
              </a:spcBef>
              <a:buFont typeface="Arial" panose="020B0604020202020204" pitchFamily="34" charset="0"/>
              <a:buChar char="•"/>
            </a:pPr>
            <a:r>
              <a:rPr lang="en-US" b="0" dirty="0"/>
              <a:t>Regional Quality Assurance Team</a:t>
            </a:r>
          </a:p>
          <a:p>
            <a:pPr marL="463550" indent="-225425">
              <a:lnSpc>
                <a:spcPct val="105000"/>
              </a:lnSpc>
              <a:spcBef>
                <a:spcPts val="0"/>
              </a:spcBef>
              <a:buFont typeface="Arial" panose="020B0604020202020204" pitchFamily="34" charset="0"/>
              <a:buChar char="•"/>
            </a:pPr>
            <a:r>
              <a:rPr lang="en-US" b="0" dirty="0"/>
              <a:t>Staff Training &amp; Development</a:t>
            </a:r>
          </a:p>
          <a:p>
            <a:pPr marL="463550" indent="-225425">
              <a:lnSpc>
                <a:spcPct val="105000"/>
              </a:lnSpc>
              <a:spcBef>
                <a:spcPts val="0"/>
              </a:spcBef>
              <a:buFont typeface="Arial" panose="020B0604020202020204" pitchFamily="34" charset="0"/>
              <a:buChar char="•"/>
            </a:pPr>
            <a:r>
              <a:rPr lang="en-US" b="0" dirty="0"/>
              <a:t>Education Opportunity Consortium</a:t>
            </a:r>
          </a:p>
          <a:p>
            <a:pPr marL="463550" indent="-225425">
              <a:lnSpc>
                <a:spcPct val="105000"/>
              </a:lnSpc>
              <a:spcBef>
                <a:spcPts val="0"/>
              </a:spcBef>
              <a:buFont typeface="Arial" panose="020B0604020202020204" pitchFamily="34" charset="0"/>
              <a:buChar char="•"/>
            </a:pPr>
            <a:r>
              <a:rPr lang="en-US" b="0" dirty="0"/>
              <a:t>Early Education Quality (Childcare)</a:t>
            </a:r>
          </a:p>
          <a:p>
            <a:pPr marL="463550" indent="-225425">
              <a:lnSpc>
                <a:spcPct val="105000"/>
              </a:lnSpc>
              <a:spcBef>
                <a:spcPts val="0"/>
              </a:spcBef>
              <a:buFont typeface="Arial" panose="020B0604020202020204" pitchFamily="34" charset="0"/>
              <a:buChar char="•"/>
            </a:pPr>
            <a:r>
              <a:rPr lang="en-US" b="0" dirty="0"/>
              <a:t>Vocational Rehabilitation Services</a:t>
            </a:r>
          </a:p>
          <a:p>
            <a:pPr marL="457200" indent="-231775">
              <a:lnSpc>
                <a:spcPct val="105000"/>
              </a:lnSpc>
              <a:spcBef>
                <a:spcPts val="0"/>
              </a:spcBef>
              <a:buFont typeface="Arial" panose="020B0604020202020204" pitchFamily="34" charset="0"/>
              <a:buChar char="•"/>
            </a:pPr>
            <a:r>
              <a:rPr lang="en-US" b="0" dirty="0"/>
              <a:t>Veteran Staff</a:t>
            </a:r>
          </a:p>
        </p:txBody>
      </p:sp>
    </p:spTree>
    <p:extLst>
      <p:ext uri="{BB962C8B-B14F-4D97-AF65-F5344CB8AC3E}">
        <p14:creationId xmlns:p14="http://schemas.microsoft.com/office/powerpoint/2010/main" val="128378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22AB-69D7-9B48-986E-60ACDBB4B87C}"/>
              </a:ext>
            </a:extLst>
          </p:cNvPr>
          <p:cNvSpPr>
            <a:spLocks noGrp="1"/>
          </p:cNvSpPr>
          <p:nvPr>
            <p:ph type="title"/>
          </p:nvPr>
        </p:nvSpPr>
        <p:spPr>
          <a:xfrm>
            <a:off x="175162" y="2784764"/>
            <a:ext cx="7306294" cy="1005840"/>
          </a:xfrm>
        </p:spPr>
        <p:txBody>
          <a:bodyPr/>
          <a:lstStyle/>
          <a:p>
            <a:r>
              <a:rPr lang="en-US" dirty="0"/>
              <a:t>Staff Training and Development</a:t>
            </a:r>
          </a:p>
        </p:txBody>
      </p:sp>
    </p:spTree>
    <p:extLst>
      <p:ext uri="{BB962C8B-B14F-4D97-AF65-F5344CB8AC3E}">
        <p14:creationId xmlns:p14="http://schemas.microsoft.com/office/powerpoint/2010/main" val="994214120"/>
      </p:ext>
    </p:extLst>
  </p:cSld>
  <p:clrMapOvr>
    <a:masterClrMapping/>
  </p:clrMapOvr>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A9D8F5034BD4AA65D78773E012755" ma:contentTypeVersion="13" ma:contentTypeDescription="Create a new document." ma:contentTypeScope="" ma:versionID="1a96393ab4c7aac921c7b47ddae85d72">
  <xsd:schema xmlns:xsd="http://www.w3.org/2001/XMLSchema" xmlns:xs="http://www.w3.org/2001/XMLSchema" xmlns:p="http://schemas.microsoft.com/office/2006/metadata/properties" xmlns:ns3="98baab8b-a00a-4a8a-b836-f3ec65613ed8" xmlns:ns4="5c052801-c517-41b3-b34e-c34bb8ffe433" targetNamespace="http://schemas.microsoft.com/office/2006/metadata/properties" ma:root="true" ma:fieldsID="0333f3be6e643d56e4ba2a1a8bbbd26f" ns3:_="" ns4:_="">
    <xsd:import namespace="98baab8b-a00a-4a8a-b836-f3ec65613ed8"/>
    <xsd:import namespace="5c052801-c517-41b3-b34e-c34bb8ffe4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aab8b-a00a-4a8a-b836-f3ec65613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052801-c517-41b3-b34e-c34bb8ffe4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BDBC7-5A27-48C3-AD43-B956A3A03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baab8b-a00a-4a8a-b836-f3ec65613ed8"/>
    <ds:schemaRef ds:uri="5c052801-c517-41b3-b34e-c34bb8ffe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B05F08-5D4B-438E-8DEF-F0498171C75C}">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5c052801-c517-41b3-b34e-c34bb8ffe433"/>
    <ds:schemaRef ds:uri="98baab8b-a00a-4a8a-b836-f3ec65613ed8"/>
    <ds:schemaRef ds:uri="http://www.w3.org/XML/1998/namespace"/>
  </ds:schemaRefs>
</ds:datastoreItem>
</file>

<file path=customXml/itemProps3.xml><?xml version="1.0" encoding="utf-8"?>
<ds:datastoreItem xmlns:ds="http://schemas.openxmlformats.org/officeDocument/2006/customXml" ds:itemID="{802ED12F-E466-4BEF-88CE-24C02019DF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4752</TotalTime>
  <Words>2215</Words>
  <Application>Microsoft Office PowerPoint</Application>
  <PresentationFormat>On-screen Show (4:3)</PresentationFormat>
  <Paragraphs>205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.AppleSystemUIFont</vt:lpstr>
      <vt:lpstr>Arial</vt:lpstr>
      <vt:lpstr>Calibri</vt:lpstr>
      <vt:lpstr>Symbol</vt:lpstr>
      <vt:lpstr>Times New Roman</vt:lpstr>
      <vt:lpstr>HGAC_roundtable_template_0330</vt:lpstr>
      <vt:lpstr>PowerPoint Presentation</vt:lpstr>
      <vt:lpstr>  Staff Training and Development</vt:lpstr>
      <vt:lpstr>Workforce Solutions</vt:lpstr>
      <vt:lpstr>Workforce Solutions</vt:lpstr>
      <vt:lpstr>A meaningful impact</vt:lpstr>
      <vt:lpstr>2021 Impact</vt:lpstr>
      <vt:lpstr>How We Do It</vt:lpstr>
      <vt:lpstr>Pieces of the System</vt:lpstr>
      <vt:lpstr>Staff Training and Development</vt:lpstr>
      <vt:lpstr>Part of the Franchise</vt:lpstr>
      <vt:lpstr>Current Status of Staff Training and Development</vt:lpstr>
      <vt:lpstr>Performance Requirements</vt:lpstr>
      <vt:lpstr>Our Vision for Staff Training and Development</vt:lpstr>
      <vt:lpstr>Questions</vt:lpstr>
      <vt:lpstr>What’s Next</vt:lpstr>
      <vt:lpstr>Workforce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Training and Development</dc:title>
  <dc:creator>Edwards, Faith</dc:creator>
  <cp:keywords>Staff Training and Development</cp:keywords>
  <cp:lastModifiedBy>Nguyen, Dat</cp:lastModifiedBy>
  <cp:revision>25</cp:revision>
  <dcterms:created xsi:type="dcterms:W3CDTF">2020-12-15T03:42:19Z</dcterms:created>
  <dcterms:modified xsi:type="dcterms:W3CDTF">2022-02-11T20:22:04Z</dcterms:modified>
  <cp:category>Staff Training and Development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0x010100DDBA9D8F5034BD4AA65D78773E012755</vt:lpwstr>
  </property>
</Properties>
</file>