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6"/>
  </p:notesMasterIdLst>
  <p:handoutMasterIdLst>
    <p:handoutMasterId r:id="rId17"/>
  </p:handoutMasterIdLst>
  <p:sldIdLst>
    <p:sldId id="261" r:id="rId5"/>
    <p:sldId id="302" r:id="rId6"/>
    <p:sldId id="303" r:id="rId7"/>
    <p:sldId id="312" r:id="rId8"/>
    <p:sldId id="310" r:id="rId9"/>
    <p:sldId id="313" r:id="rId10"/>
    <p:sldId id="314" r:id="rId11"/>
    <p:sldId id="315" r:id="rId12"/>
    <p:sldId id="316" r:id="rId13"/>
    <p:sldId id="317" r:id="rId14"/>
    <p:sldId id="30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54266D"/>
    <a:srgbClr val="ED1C24"/>
    <a:srgbClr val="F1B51C"/>
    <a:srgbClr val="8FAD15"/>
    <a:srgbClr val="007BB9"/>
    <a:srgbClr val="6E6E6E"/>
    <a:srgbClr val="E97B00"/>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4704" autoAdjust="0"/>
  </p:normalViewPr>
  <p:slideViewPr>
    <p:cSldViewPr snapToGrid="0">
      <p:cViewPr varScale="1">
        <p:scale>
          <a:sx n="51" d="100"/>
          <a:sy n="51" d="100"/>
        </p:scale>
        <p:origin x="2347" y="3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6/23/2020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6/23/2020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welcome to navigating Work In Texas. In this module we will learn how to create your resume.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137613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have completed your resume and just need to click </a:t>
            </a:r>
            <a:r>
              <a:rPr lang="en-US" b="1" dirty="0"/>
              <a:t>finish</a:t>
            </a:r>
            <a:r>
              <a:rPr lang="en-US" dirty="0"/>
              <a:t> to continue. You'll be shown your list of resumes on the next page. It is recommended that you score your resume to see how it compares to the occupation that you are looking to fill. If you need to make any modifications you can click on modify the resume and click on the underlined section headings. Here you can also edit the format of your template. Finally, you also have the options to print, copy, email, download, or delete any resume from this section.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389043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module was helpful in getting you registered with the </a:t>
            </a:r>
            <a:r>
              <a:rPr lang="en-US" dirty="0" err="1"/>
              <a:t>workintexas</a:t>
            </a:r>
            <a:r>
              <a:rPr lang="en-US" dirty="0"/>
              <a:t> system. Thank you and be sure to check out the other modules in this series.</a:t>
            </a:r>
          </a:p>
          <a:p>
            <a:r>
              <a:rPr lang="en-US" b="1" dirty="0"/>
              <a:t>(Click to End)</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261310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have already created your WorkInTexas profile.  If you have not completed this step, please refer to Module 1 for help.  Let us get started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136489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that you have logged into your </a:t>
            </a:r>
            <a:r>
              <a:rPr lang="en-US" dirty="0" err="1"/>
              <a:t>workintexas</a:t>
            </a:r>
            <a:r>
              <a:rPr lang="en-US" dirty="0"/>
              <a:t> account and are now looking at your desktop, Scroll down the left-hand menu bar until you see this section labeled </a:t>
            </a:r>
            <a:r>
              <a:rPr lang="en-US" b="1" dirty="0"/>
              <a:t>quick menu</a:t>
            </a:r>
            <a:r>
              <a:rPr lang="en-US" dirty="0"/>
              <a:t>. In this section you will find a link labeled </a:t>
            </a:r>
            <a:r>
              <a:rPr lang="en-US" b="1" dirty="0"/>
              <a:t>resume builder</a:t>
            </a:r>
            <a:r>
              <a:rPr lang="en-US" dirty="0"/>
              <a:t>. Click on this link and you will be taken to another page where you will see the button indicated here and labeled </a:t>
            </a:r>
            <a:r>
              <a:rPr lang="en-US" b="1" dirty="0"/>
              <a:t>create new resume</a:t>
            </a:r>
            <a:r>
              <a:rPr lang="en-US" dirty="0"/>
              <a:t>. Click on this button. In this new section, just complete all the required fields, which are labeled with an asterisk, and ensure that you enter a resume title. It is highly suggested that you name your resume so that you can quickly distinguish what resume you're going to be looking at while still getting the attention of the employer who is looking to fill their job position. Try to keep from using any personal identifiable information such as your name, date of birth, or anything that looks or sounds unprofessional.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107665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also be given three options to get your resume into the system. You can either upload an existing resume, which must be in Word or PDF, duplicate a current resume that you already have created in the system, or build a resume from scratch using the comprehensive wizard. In this lesson we will use the comprehensive method to build a resume from scratch.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178091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selected comprehensive go ahead and click on next and keep clicking next to go from page to page filling in any information that's necessary. If you want your resume to appear in searches from employers looking to fill their positions when you get to this box, select yes my resume will be available online for employers to view. If you do not wish to have your resume visible during searches this is where you would select no. You'll still be able to use this resume to apply for any job, but it will not come up in any searches by employers.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239018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next 3 pages choose your desired location whether it be in Houston, Galveston, Lake Jackson, Katy, etc. Select the occupation you are looking for and the salary you are looking to receive.  If you need help deciding on salary, you can pull up labor market information to Work in Texas or the </a:t>
            </a:r>
            <a:r>
              <a:rPr lang="en-US" dirty="0" err="1"/>
              <a:t>o’net</a:t>
            </a:r>
            <a:r>
              <a:rPr lang="en-US" dirty="0"/>
              <a:t> website. This will be taught in a later lesson.  You can create your desired job type by clicking the add new profile link and indicating your preferences such as full time part time days available shift willingness to travel or ability to relocate </a:t>
            </a:r>
            <a:r>
              <a:rPr lang="en-US" dirty="0" err="1"/>
              <a:t>etc</a:t>
            </a:r>
            <a:r>
              <a:rPr lang="en-US" dirty="0"/>
              <a:t> . Answer the drivers license information and transportation questions and then indicate if you have or have had a security clearances and or speak any foreign languages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a:p>
        </p:txBody>
      </p:sp>
    </p:spTree>
    <p:extLst>
      <p:ext uri="{BB962C8B-B14F-4D97-AF65-F5344CB8AC3E}">
        <p14:creationId xmlns:p14="http://schemas.microsoft.com/office/powerpoint/2010/main" val="168684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you to the resume templates page and you have a few options. You can use an existing template, or you can create a new template.  If you choose to use an existing template, select the template and modify its format and or structure and then click save. If you do not have one on file or would just like to  create one, then you would click on </a:t>
            </a:r>
            <a:r>
              <a:rPr lang="en-US" b="1" dirty="0"/>
              <a:t>new template </a:t>
            </a:r>
            <a:r>
              <a:rPr lang="en-US" dirty="0"/>
              <a:t>here.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116239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t>
            </a:r>
            <a:r>
              <a:rPr lang="en-US" b="1" dirty="0"/>
              <a:t>resume templates </a:t>
            </a:r>
            <a:r>
              <a:rPr lang="en-US" dirty="0"/>
              <a:t>page , the following sections will only display if you opted to include them in this template. On the next 3 pages, you will enter your education and training history, any occupational licenses you may hold or certificates, and your employment history. Specify whether employers may view your salary history and reason for leaving former jobs by checking the box at the bottom of the page. You will also need to modify your job skills and technical skills as well as any tools you are familiar with over the next 2 pages. Try not to select all and go through each Section 1 by 1. These are the keywords that will match the job postings as well as increase visibility when employers search for candidates.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159334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you will enter your abilities summary, your objective, any honors and activities, as well as any additional information that you feel are relevant to your job search. Check your contact information and specify which entries you want to appear on your resume by checking the boxes at the bottom of the page. This is also where you will enter any detailed references and specify if they should appear on your resume or just be mentioned they're available </a:t>
            </a:r>
            <a:r>
              <a:rPr lang="en-US" dirty="0" err="1"/>
              <a:t>upan</a:t>
            </a:r>
            <a:r>
              <a:rPr lang="en-US" dirty="0"/>
              <a:t> request by checking the appropriate box.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272040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a:xfrm>
            <a:off x="669850" y="1745209"/>
            <a:ext cx="5177885" cy="598517"/>
          </a:xfrm>
        </p:spPr>
        <p:txBody>
          <a:bodyPr/>
          <a:lstStyle/>
          <a:p>
            <a:r>
              <a:rPr lang="en-US" dirty="0"/>
              <a:t>Navigating </a:t>
            </a:r>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a:xfrm>
            <a:off x="2192047" y="3769766"/>
            <a:ext cx="4759906" cy="921337"/>
          </a:xfrm>
        </p:spPr>
        <p:txBody>
          <a:bodyPr/>
          <a:lstStyle/>
          <a:p>
            <a:r>
              <a:rPr lang="en-US" dirty="0"/>
              <a:t>For Job Seekers (Module 2)</a:t>
            </a:r>
          </a:p>
          <a:p>
            <a:r>
              <a:rPr lang="en-US" b="1" dirty="0"/>
              <a:t>Creating a Resume</a:t>
            </a:r>
          </a:p>
        </p:txBody>
      </p:sp>
      <p:pic>
        <p:nvPicPr>
          <p:cNvPr id="2050" name="Picture 2">
            <a:extLst>
              <a:ext uri="{FF2B5EF4-FFF2-40B4-BE49-F238E27FC236}">
                <a16:creationId xmlns:a16="http://schemas.microsoft.com/office/drawing/2014/main" id="{D33F3ED9-85BB-4488-8765-ABA6C58C2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91" y="2085975"/>
            <a:ext cx="43148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327BE41D-C49F-4A7F-8DDB-1E5F4FBBD7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47063845"/>
      </p:ext>
    </p:extLst>
  </p:cSld>
  <p:clrMapOvr>
    <a:masterClrMapping/>
  </p:clrMapOvr>
  <mc:AlternateContent xmlns:mc="http://schemas.openxmlformats.org/markup-compatibility/2006">
    <mc:Choice xmlns:p14="http://schemas.microsoft.com/office/powerpoint/2010/main" Requires="p14">
      <p:transition spd="slow" p14:dur="2000" advTm="10793"/>
    </mc:Choice>
    <mc:Fallback>
      <p:transition spd="slow" advTm="10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marL="182880" lvl="1" indent="0">
              <a:buNone/>
            </a:pPr>
            <a:r>
              <a:rPr lang="en-US" sz="1800" dirty="0"/>
              <a:t>Click </a:t>
            </a:r>
            <a:r>
              <a:rPr lang="en-US" sz="1800" b="1" i="1" dirty="0"/>
              <a:t>Finish</a:t>
            </a:r>
            <a:r>
              <a:rPr lang="en-US" sz="1800" dirty="0"/>
              <a:t>. Your formatted résumé displays.</a:t>
            </a:r>
          </a:p>
          <a:p>
            <a:pPr marL="182880" lvl="1" indent="0">
              <a:buNone/>
            </a:pPr>
            <a:r>
              <a:rPr lang="en-US" sz="1800" dirty="0"/>
              <a:t>From the Résumé review page, you can:</a:t>
            </a:r>
          </a:p>
          <a:p>
            <a:pPr marL="342900" lvl="1" indent="-342900">
              <a:lnSpc>
                <a:spcPct val="100000"/>
              </a:lnSpc>
              <a:spcBef>
                <a:spcPts val="0"/>
              </a:spcBef>
              <a:spcAft>
                <a:spcPts val="0"/>
              </a:spcAft>
              <a:buFont typeface="+mj-lt"/>
              <a:buAutoNum type="arabicPeriod"/>
            </a:pPr>
            <a:r>
              <a:rPr lang="en-US" sz="1800" dirty="0"/>
              <a:t>Score your résumé; click Score Now.</a:t>
            </a:r>
          </a:p>
          <a:p>
            <a:pPr marL="342900" lvl="1" indent="-342900">
              <a:lnSpc>
                <a:spcPct val="100000"/>
              </a:lnSpc>
              <a:spcBef>
                <a:spcPts val="0"/>
              </a:spcBef>
              <a:spcAft>
                <a:spcPts val="0"/>
              </a:spcAft>
              <a:buFont typeface="+mj-lt"/>
              <a:buAutoNum type="arabicPeriod"/>
            </a:pPr>
            <a:r>
              <a:rPr lang="en-US" sz="1800" dirty="0"/>
              <a:t>Modify the résumé; click on the underlined section headings.</a:t>
            </a:r>
          </a:p>
          <a:p>
            <a:pPr marL="342900" lvl="1" indent="-342900">
              <a:lnSpc>
                <a:spcPct val="100000"/>
              </a:lnSpc>
              <a:spcBef>
                <a:spcPts val="0"/>
              </a:spcBef>
              <a:spcAft>
                <a:spcPts val="0"/>
              </a:spcAft>
              <a:buFont typeface="+mj-lt"/>
              <a:buAutoNum type="arabicPeriod"/>
            </a:pPr>
            <a:r>
              <a:rPr lang="en-US" sz="1800" dirty="0"/>
              <a:t>Modify the template or any of the sections; click Edit Template.</a:t>
            </a:r>
          </a:p>
          <a:p>
            <a:pPr marL="342900" lvl="1" indent="-342900">
              <a:lnSpc>
                <a:spcPct val="100000"/>
              </a:lnSpc>
              <a:spcBef>
                <a:spcPts val="0"/>
              </a:spcBef>
              <a:spcAft>
                <a:spcPts val="0"/>
              </a:spcAft>
              <a:buFont typeface="+mj-lt"/>
              <a:buAutoNum type="arabicPeriod"/>
            </a:pPr>
            <a:r>
              <a:rPr lang="en-US" sz="1800" dirty="0"/>
              <a:t>Print, copy, email, download, or delete it; links are at the bottom of the page.</a:t>
            </a:r>
          </a:p>
        </p:txBody>
      </p:sp>
      <p:pic>
        <p:nvPicPr>
          <p:cNvPr id="2" name="Picture 1">
            <a:extLst>
              <a:ext uri="{FF2B5EF4-FFF2-40B4-BE49-F238E27FC236}">
                <a16:creationId xmlns:a16="http://schemas.microsoft.com/office/drawing/2014/main" id="{052B1F3F-5B08-48DE-B647-B3E290402902}"/>
              </a:ext>
            </a:extLst>
          </p:cNvPr>
          <p:cNvPicPr>
            <a:picLocks noChangeAspect="1"/>
          </p:cNvPicPr>
          <p:nvPr/>
        </p:nvPicPr>
        <p:blipFill>
          <a:blip r:embed="rId5"/>
          <a:stretch>
            <a:fillRect/>
          </a:stretch>
        </p:blipFill>
        <p:spPr>
          <a:xfrm>
            <a:off x="1004778" y="3507971"/>
            <a:ext cx="6294811" cy="2910464"/>
          </a:xfrm>
          <a:prstGeom prst="rect">
            <a:avLst/>
          </a:prstGeom>
          <a:ln>
            <a:solidFill>
              <a:schemeClr val="accent1"/>
            </a:solidFill>
          </a:ln>
          <a:effectLst>
            <a:outerShdw blurRad="50800" dist="38100" dir="8100000" algn="tr" rotWithShape="0">
              <a:prstClr val="black">
                <a:alpha val="40000"/>
              </a:prstClr>
            </a:outerShdw>
          </a:effectLst>
        </p:spPr>
      </p:pic>
      <p:sp>
        <p:nvSpPr>
          <p:cNvPr id="4" name="Rectangle 3">
            <a:extLst>
              <a:ext uri="{FF2B5EF4-FFF2-40B4-BE49-F238E27FC236}">
                <a16:creationId xmlns:a16="http://schemas.microsoft.com/office/drawing/2014/main" id="{D41E13A2-0214-4CB3-960A-62A378F288D1}"/>
              </a:ext>
            </a:extLst>
          </p:cNvPr>
          <p:cNvSpPr/>
          <p:nvPr/>
        </p:nvSpPr>
        <p:spPr>
          <a:xfrm>
            <a:off x="5109236" y="3507971"/>
            <a:ext cx="500826" cy="769441"/>
          </a:xfrm>
          <a:prstGeom prst="rect">
            <a:avLst/>
          </a:prstGeom>
          <a:noFill/>
        </p:spPr>
        <p:txBody>
          <a:bodyPr wrap="squar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1</a:t>
            </a:r>
          </a:p>
        </p:txBody>
      </p:sp>
      <p:sp>
        <p:nvSpPr>
          <p:cNvPr id="7" name="Rectangle 6">
            <a:extLst>
              <a:ext uri="{FF2B5EF4-FFF2-40B4-BE49-F238E27FC236}">
                <a16:creationId xmlns:a16="http://schemas.microsoft.com/office/drawing/2014/main" id="{CE5D1191-510D-4040-A1C8-1F3A402FE79B}"/>
              </a:ext>
            </a:extLst>
          </p:cNvPr>
          <p:cNvSpPr/>
          <p:nvPr/>
        </p:nvSpPr>
        <p:spPr>
          <a:xfrm>
            <a:off x="3533939" y="3507971"/>
            <a:ext cx="500826" cy="769441"/>
          </a:xfrm>
          <a:prstGeom prst="rect">
            <a:avLst/>
          </a:prstGeom>
          <a:noFill/>
        </p:spPr>
        <p:txBody>
          <a:bodyPr wrap="squar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2</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082EE46F-99FD-4E74-847C-278078D1BF93}"/>
              </a:ext>
            </a:extLst>
          </p:cNvPr>
          <p:cNvSpPr/>
          <p:nvPr/>
        </p:nvSpPr>
        <p:spPr>
          <a:xfrm>
            <a:off x="4629115" y="4193762"/>
            <a:ext cx="500826" cy="769441"/>
          </a:xfrm>
          <a:prstGeom prst="rect">
            <a:avLst/>
          </a:prstGeom>
          <a:noFill/>
        </p:spPr>
        <p:txBody>
          <a:bodyPr wrap="squar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54C07575-DD5D-4915-94EF-1A1CBC01A584}"/>
              </a:ext>
            </a:extLst>
          </p:cNvPr>
          <p:cNvSpPr/>
          <p:nvPr/>
        </p:nvSpPr>
        <p:spPr>
          <a:xfrm>
            <a:off x="6645670" y="5713508"/>
            <a:ext cx="500826" cy="769441"/>
          </a:xfrm>
          <a:prstGeom prst="rect">
            <a:avLst/>
          </a:prstGeom>
          <a:noFill/>
        </p:spPr>
        <p:txBody>
          <a:bodyPr wrap="square" lIns="91440" tIns="45720" rIns="91440" bIns="4572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4</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pic>
        <p:nvPicPr>
          <p:cNvPr id="10" name="Audio 9">
            <a:hlinkClick r:id="" action="ppaction://media"/>
            <a:extLst>
              <a:ext uri="{FF2B5EF4-FFF2-40B4-BE49-F238E27FC236}">
                <a16:creationId xmlns:a16="http://schemas.microsoft.com/office/drawing/2014/main" id="{78240D48-12BC-442E-B58B-5F8E626E03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95559604"/>
      </p:ext>
    </p:extLst>
  </p:cSld>
  <p:clrMapOvr>
    <a:masterClrMapping/>
  </p:clrMapOvr>
  <mc:AlternateContent xmlns:mc="http://schemas.openxmlformats.org/markup-compatibility/2006">
    <mc:Choice xmlns:p14="http://schemas.microsoft.com/office/powerpoint/2010/main" Requires="p14">
      <p:transition spd="slow" p14:dur="2000" advTm="43405"/>
    </mc:Choice>
    <mc:Fallback>
      <p:transition spd="slow" advTm="434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Conclusion</a:t>
            </a:r>
          </a:p>
        </p:txBody>
      </p:sp>
      <p:pic>
        <p:nvPicPr>
          <p:cNvPr id="2" name="Audio 1">
            <a:hlinkClick r:id="" action="ppaction://media"/>
            <a:extLst>
              <a:ext uri="{FF2B5EF4-FFF2-40B4-BE49-F238E27FC236}">
                <a16:creationId xmlns:a16="http://schemas.microsoft.com/office/drawing/2014/main" id="{1BA41206-8EC4-4E02-A139-696FF6C057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98461479"/>
      </p:ext>
    </p:extLst>
  </p:cSld>
  <p:clrMapOvr>
    <a:masterClrMapping/>
  </p:clrMapOvr>
  <mc:AlternateContent xmlns:mc="http://schemas.openxmlformats.org/markup-compatibility/2006">
    <mc:Choice xmlns:p14="http://schemas.microsoft.com/office/powerpoint/2010/main" Requires="p14">
      <p:transition spd="slow" p14:dur="2000" advTm="14644"/>
    </mc:Choice>
    <mc:Fallback>
      <p:transition spd="slow" advTm="14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Getting started:</a:t>
            </a:r>
          </a:p>
        </p:txBody>
      </p:sp>
      <p:pic>
        <p:nvPicPr>
          <p:cNvPr id="2" name="Audio 1">
            <a:hlinkClick r:id="" action="ppaction://media"/>
            <a:extLst>
              <a:ext uri="{FF2B5EF4-FFF2-40B4-BE49-F238E27FC236}">
                <a16:creationId xmlns:a16="http://schemas.microsoft.com/office/drawing/2014/main" id="{AB805D12-C856-4DEE-9CF2-BFE5B7B896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893041837"/>
      </p:ext>
    </p:extLst>
  </p:cSld>
  <p:clrMapOvr>
    <a:masterClrMapping/>
  </p:clrMapOvr>
  <mc:AlternateContent xmlns:mc="http://schemas.openxmlformats.org/markup-compatibility/2006">
    <mc:Choice xmlns:p14="http://schemas.microsoft.com/office/powerpoint/2010/main" Requires="p14">
      <p:transition spd="slow" p14:dur="2000" advTm="16309"/>
    </mc:Choice>
    <mc:Fallback>
      <p:transition spd="slow" advTm="16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lvl="1"/>
            <a:endParaRPr lang="en-US" b="0" dirty="0">
              <a:solidFill>
                <a:schemeClr val="tx1"/>
              </a:solidFill>
            </a:endParaRPr>
          </a:p>
          <a:p>
            <a:pPr lvl="1"/>
            <a:r>
              <a:rPr lang="en-US" b="0" dirty="0">
                <a:solidFill>
                  <a:schemeClr val="tx1"/>
                </a:solidFill>
              </a:rPr>
              <a:t>From the Quick Menu, click Résumé Builder.</a:t>
            </a:r>
          </a:p>
          <a:p>
            <a:pPr lvl="1"/>
            <a:endParaRPr lang="en-US" b="0" dirty="0">
              <a:solidFill>
                <a:schemeClr val="tx1"/>
              </a:solidFill>
            </a:endParaRPr>
          </a:p>
          <a:p>
            <a:pPr lvl="1"/>
            <a:r>
              <a:rPr lang="en-US" b="0" dirty="0">
                <a:solidFill>
                  <a:schemeClr val="tx1"/>
                </a:solidFill>
              </a:rPr>
              <a:t>Click the Create new Résumé button. </a:t>
            </a:r>
          </a:p>
          <a:p>
            <a:pPr lvl="1"/>
            <a:endParaRPr lang="en-US" b="0" dirty="0">
              <a:solidFill>
                <a:schemeClr val="tx1"/>
              </a:solidFill>
            </a:endParaRPr>
          </a:p>
          <a:p>
            <a:pPr lvl="1"/>
            <a:r>
              <a:rPr lang="en-US" b="0" dirty="0">
                <a:solidFill>
                  <a:schemeClr val="tx1"/>
                </a:solidFill>
              </a:rPr>
              <a:t>Complete all required fields (*).</a:t>
            </a:r>
          </a:p>
          <a:p>
            <a:pPr lvl="1"/>
            <a:endParaRPr lang="en-US" b="0" dirty="0">
              <a:solidFill>
                <a:schemeClr val="tx1"/>
              </a:solidFill>
            </a:endParaRPr>
          </a:p>
          <a:p>
            <a:pPr lvl="1"/>
            <a:r>
              <a:rPr lang="en-US" b="0" dirty="0">
                <a:solidFill>
                  <a:schemeClr val="tx1"/>
                </a:solidFill>
              </a:rPr>
              <a:t>Enter a Résumé Title.</a:t>
            </a:r>
          </a:p>
          <a:p>
            <a:endParaRPr lang="en-US" dirty="0"/>
          </a:p>
        </p:txBody>
      </p:sp>
      <p:sp>
        <p:nvSpPr>
          <p:cNvPr id="6" name="Rectangle 5">
            <a:extLst>
              <a:ext uri="{FF2B5EF4-FFF2-40B4-BE49-F238E27FC236}">
                <a16:creationId xmlns:a16="http://schemas.microsoft.com/office/drawing/2014/main" id="{016D690F-A61C-41A8-B4F0-B41461D133B3}"/>
              </a:ext>
            </a:extLst>
          </p:cNvPr>
          <p:cNvSpPr/>
          <p:nvPr/>
        </p:nvSpPr>
        <p:spPr>
          <a:xfrm>
            <a:off x="640080" y="5748228"/>
            <a:ext cx="6409113" cy="945900"/>
          </a:xfrm>
          <a:prstGeom prst="rect">
            <a:avLst/>
          </a:prstGeom>
        </p:spPr>
        <p:txBody>
          <a:bodyPr wrap="square">
            <a:spAutoFit/>
          </a:bodyPr>
          <a:lstStyle/>
          <a:p>
            <a:pPr algn="just">
              <a:lnSpc>
                <a:spcPts val="765"/>
              </a:lnSpc>
            </a:pPr>
            <a:r>
              <a:rPr lang="en-US" sz="14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28600" marR="190500" algn="just">
              <a:lnSpc>
                <a:spcPct val="119000"/>
              </a:lnSpc>
              <a:spcBef>
                <a:spcPts val="0"/>
              </a:spcBef>
              <a:spcAft>
                <a:spcPts val="0"/>
              </a:spcAft>
            </a:pPr>
            <a:r>
              <a:rPr lang="en-US" sz="1400" b="1" dirty="0">
                <a:latin typeface="Arial" panose="020B0604020202020204" pitchFamily="34" charset="0"/>
                <a:ea typeface="Arial" panose="020B0604020202020204" pitchFamily="34" charset="0"/>
                <a:cs typeface="Arial" panose="020B0604020202020204" pitchFamily="34" charset="0"/>
              </a:rPr>
              <a:t>Tip: </a:t>
            </a:r>
            <a:r>
              <a:rPr lang="en-US" sz="1400" dirty="0">
                <a:latin typeface="Arial" panose="020B0604020202020204" pitchFamily="34" charset="0"/>
                <a:ea typeface="Arial" panose="020B0604020202020204" pitchFamily="34" charset="0"/>
                <a:cs typeface="Arial" panose="020B0604020202020204" pitchFamily="34" charset="0"/>
              </a:rPr>
              <a:t>To get employers’ attention, create résumé titles that reflect your desired occupation, as the title is a</a:t>
            </a:r>
            <a:r>
              <a:rPr lang="en-US" sz="1400" b="1" dirty="0">
                <a:latin typeface="Arial" panose="020B0604020202020204" pitchFamily="34" charset="0"/>
                <a:ea typeface="Arial" panose="020B0604020202020204" pitchFamily="34" charset="0"/>
                <a:cs typeface="Arial" panose="020B0604020202020204" pitchFamily="34" charset="0"/>
              </a:rPr>
              <a:t> </a:t>
            </a:r>
            <a:r>
              <a:rPr lang="en-US" sz="1400" dirty="0">
                <a:latin typeface="Arial" panose="020B0604020202020204" pitchFamily="34" charset="0"/>
                <a:ea typeface="Arial" panose="020B0604020202020204" pitchFamily="34" charset="0"/>
                <a:cs typeface="Arial" panose="020B0604020202020204" pitchFamily="34" charset="0"/>
              </a:rPr>
              <a:t>searchable field. Omit personally identifying information in the title, such as your name.</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517A6F1-0A28-4AA8-BEC0-34EA14E43F7A}"/>
              </a:ext>
            </a:extLst>
          </p:cNvPr>
          <p:cNvPicPr>
            <a:picLocks noChangeAspect="1"/>
          </p:cNvPicPr>
          <p:nvPr/>
        </p:nvPicPr>
        <p:blipFill>
          <a:blip r:embed="rId5"/>
          <a:stretch>
            <a:fillRect/>
          </a:stretch>
        </p:blipFill>
        <p:spPr>
          <a:xfrm>
            <a:off x="6531157" y="1627767"/>
            <a:ext cx="1933845" cy="3286584"/>
          </a:xfrm>
          <a:prstGeom prst="rect">
            <a:avLst/>
          </a:prstGeom>
        </p:spPr>
      </p:pic>
      <p:pic>
        <p:nvPicPr>
          <p:cNvPr id="7" name="Picture 6">
            <a:extLst>
              <a:ext uri="{FF2B5EF4-FFF2-40B4-BE49-F238E27FC236}">
                <a16:creationId xmlns:a16="http://schemas.microsoft.com/office/drawing/2014/main" id="{C06840BC-4BE6-4E80-B917-A6FA5367B459}"/>
              </a:ext>
            </a:extLst>
          </p:cNvPr>
          <p:cNvPicPr>
            <a:picLocks noChangeAspect="1"/>
          </p:cNvPicPr>
          <p:nvPr/>
        </p:nvPicPr>
        <p:blipFill>
          <a:blip r:embed="rId6"/>
          <a:stretch>
            <a:fillRect/>
          </a:stretch>
        </p:blipFill>
        <p:spPr>
          <a:xfrm>
            <a:off x="2342887" y="3270790"/>
            <a:ext cx="1886213" cy="533474"/>
          </a:xfrm>
          <a:prstGeom prst="rect">
            <a:avLst/>
          </a:prstGeom>
        </p:spPr>
      </p:pic>
      <p:sp>
        <p:nvSpPr>
          <p:cNvPr id="8" name="Rectangle: Rounded Corners 7">
            <a:extLst>
              <a:ext uri="{FF2B5EF4-FFF2-40B4-BE49-F238E27FC236}">
                <a16:creationId xmlns:a16="http://schemas.microsoft.com/office/drawing/2014/main" id="{B29385EA-0429-4F36-9368-2442DB89E552}"/>
              </a:ext>
            </a:extLst>
          </p:cNvPr>
          <p:cNvSpPr/>
          <p:nvPr/>
        </p:nvSpPr>
        <p:spPr>
          <a:xfrm>
            <a:off x="6425738" y="4056611"/>
            <a:ext cx="1933845" cy="548640"/>
          </a:xfrm>
          <a:prstGeom prst="roundRect">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6C9CE349-4E1C-40B7-B402-8494D6DEBC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97048072"/>
      </p:ext>
    </p:extLst>
  </p:cSld>
  <p:clrMapOvr>
    <a:masterClrMapping/>
  </p:clrMapOvr>
  <mc:AlternateContent xmlns:mc="http://schemas.openxmlformats.org/markup-compatibility/2006">
    <mc:Choice xmlns:p14="http://schemas.microsoft.com/office/powerpoint/2010/main" Requires="p14">
      <p:transition spd="slow" p14:dur="2000" advTm="67728"/>
    </mc:Choice>
    <mc:Fallback>
      <p:transition spd="slow" advTm="67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lvl="2"/>
            <a:r>
              <a:rPr lang="en-US" dirty="0"/>
              <a:t>Choose how you want to create your résumé:</a:t>
            </a:r>
          </a:p>
          <a:p>
            <a:pPr marL="182880" lvl="1" indent="0">
              <a:buNone/>
            </a:pPr>
            <a:r>
              <a:rPr lang="en-US" dirty="0"/>
              <a:t>Note:  Comprehensive – Uses a wizard to complete form pages for each résumé section; requires the most time, but employers are most likely to find this résumé type.</a:t>
            </a:r>
          </a:p>
          <a:p>
            <a:pPr marL="182880" lvl="1" indent="0">
              <a:buNone/>
            </a:pPr>
            <a:endParaRPr lang="en-US" dirty="0"/>
          </a:p>
          <a:p>
            <a:endParaRPr lang="en-US" dirty="0"/>
          </a:p>
        </p:txBody>
      </p:sp>
      <p:pic>
        <p:nvPicPr>
          <p:cNvPr id="2" name="Picture 1">
            <a:extLst>
              <a:ext uri="{FF2B5EF4-FFF2-40B4-BE49-F238E27FC236}">
                <a16:creationId xmlns:a16="http://schemas.microsoft.com/office/drawing/2014/main" id="{915A69CC-C345-4C17-A375-DAF418B427CC}"/>
              </a:ext>
            </a:extLst>
          </p:cNvPr>
          <p:cNvPicPr>
            <a:picLocks noChangeAspect="1"/>
          </p:cNvPicPr>
          <p:nvPr/>
        </p:nvPicPr>
        <p:blipFill>
          <a:blip r:embed="rId5"/>
          <a:stretch>
            <a:fillRect/>
          </a:stretch>
        </p:blipFill>
        <p:spPr>
          <a:xfrm>
            <a:off x="2355221" y="3038302"/>
            <a:ext cx="4433558" cy="3095620"/>
          </a:xfrm>
          <a:prstGeom prst="rect">
            <a:avLst/>
          </a:prstGeom>
          <a:ln>
            <a:solidFill>
              <a:schemeClr val="accent1"/>
            </a:solidFill>
          </a:ln>
          <a:effectLst>
            <a:outerShdw blurRad="50800" dist="38100" dir="8100000" sx="103000" sy="103000" algn="tr" rotWithShape="0">
              <a:prstClr val="black">
                <a:alpha val="40000"/>
              </a:prstClr>
            </a:outerShdw>
          </a:effectLst>
        </p:spPr>
      </p:pic>
      <p:pic>
        <p:nvPicPr>
          <p:cNvPr id="6" name="Audio 5">
            <a:hlinkClick r:id="" action="ppaction://media"/>
            <a:extLst>
              <a:ext uri="{FF2B5EF4-FFF2-40B4-BE49-F238E27FC236}">
                <a16:creationId xmlns:a16="http://schemas.microsoft.com/office/drawing/2014/main" id="{763581CC-F4C7-421E-A0EA-688AE0BEBE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69775972"/>
      </p:ext>
    </p:extLst>
  </p:cSld>
  <p:clrMapOvr>
    <a:masterClrMapping/>
  </p:clrMapOvr>
  <mc:AlternateContent xmlns:mc="http://schemas.openxmlformats.org/markup-compatibility/2006">
    <mc:Choice xmlns:p14="http://schemas.microsoft.com/office/powerpoint/2010/main" Requires="p14">
      <p:transition spd="slow" p14:dur="2000" advTm="27444"/>
    </mc:Choice>
    <mc:Fallback>
      <p:transition spd="slow" advTm="27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marL="182880" lvl="1" indent="0">
              <a:buNone/>
            </a:pPr>
            <a:endParaRPr lang="en-US" dirty="0"/>
          </a:p>
          <a:p>
            <a:pPr lvl="1"/>
            <a:r>
              <a:rPr lang="en-US" dirty="0"/>
              <a:t>Click Next. Continue clicking Next to proceed from page to page.</a:t>
            </a:r>
          </a:p>
          <a:p>
            <a:pPr marL="182880" lvl="1" indent="0">
              <a:buNone/>
            </a:pPr>
            <a:endParaRPr lang="en-US" dirty="0"/>
          </a:p>
          <a:p>
            <a:pPr lvl="1"/>
            <a:r>
              <a:rPr lang="en-US" dirty="0"/>
              <a:t>Specify if you want employers to be able to see your résumé in their candidate searches, then click OK to confirm your choice</a:t>
            </a:r>
          </a:p>
          <a:p>
            <a:pPr lvl="1"/>
            <a:endParaRPr lang="en-US" dirty="0"/>
          </a:p>
          <a:p>
            <a:pPr marL="182880" lvl="1" indent="0">
              <a:buNone/>
            </a:pPr>
            <a:endParaRPr lang="en-US" dirty="0"/>
          </a:p>
          <a:p>
            <a:pPr marL="365760" lvl="2" indent="0">
              <a:buNone/>
            </a:pPr>
            <a:endParaRPr lang="en-US" dirty="0"/>
          </a:p>
        </p:txBody>
      </p:sp>
      <p:sp>
        <p:nvSpPr>
          <p:cNvPr id="6" name="Rectangle 5">
            <a:extLst>
              <a:ext uri="{FF2B5EF4-FFF2-40B4-BE49-F238E27FC236}">
                <a16:creationId xmlns:a16="http://schemas.microsoft.com/office/drawing/2014/main" id="{016D690F-A61C-41A8-B4F0-B41461D133B3}"/>
              </a:ext>
            </a:extLst>
          </p:cNvPr>
          <p:cNvSpPr/>
          <p:nvPr/>
        </p:nvSpPr>
        <p:spPr>
          <a:xfrm>
            <a:off x="606829" y="5911862"/>
            <a:ext cx="6409113" cy="689548"/>
          </a:xfrm>
          <a:prstGeom prst="rect">
            <a:avLst/>
          </a:prstGeom>
        </p:spPr>
        <p:txBody>
          <a:bodyPr wrap="square">
            <a:spAutoFit/>
          </a:bodyPr>
          <a:lstStyle/>
          <a:p>
            <a:pPr algn="just">
              <a:lnSpc>
                <a:spcPts val="765"/>
              </a:lnSpc>
            </a:pPr>
            <a:r>
              <a:rPr lang="en-US" sz="1400"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28600" marR="190500" algn="just">
              <a:lnSpc>
                <a:spcPct val="119000"/>
              </a:lnSpc>
              <a:spcBef>
                <a:spcPts val="0"/>
              </a:spcBef>
              <a:spcAft>
                <a:spcPts val="0"/>
              </a:spcAft>
            </a:pPr>
            <a:r>
              <a:rPr lang="en-US" sz="1400" b="1" dirty="0">
                <a:latin typeface="Arial" panose="020B0604020202020204" pitchFamily="34" charset="0"/>
                <a:ea typeface="Arial" panose="020B0604020202020204" pitchFamily="34" charset="0"/>
                <a:cs typeface="Arial" panose="020B0604020202020204" pitchFamily="34" charset="0"/>
              </a:rPr>
              <a:t>Tip: </a:t>
            </a:r>
            <a:r>
              <a:rPr lang="en-US" sz="1400" dirty="0">
                <a:latin typeface="Arial" panose="020B0604020202020204" pitchFamily="34" charset="0"/>
                <a:ea typeface="Arial" panose="020B0604020202020204" pitchFamily="34" charset="0"/>
                <a:cs typeface="Arial" panose="020B0604020202020204" pitchFamily="34" charset="0"/>
              </a:rPr>
              <a:t>Selecting ‘Yes’ will give you the greatest visibility; however, if you choose ‘No,’ you can still use your résumé to apply for jobs.</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DF5D402-6B3B-4A1E-8BEC-9B32FF6B952D}"/>
              </a:ext>
            </a:extLst>
          </p:cNvPr>
          <p:cNvPicPr>
            <a:picLocks noChangeAspect="1"/>
          </p:cNvPicPr>
          <p:nvPr/>
        </p:nvPicPr>
        <p:blipFill>
          <a:blip r:embed="rId5"/>
          <a:stretch>
            <a:fillRect/>
          </a:stretch>
        </p:blipFill>
        <p:spPr>
          <a:xfrm>
            <a:off x="1475943" y="4125809"/>
            <a:ext cx="6192114" cy="1066949"/>
          </a:xfrm>
          <a:prstGeom prst="rect">
            <a:avLst/>
          </a:prstGeom>
          <a:ln>
            <a:solidFill>
              <a:schemeClr val="accent1"/>
            </a:solidFill>
          </a:ln>
          <a:effectLst>
            <a:outerShdw blurRad="50800" dist="38100" dir="6600000" sx="103000" sy="103000" algn="tr" rotWithShape="0">
              <a:prstClr val="black">
                <a:alpha val="40000"/>
              </a:prstClr>
            </a:outerShdw>
          </a:effectLst>
        </p:spPr>
      </p:pic>
      <p:pic>
        <p:nvPicPr>
          <p:cNvPr id="7" name="Audio 6">
            <a:hlinkClick r:id="" action="ppaction://media"/>
            <a:extLst>
              <a:ext uri="{FF2B5EF4-FFF2-40B4-BE49-F238E27FC236}">
                <a16:creationId xmlns:a16="http://schemas.microsoft.com/office/drawing/2014/main" id="{FF526747-65B4-4F8B-A9C9-F28F4FD8B1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099067690"/>
      </p:ext>
    </p:extLst>
  </p:cSld>
  <p:clrMapOvr>
    <a:masterClrMapping/>
  </p:clrMapOvr>
  <mc:AlternateContent xmlns:mc="http://schemas.openxmlformats.org/markup-compatibility/2006">
    <mc:Choice xmlns:p14="http://schemas.microsoft.com/office/powerpoint/2010/main" Requires="p14">
      <p:transition spd="slow" p14:dur="2000" advTm="40235"/>
    </mc:Choice>
    <mc:Fallback>
      <p:transition spd="slow" advTm="40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lvl="1"/>
            <a:r>
              <a:rPr lang="en-US" sz="1800" dirty="0"/>
              <a:t>Choose your Desired Location, Occupation, and Salary on the next three pages.</a:t>
            </a:r>
          </a:p>
          <a:p>
            <a:pPr lvl="1"/>
            <a:endParaRPr lang="en-US" sz="1800" dirty="0"/>
          </a:p>
          <a:p>
            <a:pPr lvl="1"/>
            <a:r>
              <a:rPr lang="en-US" sz="1800" dirty="0"/>
              <a:t>Create your Desired Job Type profile by clicking the Add New Profile link. Indicate your preferences such as full-time/part-time, days available, shift, willingness to travel or relocate, etc.</a:t>
            </a:r>
          </a:p>
          <a:p>
            <a:pPr lvl="1"/>
            <a:endParaRPr lang="en-US" sz="1800" dirty="0"/>
          </a:p>
          <a:p>
            <a:pPr lvl="1"/>
            <a:r>
              <a:rPr lang="en-US" sz="1800" dirty="0"/>
              <a:t>Answer the Driver’s License Information and transportation questions.</a:t>
            </a:r>
          </a:p>
          <a:p>
            <a:pPr lvl="1"/>
            <a:endParaRPr lang="en-US" sz="1800" dirty="0"/>
          </a:p>
          <a:p>
            <a:pPr lvl="1"/>
            <a:r>
              <a:rPr lang="en-US" sz="1800" dirty="0"/>
              <a:t>Indicate if you have a Security Clearance or speak any foreign Languages.</a:t>
            </a:r>
          </a:p>
          <a:p>
            <a:pPr lvl="1"/>
            <a:endParaRPr lang="en-US" dirty="0"/>
          </a:p>
          <a:p>
            <a:pPr marL="365760" lvl="2" indent="0">
              <a:buNone/>
            </a:pPr>
            <a:endParaRPr lang="en-US" dirty="0"/>
          </a:p>
        </p:txBody>
      </p:sp>
      <p:pic>
        <p:nvPicPr>
          <p:cNvPr id="2" name="Audio 1">
            <a:hlinkClick r:id="" action="ppaction://media"/>
            <a:extLst>
              <a:ext uri="{FF2B5EF4-FFF2-40B4-BE49-F238E27FC236}">
                <a16:creationId xmlns:a16="http://schemas.microsoft.com/office/drawing/2014/main" id="{D13118CB-1A18-4676-85CE-A7289AEF22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20223945"/>
      </p:ext>
    </p:extLst>
  </p:cSld>
  <p:clrMapOvr>
    <a:masterClrMapping/>
  </p:clrMapOvr>
  <mc:AlternateContent xmlns:mc="http://schemas.openxmlformats.org/markup-compatibility/2006">
    <mc:Choice xmlns:p14="http://schemas.microsoft.com/office/powerpoint/2010/main" Requires="p14">
      <p:transition spd="slow" p14:dur="2000" advTm="59714"/>
    </mc:Choice>
    <mc:Fallback>
      <p:transition spd="slow" advTm="597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marL="182880" lvl="1" indent="0">
              <a:buNone/>
            </a:pPr>
            <a:r>
              <a:rPr lang="en-US" sz="1800" dirty="0"/>
              <a:t>On the </a:t>
            </a:r>
            <a:r>
              <a:rPr lang="en-US" sz="1800" b="1" i="1" dirty="0"/>
              <a:t>Résumé Templates </a:t>
            </a:r>
            <a:r>
              <a:rPr lang="en-US" sz="1800" dirty="0"/>
              <a:t>page, you have a few options</a:t>
            </a:r>
          </a:p>
          <a:p>
            <a:pPr lvl="1"/>
            <a:r>
              <a:rPr lang="en-US" sz="1800" b="1" dirty="0"/>
              <a:t>Choose an existing template </a:t>
            </a:r>
            <a:r>
              <a:rPr lang="en-US" sz="1800" dirty="0"/>
              <a:t>and use as is; click </a:t>
            </a:r>
            <a:r>
              <a:rPr lang="en-US" sz="1800" b="1" dirty="0"/>
              <a:t>Skip this step</a:t>
            </a:r>
            <a:r>
              <a:rPr lang="en-US" sz="1800" dirty="0"/>
              <a:t>, I will use the current template.</a:t>
            </a:r>
          </a:p>
          <a:p>
            <a:pPr lvl="1"/>
            <a:endParaRPr lang="en-US" sz="1800" dirty="0"/>
          </a:p>
          <a:p>
            <a:pPr lvl="1"/>
            <a:r>
              <a:rPr lang="en-US" sz="1800" dirty="0"/>
              <a:t>Choose an existing template and modify its formatting and/or structure; click Save.</a:t>
            </a:r>
          </a:p>
          <a:p>
            <a:pPr lvl="1"/>
            <a:endParaRPr lang="en-US" sz="1800" dirty="0"/>
          </a:p>
          <a:p>
            <a:pPr lvl="1"/>
            <a:r>
              <a:rPr lang="en-US" sz="1800" dirty="0"/>
              <a:t>Include/exclude, rename, and rearrange sections.</a:t>
            </a:r>
          </a:p>
          <a:p>
            <a:pPr lvl="1"/>
            <a:endParaRPr lang="en-US" sz="1800" dirty="0"/>
          </a:p>
          <a:p>
            <a:pPr lvl="1"/>
            <a:r>
              <a:rPr lang="en-US" sz="1800" dirty="0"/>
              <a:t>Create a new template from scratch; click </a:t>
            </a:r>
            <a:r>
              <a:rPr lang="en-US" sz="1800" b="1" dirty="0"/>
              <a:t>New Template</a:t>
            </a:r>
            <a:r>
              <a:rPr lang="en-US" sz="1800" dirty="0"/>
              <a:t>.</a:t>
            </a:r>
          </a:p>
        </p:txBody>
      </p:sp>
      <p:pic>
        <p:nvPicPr>
          <p:cNvPr id="2" name="Audio 1">
            <a:hlinkClick r:id="" action="ppaction://media"/>
            <a:extLst>
              <a:ext uri="{FF2B5EF4-FFF2-40B4-BE49-F238E27FC236}">
                <a16:creationId xmlns:a16="http://schemas.microsoft.com/office/drawing/2014/main" id="{5E97F602-0111-4820-9149-5CC2242C8B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98220838"/>
      </p:ext>
    </p:extLst>
  </p:cSld>
  <p:clrMapOvr>
    <a:masterClrMapping/>
  </p:clrMapOvr>
  <mc:AlternateContent xmlns:mc="http://schemas.openxmlformats.org/markup-compatibility/2006">
    <mc:Choice xmlns:p14="http://schemas.microsoft.com/office/powerpoint/2010/main" Requires="p14">
      <p:transition spd="slow" p14:dur="2000" advTm="34733"/>
    </mc:Choice>
    <mc:Fallback>
      <p:transition spd="slow" advTm="34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marL="182880" lvl="1" indent="0">
              <a:buNone/>
            </a:pPr>
            <a:r>
              <a:rPr lang="en-US" sz="1800" dirty="0"/>
              <a:t>On the </a:t>
            </a:r>
            <a:r>
              <a:rPr lang="en-US" sz="1800" b="1" i="1" dirty="0"/>
              <a:t>Résumé Templates </a:t>
            </a:r>
            <a:r>
              <a:rPr lang="en-US" sz="1800" dirty="0"/>
              <a:t>page, The following sections will only display if you opted to include them in the template:</a:t>
            </a:r>
          </a:p>
          <a:p>
            <a:pPr lvl="1"/>
            <a:r>
              <a:rPr lang="en-US" sz="1800" dirty="0"/>
              <a:t>Enter your Education and Training history, Occupational Licenses &amp; Certificates, and Employment History on the next three pages.</a:t>
            </a:r>
          </a:p>
          <a:p>
            <a:pPr lvl="1"/>
            <a:r>
              <a:rPr lang="en-US" sz="1800" dirty="0"/>
              <a:t>Specify whether employers may view your salary history and reason for leaving former job(s) by checking the box at the bottom of the page.</a:t>
            </a:r>
          </a:p>
          <a:p>
            <a:pPr lvl="1"/>
            <a:r>
              <a:rPr lang="en-US" sz="1800" dirty="0"/>
              <a:t>Modify your Job Skills and Technical Skills and Tools lists as needed on the next two pages (</a:t>
            </a:r>
            <a:r>
              <a:rPr lang="en-US" sz="1800" b="1" dirty="0"/>
              <a:t>employer searchable</a:t>
            </a:r>
            <a:r>
              <a:rPr lang="en-US" sz="1800" dirty="0"/>
              <a:t>).</a:t>
            </a:r>
          </a:p>
        </p:txBody>
      </p:sp>
      <p:pic>
        <p:nvPicPr>
          <p:cNvPr id="7" name="Audio 6">
            <a:hlinkClick r:id="" action="ppaction://media"/>
            <a:extLst>
              <a:ext uri="{FF2B5EF4-FFF2-40B4-BE49-F238E27FC236}">
                <a16:creationId xmlns:a16="http://schemas.microsoft.com/office/drawing/2014/main" id="{0C6D28F7-72F1-4EFC-AC41-536758F045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81058407"/>
      </p:ext>
    </p:extLst>
  </p:cSld>
  <p:clrMapOvr>
    <a:masterClrMapping/>
  </p:clrMapOvr>
  <mc:AlternateContent xmlns:mc="http://schemas.openxmlformats.org/markup-compatibility/2006">
    <mc:Choice xmlns:p14="http://schemas.microsoft.com/office/powerpoint/2010/main" Requires="p14">
      <p:transition spd="slow" p14:dur="2000" advTm="54046"/>
    </mc:Choice>
    <mc:Fallback>
      <p:transition spd="slow" advTm="54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Getting Started </a:t>
            </a:r>
          </a:p>
        </p:txBody>
      </p:sp>
      <p:sp>
        <p:nvSpPr>
          <p:cNvPr id="5" name="Content Placeholder 4">
            <a:extLst>
              <a:ext uri="{FF2B5EF4-FFF2-40B4-BE49-F238E27FC236}">
                <a16:creationId xmlns:a16="http://schemas.microsoft.com/office/drawing/2014/main" id="{F75ACD75-04B6-4A9D-84E2-ACA1EA473E72}"/>
              </a:ext>
            </a:extLst>
          </p:cNvPr>
          <p:cNvSpPr>
            <a:spLocks noGrp="1"/>
          </p:cNvSpPr>
          <p:nvPr>
            <p:ph idx="1"/>
          </p:nvPr>
        </p:nvSpPr>
        <p:spPr/>
        <p:txBody>
          <a:bodyPr/>
          <a:lstStyle/>
          <a:p>
            <a:pPr marL="0" indent="0">
              <a:buNone/>
            </a:pPr>
            <a:r>
              <a:rPr lang="en-US" dirty="0"/>
              <a:t>Create a Résumé</a:t>
            </a:r>
          </a:p>
          <a:p>
            <a:pPr marL="182880" lvl="1" indent="0">
              <a:buNone/>
            </a:pPr>
            <a:r>
              <a:rPr lang="en-US" sz="1800" dirty="0"/>
              <a:t>On the </a:t>
            </a:r>
            <a:r>
              <a:rPr lang="en-US" sz="1800" b="1" i="1" dirty="0"/>
              <a:t>Résumé Templates </a:t>
            </a:r>
            <a:r>
              <a:rPr lang="en-US" sz="1800" dirty="0"/>
              <a:t>page, The following sections will only display if you opted to include them in the template:</a:t>
            </a:r>
          </a:p>
          <a:p>
            <a:pPr lvl="1"/>
            <a:r>
              <a:rPr lang="en-US" sz="1800" dirty="0"/>
              <a:t>Enter your Ability Summary, Objective, Honors &amp; Activities, and any Additional Information on the next four pages.</a:t>
            </a:r>
          </a:p>
          <a:p>
            <a:pPr lvl="1"/>
            <a:endParaRPr lang="en-US" sz="1800" dirty="0"/>
          </a:p>
          <a:p>
            <a:pPr lvl="1"/>
            <a:r>
              <a:rPr lang="en-US" sz="1800" dirty="0"/>
              <a:t>Check your </a:t>
            </a:r>
            <a:r>
              <a:rPr lang="en-US" sz="1800" b="1" dirty="0"/>
              <a:t>Contact information </a:t>
            </a:r>
            <a:r>
              <a:rPr lang="en-US" sz="1800" dirty="0"/>
              <a:t>and specify which entries you want to appear on your résumé by checking the boxes at the bottom of the page.</a:t>
            </a:r>
          </a:p>
          <a:p>
            <a:pPr lvl="1"/>
            <a:endParaRPr lang="en-US" sz="1800" dirty="0"/>
          </a:p>
          <a:p>
            <a:pPr lvl="1"/>
            <a:r>
              <a:rPr lang="en-US" sz="1800" dirty="0"/>
              <a:t>Enter your </a:t>
            </a:r>
            <a:r>
              <a:rPr lang="en-US" sz="1800" b="1" dirty="0"/>
              <a:t>Detailed References </a:t>
            </a:r>
            <a:r>
              <a:rPr lang="en-US" sz="1800" dirty="0"/>
              <a:t>and specify if they should appear on your résumé or just be mentioned that they are available on request by checking the boxes.</a:t>
            </a:r>
          </a:p>
        </p:txBody>
      </p:sp>
      <p:pic>
        <p:nvPicPr>
          <p:cNvPr id="4" name="Audio 3">
            <a:hlinkClick r:id="" action="ppaction://media"/>
            <a:extLst>
              <a:ext uri="{FF2B5EF4-FFF2-40B4-BE49-F238E27FC236}">
                <a16:creationId xmlns:a16="http://schemas.microsoft.com/office/drawing/2014/main" id="{26FB28B7-4821-47A5-A8C1-5F057FCB6C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021511079"/>
      </p:ext>
    </p:extLst>
  </p:cSld>
  <p:clrMapOvr>
    <a:masterClrMapping/>
  </p:clrMapOvr>
  <mc:AlternateContent xmlns:mc="http://schemas.openxmlformats.org/markup-compatibility/2006">
    <mc:Choice xmlns:p14="http://schemas.microsoft.com/office/powerpoint/2010/main" Requires="p14">
      <p:transition spd="slow" p14:dur="2000" advTm="36839"/>
    </mc:Choice>
    <mc:Fallback>
      <p:transition spd="slow" advTm="36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1_WhiteBackground_08-27-2019.pptx" id="{2688DECE-D86D-4A09-A684-330F88BDC602}" vid="{1E883460-E39C-4C8A-A648-8D71B11185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819A7D0B4D17429811C59755CF38D1" ma:contentTypeVersion="6" ma:contentTypeDescription="Create a new document." ma:contentTypeScope="" ma:versionID="79c60cd6eb417dec86ae5b4a703533b1">
  <xsd:schema xmlns:xsd="http://www.w3.org/2001/XMLSchema" xmlns:xs="http://www.w3.org/2001/XMLSchema" xmlns:p="http://schemas.microsoft.com/office/2006/metadata/properties" xmlns:ns2="0aeb2e30-a491-4fec-83dd-e44b49e6ebb0" targetNamespace="http://schemas.microsoft.com/office/2006/metadata/properties" ma:root="true" ma:fieldsID="172e4004e8bea187f051d035d80da7e4" ns2:_="">
    <xsd:import namespace="0aeb2e30-a491-4fec-83dd-e44b49e6eb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b2e30-a491-4fec-83dd-e44b49e6eb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AFF5ED-E70D-46CC-B8A4-04198CAC640E}">
  <ds:schemaRefs>
    <ds:schemaRef ds:uri="http://purl.org/dc/terms/"/>
    <ds:schemaRef ds:uri="0aeb2e30-a491-4fec-83dd-e44b49e6ebb0"/>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F85134C-5FA7-4191-ADDF-8BC3D250602C}">
  <ds:schemaRefs>
    <ds:schemaRef ds:uri="http://schemas.microsoft.com/sharepoint/v3/contenttype/forms"/>
  </ds:schemaRefs>
</ds:datastoreItem>
</file>

<file path=customXml/itemProps3.xml><?xml version="1.0" encoding="utf-8"?>
<ds:datastoreItem xmlns:ds="http://schemas.openxmlformats.org/officeDocument/2006/customXml" ds:itemID="{7379298A-8AA3-463A-BA09-39AF41132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eb2e30-a491-4fec-83dd-e44b49e6e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Standard1_WhiteBackground_08-27-2019</Template>
  <TotalTime>439</TotalTime>
  <Words>1621</Words>
  <Application>Microsoft Office PowerPoint</Application>
  <PresentationFormat>On-screen Show (4:3)</PresentationFormat>
  <Paragraphs>119</Paragraphs>
  <Slides>11</Slides>
  <Notes>11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.AppleSystemUIFont</vt:lpstr>
      <vt:lpstr>Arial</vt:lpstr>
      <vt:lpstr>Calibri</vt:lpstr>
      <vt:lpstr>Times New Roman</vt:lpstr>
      <vt:lpstr>HGAC_roundtable_template_0330</vt:lpstr>
      <vt:lpstr>Navigating </vt:lpstr>
      <vt:lpstr>PowerPoint Presentation</vt:lpstr>
      <vt:lpstr>        Getting Started </vt:lpstr>
      <vt:lpstr>        Getting Started </vt:lpstr>
      <vt:lpstr>        Getting Started </vt:lpstr>
      <vt:lpstr>        Getting Started </vt:lpstr>
      <vt:lpstr>        Getting Started </vt:lpstr>
      <vt:lpstr>        Getting Started </vt:lpstr>
      <vt:lpstr>        Getting Started </vt:lpstr>
      <vt:lpstr>        Getting Started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WorkInTexas</dc:title>
  <dc:creator>Gerace, Robert</dc:creator>
  <cp:lastModifiedBy>Goergen, Jarrod</cp:lastModifiedBy>
  <cp:revision>31</cp:revision>
  <dcterms:created xsi:type="dcterms:W3CDTF">2020-05-12T17:08:44Z</dcterms:created>
  <dcterms:modified xsi:type="dcterms:W3CDTF">2020-06-23T21:32:30Z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0x010100F9819A7D0B4D17429811C59755CF38D1</vt:lpwstr>
  </property>
</Properties>
</file>