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20"/>
  </p:notesMasterIdLst>
  <p:handoutMasterIdLst>
    <p:handoutMasterId r:id="rId21"/>
  </p:handoutMasterIdLst>
  <p:sldIdLst>
    <p:sldId id="261" r:id="rId5"/>
    <p:sldId id="300" r:id="rId6"/>
    <p:sldId id="307" r:id="rId7"/>
    <p:sldId id="331" r:id="rId8"/>
    <p:sldId id="330" r:id="rId9"/>
    <p:sldId id="332" r:id="rId10"/>
    <p:sldId id="308" r:id="rId11"/>
    <p:sldId id="333" r:id="rId12"/>
    <p:sldId id="327" r:id="rId13"/>
    <p:sldId id="334" r:id="rId14"/>
    <p:sldId id="306" r:id="rId15"/>
    <p:sldId id="335" r:id="rId16"/>
    <p:sldId id="329" r:id="rId17"/>
    <p:sldId id="336" r:id="rId18"/>
    <p:sldId id="30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EBE"/>
    <a:srgbClr val="54266D"/>
    <a:srgbClr val="ED1C24"/>
    <a:srgbClr val="F1B51C"/>
    <a:srgbClr val="8FAD15"/>
    <a:srgbClr val="007BB9"/>
    <a:srgbClr val="6E6E6E"/>
    <a:srgbClr val="E97B00"/>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801" autoAdjust="0"/>
  </p:normalViewPr>
  <p:slideViewPr>
    <p:cSldViewPr snapToGrid="0">
      <p:cViewPr varScale="1">
        <p:scale>
          <a:sx n="72" d="100"/>
          <a:sy n="72" d="100"/>
        </p:scale>
        <p:origin x="1747"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Hello, and welcome to navigating Work In Texas. In this module we will learn how to create your resume.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(Click to Reveal)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32916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find that you are in need of some financial assistance, you can find the financial assistance links under the </a:t>
            </a:r>
            <a:r>
              <a:rPr lang="en-US" b="1" dirty="0"/>
              <a:t>services for individuals </a:t>
            </a:r>
            <a:r>
              <a:rPr lang="en-US" dirty="0"/>
              <a:t>menu. Then click on education services and financial assistance links. There you can click on any desired link to learn more about some of those opportunities to help you with your financial needs.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10</a:t>
            </a:fld>
            <a:endParaRPr lang="en-US"/>
          </a:p>
        </p:txBody>
      </p:sp>
    </p:spTree>
    <p:extLst>
      <p:ext uri="{BB962C8B-B14F-4D97-AF65-F5344CB8AC3E}">
        <p14:creationId xmlns:p14="http://schemas.microsoft.com/office/powerpoint/2010/main" val="1498195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educational opportunities that can be accomplished online and many are free to you. To find these opportunities, under the </a:t>
            </a:r>
            <a:r>
              <a:rPr lang="en-US" b="1" dirty="0"/>
              <a:t>services for individual </a:t>
            </a:r>
            <a:r>
              <a:rPr lang="en-US" dirty="0"/>
              <a:t>section again, click on </a:t>
            </a:r>
            <a:r>
              <a:rPr lang="en-US" b="1" dirty="0"/>
              <a:t>education services </a:t>
            </a:r>
            <a:r>
              <a:rPr lang="en-US" dirty="0"/>
              <a:t>and then </a:t>
            </a:r>
            <a:r>
              <a:rPr lang="en-US" b="1" dirty="0"/>
              <a:t>online learning resources</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11</a:t>
            </a:fld>
            <a:endParaRPr lang="en-US"/>
          </a:p>
        </p:txBody>
      </p:sp>
    </p:spTree>
    <p:extLst>
      <p:ext uri="{BB962C8B-B14F-4D97-AF65-F5344CB8AC3E}">
        <p14:creationId xmlns:p14="http://schemas.microsoft.com/office/powerpoint/2010/main" val="202682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get information about training and educational programs is by clicking on </a:t>
            </a:r>
            <a:r>
              <a:rPr lang="en-US" b="1" dirty="0"/>
              <a:t>education services </a:t>
            </a:r>
            <a:r>
              <a:rPr lang="en-US" dirty="0"/>
              <a:t>from the </a:t>
            </a:r>
            <a:r>
              <a:rPr lang="en-US" b="1" dirty="0"/>
              <a:t>services for individual's </a:t>
            </a:r>
            <a:r>
              <a:rPr lang="en-US" dirty="0"/>
              <a:t>menu and then selecting </a:t>
            </a:r>
            <a:r>
              <a:rPr lang="en-US" b="1" dirty="0"/>
              <a:t>training and education programs</a:t>
            </a:r>
            <a:r>
              <a:rPr lang="en-US" dirty="0"/>
              <a:t>. Here you can browse listings in your area which are sorted alphabetically. Or if you'd like more specific programs when you click on </a:t>
            </a:r>
            <a:r>
              <a:rPr lang="en-US" b="1" dirty="0"/>
              <a:t>education services </a:t>
            </a:r>
            <a:r>
              <a:rPr lang="en-US" dirty="0"/>
              <a:t>go down and select </a:t>
            </a:r>
            <a:r>
              <a:rPr lang="en-US" b="1" dirty="0"/>
              <a:t>education profile informer </a:t>
            </a:r>
            <a:r>
              <a:rPr lang="en-US" dirty="0"/>
              <a:t>as discussed earlier.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12</a:t>
            </a:fld>
            <a:endParaRPr lang="en-US"/>
          </a:p>
        </p:txBody>
      </p:sp>
    </p:spTree>
    <p:extLst>
      <p:ext uri="{BB962C8B-B14F-4D97-AF65-F5344CB8AC3E}">
        <p14:creationId xmlns:p14="http://schemas.microsoft.com/office/powerpoint/2010/main" val="411893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leaves a couple more frequently used areas to explore. When applying for a specific job you might want to add a cover letter along with your resume. To build this letter, under the </a:t>
            </a:r>
            <a:r>
              <a:rPr lang="en-US" b="1" dirty="0"/>
              <a:t>services for individual section</a:t>
            </a:r>
            <a:r>
              <a:rPr lang="en-US" dirty="0"/>
              <a:t>, click on</a:t>
            </a:r>
            <a:r>
              <a:rPr lang="en-US" b="1" dirty="0"/>
              <a:t> jobseeker</a:t>
            </a:r>
            <a:r>
              <a:rPr lang="en-US" dirty="0"/>
              <a:t> </a:t>
            </a:r>
            <a:r>
              <a:rPr lang="en-US" b="1" dirty="0"/>
              <a:t>services</a:t>
            </a:r>
            <a:r>
              <a:rPr lang="en-US" dirty="0"/>
              <a:t> and then </a:t>
            </a:r>
            <a:r>
              <a:rPr lang="en-US" b="1" dirty="0"/>
              <a:t>letter builder</a:t>
            </a:r>
            <a:r>
              <a:rPr lang="en-US" dirty="0"/>
              <a:t>. If you have any questions about creating an effective cover letter, I would suggest taking the cover letter module provided by WRK solutions.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13</a:t>
            </a:fld>
            <a:endParaRPr lang="en-US"/>
          </a:p>
        </p:txBody>
      </p:sp>
    </p:spTree>
    <p:extLst>
      <p:ext uri="{BB962C8B-B14F-4D97-AF65-F5344CB8AC3E}">
        <p14:creationId xmlns:p14="http://schemas.microsoft.com/office/powerpoint/2010/main" val="246391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modules for online learning or within the Career Center to help you prepare for your next job. The last option we will discuss will be the 10th step tip menu. In the </a:t>
            </a:r>
            <a:r>
              <a:rPr lang="en-US" b="1" dirty="0"/>
              <a:t>services for individuals </a:t>
            </a:r>
            <a:r>
              <a:rPr lang="en-US" dirty="0"/>
              <a:t>section, click on </a:t>
            </a:r>
            <a:r>
              <a:rPr lang="en-US" b="1" dirty="0"/>
              <a:t>Job Seeker Services </a:t>
            </a:r>
            <a:r>
              <a:rPr lang="en-US" dirty="0"/>
              <a:t>and then select </a:t>
            </a:r>
            <a:r>
              <a:rPr lang="en-US" b="1" dirty="0"/>
              <a:t>10 steps</a:t>
            </a:r>
            <a:r>
              <a:rPr lang="en-US" dirty="0"/>
              <a:t>. Here you can read interviewing tips along with lots of other job seeking best practices.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14</a:t>
            </a:fld>
            <a:endParaRPr lang="en-US"/>
          </a:p>
        </p:txBody>
      </p:sp>
    </p:spTree>
    <p:extLst>
      <p:ext uri="{BB962C8B-B14F-4D97-AF65-F5344CB8AC3E}">
        <p14:creationId xmlns:p14="http://schemas.microsoft.com/office/powerpoint/2010/main" val="341987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We hope this module was helpful in getting you working with the </a:t>
            </a:r>
            <a:r>
              <a:rPr lang="en-US" sz="1200" kern="1200" dirty="0" err="1">
                <a:effectLst/>
                <a:latin typeface="Calibri" panose="020F0502020204030204" pitchFamily="34" charset="0"/>
                <a:ea typeface="Calibri" panose="020F0502020204030204" pitchFamily="34" charset="0"/>
                <a:cs typeface="Calibri" panose="020F0502020204030204" pitchFamily="34" charset="0"/>
              </a:rPr>
              <a:t>workintexas</a:t>
            </a:r>
            <a:r>
              <a:rPr lang="en-US" sz="1200" kern="1200" dirty="0">
                <a:effectLst/>
                <a:latin typeface="Calibri" panose="020F0502020204030204" pitchFamily="34" charset="0"/>
                <a:ea typeface="Calibri" panose="020F0502020204030204" pitchFamily="34" charset="0"/>
                <a:cs typeface="Calibri" panose="020F0502020204030204" pitchFamily="34" charset="0"/>
              </a:rPr>
              <a:t> system. Thank you and be sure to check out the other modules provided by </a:t>
            </a:r>
            <a:r>
              <a:rPr lang="en-US" sz="1200" kern="1200">
                <a:effectLst/>
                <a:latin typeface="Calibri" panose="020F0502020204030204" pitchFamily="34" charset="0"/>
                <a:ea typeface="Calibri" panose="020F0502020204030204" pitchFamily="34" charset="0"/>
                <a:cs typeface="Calibri" panose="020F0502020204030204" pitchFamily="34" charset="0"/>
              </a:rPr>
              <a:t>workforce solutions.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(Click to End)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15</a:t>
            </a:fld>
            <a:endParaRPr lang="en-US"/>
          </a:p>
        </p:txBody>
      </p:sp>
    </p:spTree>
    <p:extLst>
      <p:ext uri="{BB962C8B-B14F-4D97-AF65-F5344CB8AC3E}">
        <p14:creationId xmlns:p14="http://schemas.microsoft.com/office/powerpoint/2010/main" val="402035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At this point you have already created your WorkInTexas profile.  If you have not completed this step, please refer to Module 1 for help.  Let us get started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a:effectLst/>
                <a:latin typeface="Calibri" panose="020F0502020204030204" pitchFamily="34" charset="0"/>
                <a:ea typeface="Calibri" panose="020F0502020204030204" pitchFamily="34" charset="0"/>
                <a:cs typeface="Calibri" panose="020F0502020204030204" pitchFamily="34" charset="0"/>
              </a:rPr>
              <a:t>(Click to Reveal)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91853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650"/>
              </a:lnSpc>
            </a:pPr>
            <a:endParaRPr lang="en-US" dirty="0">
              <a:latin typeface="Calibri" panose="020F0502020204030204" pitchFamily="34" charset="0"/>
              <a:ea typeface="Calibri" panose="020F0502020204030204" pitchFamily="34" charset="0"/>
              <a:cs typeface="Arial" panose="020B0604020202020204" pitchFamily="34" charset="0"/>
            </a:endParaRPr>
          </a:p>
          <a:p>
            <a:r>
              <a:rPr lang="en-US" b="1" i="1" dirty="0">
                <a:latin typeface="Arial" panose="020B0604020202020204" pitchFamily="34" charset="0"/>
                <a:ea typeface="Arial" panose="020B0604020202020204" pitchFamily="34" charset="0"/>
                <a:cs typeface="Arial" panose="020B0604020202020204" pitchFamily="34" charset="0"/>
              </a:rPr>
              <a:t>Researching Occupations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35"/>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50800" lvl="0" indent="-342900">
              <a:lnSpc>
                <a:spcPct val="119000"/>
              </a:lnSpc>
              <a:spcBef>
                <a:spcPts val="0"/>
              </a:spcBef>
              <a:spcAft>
                <a:spcPts val="0"/>
              </a:spcAft>
              <a:buFont typeface="Arial" panose="020B0604020202020204" pitchFamily="34" charset="0"/>
              <a:buChar char="•"/>
              <a:tabLst>
                <a:tab pos="381000" algn="l"/>
              </a:tabLst>
            </a:pPr>
            <a:r>
              <a:rPr lang="en-US" sz="1200" kern="1200" dirty="0">
                <a:solidFill>
                  <a:schemeClr val="tx1"/>
                </a:solidFill>
                <a:effectLst/>
                <a:latin typeface="+mn-lt"/>
                <a:ea typeface="+mn-ea"/>
                <a:cs typeface="+mn-cs"/>
              </a:rPr>
              <a:t>Assuming that you have logged into your </a:t>
            </a:r>
            <a:r>
              <a:rPr lang="en-US" sz="1200" kern="1200" dirty="0" err="1">
                <a:solidFill>
                  <a:schemeClr val="tx1"/>
                </a:solidFill>
                <a:effectLst/>
                <a:latin typeface="+mn-lt"/>
                <a:ea typeface="+mn-ea"/>
                <a:cs typeface="+mn-cs"/>
              </a:rPr>
              <a:t>workintexas</a:t>
            </a:r>
            <a:r>
              <a:rPr lang="en-US" sz="1200" kern="1200" dirty="0">
                <a:solidFill>
                  <a:schemeClr val="tx1"/>
                </a:solidFill>
                <a:effectLst/>
                <a:latin typeface="+mn-lt"/>
                <a:ea typeface="+mn-ea"/>
                <a:cs typeface="+mn-cs"/>
              </a:rPr>
              <a:t> account and are now looking at your desktop, Scroll down the left-hand menu bar until you see this section labeled </a:t>
            </a:r>
            <a:r>
              <a:rPr lang="en-US" b="1" dirty="0">
                <a:latin typeface="Arial" panose="020B0604020202020204" pitchFamily="34" charset="0"/>
                <a:ea typeface="Arial" panose="020B0604020202020204" pitchFamily="34" charset="0"/>
                <a:cs typeface="Arial" panose="020B0604020202020204" pitchFamily="34" charset="0"/>
              </a:rPr>
              <a:t>Services for Individuals</a:t>
            </a:r>
            <a:r>
              <a:rPr lang="en-US" dirty="0">
                <a:latin typeface="Arial" panose="020B0604020202020204" pitchFamily="34" charset="0"/>
                <a:ea typeface="Arial" panose="020B0604020202020204" pitchFamily="34" charset="0"/>
                <a:cs typeface="Arial" panose="020B0604020202020204" pitchFamily="34" charset="0"/>
              </a:rPr>
              <a:t>, click </a:t>
            </a:r>
            <a:r>
              <a:rPr lang="en-US" b="1" dirty="0">
                <a:latin typeface="Arial" panose="020B0604020202020204" pitchFamily="34" charset="0"/>
                <a:ea typeface="Arial" panose="020B0604020202020204" pitchFamily="34" charset="0"/>
                <a:cs typeface="Arial" panose="020B0604020202020204" pitchFamily="34" charset="0"/>
              </a:rPr>
              <a:t>Career Services</a:t>
            </a:r>
            <a:r>
              <a:rPr lang="en-US" b="1" dirty="0">
                <a:latin typeface="Webdings" panose="05030102010509060703" pitchFamily="18" charset="2"/>
                <a:ea typeface="Arial" panose="020B0604020202020204" pitchFamily="34" charset="0"/>
                <a:cs typeface="Arial" panose="020B0604020202020204" pitchFamily="34" charset="0"/>
              </a:rPr>
              <a:t> </a:t>
            </a:r>
            <a:r>
              <a:rPr lang="en-US" b="0" dirty="0">
                <a:latin typeface="Webdings" panose="05030102010509060703" pitchFamily="18" charset="2"/>
                <a:ea typeface="Arial" panose="020B0604020202020204" pitchFamily="34" charset="0"/>
                <a:cs typeface="Arial" panose="020B0604020202020204" pitchFamily="34" charset="0"/>
              </a:rPr>
              <a:t>and then</a:t>
            </a:r>
            <a:r>
              <a:rPr lang="en-US" b="1" dirty="0">
                <a:latin typeface="Webdings" panose="05030102010509060703" pitchFamily="18" charset="2"/>
                <a:ea typeface="Arial" panose="020B0604020202020204" pitchFamily="34" charset="0"/>
                <a:cs typeface="Arial" panose="020B0604020202020204" pitchFamily="34" charset="0"/>
              </a:rPr>
              <a:t> on </a:t>
            </a:r>
            <a:r>
              <a:rPr lang="en-US" b="1" dirty="0">
                <a:latin typeface="Arial" panose="020B0604020202020204" pitchFamily="34" charset="0"/>
                <a:ea typeface="Arial" panose="020B0604020202020204" pitchFamily="34" charset="0"/>
                <a:cs typeface="Arial" panose="020B0604020202020204" pitchFamily="34" charset="0"/>
              </a:rPr>
              <a:t>Career Informer </a:t>
            </a:r>
            <a:r>
              <a:rPr lang="en-US" b="0" dirty="0">
                <a:latin typeface="Arial" panose="020B0604020202020204" pitchFamily="34" charset="0"/>
                <a:ea typeface="Arial" panose="020B0604020202020204" pitchFamily="34" charset="0"/>
                <a:cs typeface="Arial" panose="020B0604020202020204" pitchFamily="34" charset="0"/>
              </a:rPr>
              <a:t>in the submenu </a:t>
            </a:r>
            <a:r>
              <a:rPr lang="en-US" dirty="0">
                <a:latin typeface="Arial" panose="020B0604020202020204" pitchFamily="34" charset="0"/>
                <a:ea typeface="Arial" panose="020B0604020202020204" pitchFamily="34" charset="0"/>
                <a:cs typeface="Arial" panose="020B0604020202020204" pitchFamily="34" charset="0"/>
              </a:rPr>
              <a:t>to display the Occupations search page, where you can look up occupations using numerous criteria.</a:t>
            </a:r>
          </a:p>
          <a:p>
            <a:pPr marL="342900" marR="50800" lvl="0" indent="-342900">
              <a:lnSpc>
                <a:spcPct val="119000"/>
              </a:lnSpc>
              <a:spcBef>
                <a:spcPts val="0"/>
              </a:spcBef>
              <a:spcAft>
                <a:spcPts val="0"/>
              </a:spcAft>
              <a:buFont typeface="Arial" panose="020B0604020202020204" pitchFamily="34" charset="0"/>
              <a:buChar char="•"/>
              <a:tabLst>
                <a:tab pos="38100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marL="342900" marR="50800" lvl="0" indent="-342900" algn="l" defTabSz="457200" rtl="0" eaLnBrk="1" fontAlgn="auto" latinLnBrk="0" hangingPunct="1">
              <a:lnSpc>
                <a:spcPct val="119000"/>
              </a:lnSpc>
              <a:spcBef>
                <a:spcPts val="0"/>
              </a:spcBef>
              <a:spcAft>
                <a:spcPts val="0"/>
              </a:spcAft>
              <a:buClrTx/>
              <a:buSzTx/>
              <a:buFont typeface="Arial" panose="020B0604020202020204" pitchFamily="34" charset="0"/>
              <a:buChar char="•"/>
              <a:tabLst>
                <a:tab pos="381000" algn="l"/>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pPr marL="342900" marR="50800" lvl="0" indent="-342900">
              <a:lnSpc>
                <a:spcPct val="119000"/>
              </a:lnSpc>
              <a:spcBef>
                <a:spcPts val="0"/>
              </a:spcBef>
              <a:spcAft>
                <a:spcPts val="0"/>
              </a:spcAft>
              <a:buFont typeface="Arial" panose="020B0604020202020204" pitchFamily="34" charset="0"/>
              <a:buChar char="•"/>
              <a:tabLst>
                <a:tab pos="381000" algn="l"/>
              </a:tabLst>
            </a:pP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3</a:t>
            </a:fld>
            <a:endParaRPr lang="en-US"/>
          </a:p>
        </p:txBody>
      </p:sp>
    </p:spTree>
    <p:extLst>
      <p:ext uri="{BB962C8B-B14F-4D97-AF65-F5344CB8AC3E}">
        <p14:creationId xmlns:p14="http://schemas.microsoft.com/office/powerpoint/2010/main" val="128461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your skills and preferences and help you identify a career that is compatible with your skills, taking the self assessment can help.</a:t>
            </a:r>
          </a:p>
          <a:p>
            <a:endParaRPr lang="en-US" dirty="0"/>
          </a:p>
          <a:p>
            <a:r>
              <a:rPr lang="en-US" dirty="0"/>
              <a:t>From the </a:t>
            </a:r>
            <a:r>
              <a:rPr lang="en-US" b="1" dirty="0"/>
              <a:t>Quick Menu</a:t>
            </a:r>
            <a:r>
              <a:rPr lang="en-US" dirty="0"/>
              <a:t>, click </a:t>
            </a:r>
            <a:r>
              <a:rPr lang="en-US" b="1" dirty="0"/>
              <a:t>My Portfolio </a:t>
            </a:r>
            <a:r>
              <a:rPr lang="en-US" dirty="0"/>
              <a:t>then </a:t>
            </a:r>
            <a:r>
              <a:rPr lang="en-US" b="1" dirty="0"/>
              <a:t>My Individual Profiles </a:t>
            </a:r>
            <a:r>
              <a:rPr lang="en-US" dirty="0"/>
              <a:t>and the on </a:t>
            </a:r>
            <a:r>
              <a:rPr lang="en-US" b="1" dirty="0"/>
              <a:t>Self Assessment Profile </a:t>
            </a:r>
            <a:r>
              <a:rPr lang="en-US" dirty="0"/>
              <a:t>as shown.</a:t>
            </a:r>
          </a:p>
          <a:p>
            <a:r>
              <a:rPr lang="en-US" dirty="0"/>
              <a:t> </a:t>
            </a:r>
          </a:p>
          <a:p>
            <a:r>
              <a:rPr lang="en-US" dirty="0"/>
              <a:t>Click on each tab title to enter or change information about your Job Skills, Personal Skills, Work Interests and Values, and the Tools and Technology you have experience with.</a:t>
            </a:r>
          </a:p>
          <a:p>
            <a:endParaRPr lang="en-US" dirty="0"/>
          </a:p>
          <a:p>
            <a:r>
              <a:rPr lang="en-US" dirty="0"/>
              <a:t>To do all five assessments from one page, click the </a:t>
            </a:r>
            <a:r>
              <a:rPr lang="en-US" b="1" dirty="0"/>
              <a:t>Multiple</a:t>
            </a:r>
            <a:r>
              <a:rPr lang="en-US" dirty="0"/>
              <a:t> tab.</a:t>
            </a:r>
          </a:p>
          <a:p>
            <a:endParaRPr lang="en-US" dirty="0"/>
          </a:p>
          <a:p>
            <a:r>
              <a:rPr lang="en-US" dirty="0"/>
              <a:t>Once you’ve completed all desired assessments, click the </a:t>
            </a:r>
            <a:r>
              <a:rPr lang="en-US" b="1" dirty="0"/>
              <a:t>Find Matching Occupations and Jobs </a:t>
            </a:r>
            <a:r>
              <a:rPr lang="en-US" dirty="0"/>
              <a:t>button at the bottom of the page.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58827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match your skills and preferences and help you identify a career that is compatible with your skills, using the Career Explorer can help.</a:t>
            </a:r>
          </a:p>
          <a:p>
            <a:endParaRPr lang="en-US" dirty="0"/>
          </a:p>
          <a:p>
            <a:r>
              <a:rPr lang="en-US" dirty="0"/>
              <a:t>From the </a:t>
            </a:r>
            <a:r>
              <a:rPr lang="en-US" b="1" dirty="0"/>
              <a:t>Services for Individuals</a:t>
            </a:r>
            <a:r>
              <a:rPr lang="en-US" dirty="0"/>
              <a:t>, click </a:t>
            </a:r>
            <a:r>
              <a:rPr lang="en-US" b="1" dirty="0"/>
              <a:t>Career Services </a:t>
            </a:r>
            <a:r>
              <a:rPr lang="en-US" b="0" dirty="0"/>
              <a:t>and </a:t>
            </a:r>
            <a:r>
              <a:rPr lang="en-US" b="1" dirty="0"/>
              <a:t> </a:t>
            </a:r>
            <a:r>
              <a:rPr lang="en-US" dirty="0"/>
              <a:t>then on </a:t>
            </a:r>
            <a:r>
              <a:rPr lang="en-US" b="1" dirty="0"/>
              <a:t>Career Explorer </a:t>
            </a:r>
            <a:r>
              <a:rPr lang="en-US" dirty="0"/>
              <a:t>as shown.</a:t>
            </a:r>
          </a:p>
          <a:p>
            <a:r>
              <a:rPr lang="en-US" dirty="0"/>
              <a:t> </a:t>
            </a:r>
          </a:p>
          <a:p>
            <a:r>
              <a:rPr lang="en-US" dirty="0"/>
              <a:t>Click on each tab title to enter or change information about your Job Skills, Personal Skills, Work Interests and Values, and the Tools and Technology with which you have experience.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30956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 2 we touched on using Labor Market Information to help with salary expectations.  To research the labor market information for your area, find the </a:t>
            </a:r>
            <a:r>
              <a:rPr lang="en-US" b="1" dirty="0"/>
              <a:t>services for individuals' </a:t>
            </a:r>
            <a:r>
              <a:rPr lang="en-US" dirty="0"/>
              <a:t>menu on the left. Then click on </a:t>
            </a:r>
            <a:r>
              <a:rPr lang="en-US" b="1" dirty="0"/>
              <a:t>labor market services </a:t>
            </a:r>
            <a:r>
              <a:rPr lang="en-US" dirty="0"/>
              <a:t>and then </a:t>
            </a:r>
            <a:r>
              <a:rPr lang="en-US" b="1" dirty="0"/>
              <a:t>labor market facts </a:t>
            </a:r>
            <a:r>
              <a:rPr lang="en-US" dirty="0"/>
              <a:t>in the sub menu. Not only can you find out salary information, but you can explore a wealth of information for your area specifically for the job that you are looking to obtain.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6</a:t>
            </a:fld>
            <a:endParaRPr lang="en-US"/>
          </a:p>
        </p:txBody>
      </p:sp>
    </p:spTree>
    <p:extLst>
      <p:ext uri="{BB962C8B-B14F-4D97-AF65-F5344CB8AC3E}">
        <p14:creationId xmlns:p14="http://schemas.microsoft.com/office/powerpoint/2010/main" val="50627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looking to gather information about a specific employer, you can do that while still using the </a:t>
            </a:r>
            <a:r>
              <a:rPr lang="en-US" dirty="0" err="1"/>
              <a:t>workintexas</a:t>
            </a:r>
            <a:r>
              <a:rPr lang="en-US" dirty="0"/>
              <a:t> platform. Again, from the </a:t>
            </a:r>
            <a:r>
              <a:rPr lang="en-US" b="1" dirty="0"/>
              <a:t>services for individual's </a:t>
            </a:r>
            <a:r>
              <a:rPr lang="en-US" dirty="0"/>
              <a:t>menu, you will select </a:t>
            </a:r>
            <a:r>
              <a:rPr lang="en-US" b="1" dirty="0"/>
              <a:t>jobseeker services </a:t>
            </a:r>
            <a:r>
              <a:rPr lang="en-US" dirty="0"/>
              <a:t>and then </a:t>
            </a:r>
            <a:r>
              <a:rPr lang="en-US" b="1" dirty="0"/>
              <a:t>employers</a:t>
            </a:r>
            <a:r>
              <a:rPr lang="en-US" dirty="0"/>
              <a:t> . This will take you where you can gather information on in almost any employer posting a job within the system.</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7</a:t>
            </a:fld>
            <a:endParaRPr lang="en-US"/>
          </a:p>
        </p:txBody>
      </p:sp>
    </p:spTree>
    <p:extLst>
      <p:ext uri="{BB962C8B-B14F-4D97-AF65-F5344CB8AC3E}">
        <p14:creationId xmlns:p14="http://schemas.microsoft.com/office/powerpoint/2010/main" val="417955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gathered a wealth of information on your skills, labor market information, and specific employers you can navigate to do work in Texas event calendar. Here you can search for hiring events and information sessions within the system. Just navigate to the </a:t>
            </a:r>
            <a:r>
              <a:rPr lang="en-US" b="1" dirty="0"/>
              <a:t>other services </a:t>
            </a:r>
            <a:r>
              <a:rPr lang="en-US" dirty="0"/>
              <a:t>section on the left-hand menu, click </a:t>
            </a:r>
            <a:r>
              <a:rPr lang="en-US" b="1" dirty="0"/>
              <a:t>appointment center</a:t>
            </a:r>
            <a:r>
              <a:rPr lang="en-US" dirty="0"/>
              <a:t>, and then click on </a:t>
            </a:r>
            <a:r>
              <a:rPr lang="en-US" b="1" dirty="0"/>
              <a:t>events calendar</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8</a:t>
            </a:fld>
            <a:endParaRPr lang="en-US"/>
          </a:p>
        </p:txBody>
      </p:sp>
    </p:spTree>
    <p:extLst>
      <p:ext uri="{BB962C8B-B14F-4D97-AF65-F5344CB8AC3E}">
        <p14:creationId xmlns:p14="http://schemas.microsoft.com/office/powerpoint/2010/main" val="372433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researching careers and labor market information you may find that advancing your education or certification will help you land that job. Workforce solutions has many opportunities and scholarships to help you achieve that goal. Navigate to the </a:t>
            </a:r>
            <a:r>
              <a:rPr lang="en-US" b="1" dirty="0"/>
              <a:t>services for individuals' </a:t>
            </a:r>
            <a:r>
              <a:rPr lang="en-US" dirty="0"/>
              <a:t>section, click on </a:t>
            </a:r>
            <a:r>
              <a:rPr lang="en-US" b="1" dirty="0"/>
              <a:t>education services</a:t>
            </a:r>
            <a:r>
              <a:rPr lang="en-US" dirty="0"/>
              <a:t>, and then select </a:t>
            </a:r>
            <a:r>
              <a:rPr lang="en-US" b="1" dirty="0"/>
              <a:t>scholarship search</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to Reveal)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9</a:t>
            </a:fld>
            <a:endParaRPr lang="en-US"/>
          </a:p>
        </p:txBody>
      </p:sp>
    </p:spTree>
    <p:extLst>
      <p:ext uri="{BB962C8B-B14F-4D97-AF65-F5344CB8AC3E}">
        <p14:creationId xmlns:p14="http://schemas.microsoft.com/office/powerpoint/2010/main" val="1744493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8.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a:xfrm>
            <a:off x="669850" y="1745209"/>
            <a:ext cx="5177885" cy="598517"/>
          </a:xfrm>
        </p:spPr>
        <p:txBody>
          <a:bodyPr/>
          <a:lstStyle/>
          <a:p>
            <a:r>
              <a:rPr lang="en-US" dirty="0"/>
              <a:t>Navigating </a:t>
            </a:r>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a:xfrm>
            <a:off x="2152126" y="3769766"/>
            <a:ext cx="4839747" cy="921337"/>
          </a:xfrm>
        </p:spPr>
        <p:txBody>
          <a:bodyPr/>
          <a:lstStyle/>
          <a:p>
            <a:r>
              <a:rPr lang="en-US" dirty="0"/>
              <a:t>For Job Seekers (Module 4)</a:t>
            </a:r>
          </a:p>
          <a:p>
            <a:r>
              <a:rPr lang="en-US" dirty="0"/>
              <a:t>Explore Opportunities</a:t>
            </a:r>
          </a:p>
        </p:txBody>
      </p:sp>
      <p:pic>
        <p:nvPicPr>
          <p:cNvPr id="2050" name="Picture 2">
            <a:extLst>
              <a:ext uri="{FF2B5EF4-FFF2-40B4-BE49-F238E27FC236}">
                <a16:creationId xmlns:a16="http://schemas.microsoft.com/office/drawing/2014/main" id="{D33F3ED9-85BB-4488-8765-ABA6C58C2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91" y="2085975"/>
            <a:ext cx="431482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D0CEA4D1-F648-4027-BE4A-2CF47F2B4E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47063845"/>
      </p:ext>
    </p:extLst>
  </p:cSld>
  <p:clrMapOvr>
    <a:masterClrMapping/>
  </p:clrMapOvr>
  <mc:AlternateContent xmlns:mc="http://schemas.openxmlformats.org/markup-compatibility/2006">
    <mc:Choice xmlns:p14="http://schemas.microsoft.com/office/powerpoint/2010/main" Requires="p14">
      <p:transition spd="slow" p14:dur="2000" advTm="9789"/>
    </mc:Choice>
    <mc:Fallback>
      <p:transition spd="slow" advTm="9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ABC2EA78-B899-4B46-852B-273F6F00D153}"/>
              </a:ext>
            </a:extLst>
          </p:cNvPr>
          <p:cNvSpPr/>
          <p:nvPr/>
        </p:nvSpPr>
        <p:spPr>
          <a:xfrm>
            <a:off x="457199" y="1170990"/>
            <a:ext cx="7938655" cy="2308324"/>
          </a:xfrm>
          <a:prstGeom prst="rect">
            <a:avLst/>
          </a:prstGeom>
        </p:spPr>
        <p:txBody>
          <a:bodyPr wrap="square">
            <a:spAutoFit/>
          </a:bodyPr>
          <a:lstStyle/>
          <a:p>
            <a:r>
              <a:rPr lang="en-US" dirty="0">
                <a:solidFill>
                  <a:schemeClr val="accent1"/>
                </a:solidFill>
              </a:rPr>
              <a:t>Get Financial Assistance</a:t>
            </a:r>
          </a:p>
          <a:p>
            <a:endParaRPr lang="en-US" dirty="0"/>
          </a:p>
          <a:p>
            <a:r>
              <a:rPr lang="en-US" b="1" dirty="0"/>
              <a:t>Research Sources of Educational Financial Aid</a:t>
            </a:r>
          </a:p>
          <a:p>
            <a:endParaRPr lang="en-US" dirty="0"/>
          </a:p>
          <a:p>
            <a:r>
              <a:rPr lang="en-US" dirty="0"/>
              <a:t>1. From the </a:t>
            </a:r>
            <a:r>
              <a:rPr lang="en-US" b="1" dirty="0"/>
              <a:t>Services for Individuals </a:t>
            </a:r>
            <a:r>
              <a:rPr lang="en-US" dirty="0"/>
              <a:t>menu, click </a:t>
            </a:r>
            <a:r>
              <a:rPr lang="en-US" b="1" dirty="0"/>
              <a:t>Education Services </a:t>
            </a:r>
            <a:r>
              <a:rPr lang="en-US" dirty="0"/>
              <a:t>and then </a:t>
            </a:r>
            <a:r>
              <a:rPr lang="en-US" b="1" dirty="0"/>
              <a:t>Financial Assistance </a:t>
            </a:r>
            <a:r>
              <a:rPr lang="en-US" dirty="0"/>
              <a:t>Links.</a:t>
            </a:r>
          </a:p>
          <a:p>
            <a:endParaRPr lang="en-US" dirty="0"/>
          </a:p>
          <a:p>
            <a:r>
              <a:rPr lang="en-US" dirty="0"/>
              <a:t>2. Click a desired link to learn more (links to external websites).</a:t>
            </a:r>
          </a:p>
        </p:txBody>
      </p:sp>
      <p:pic>
        <p:nvPicPr>
          <p:cNvPr id="4" name="Picture 3">
            <a:extLst>
              <a:ext uri="{FF2B5EF4-FFF2-40B4-BE49-F238E27FC236}">
                <a16:creationId xmlns:a16="http://schemas.microsoft.com/office/drawing/2014/main" id="{555DDE36-AEE9-4D3F-BBF2-7FD66D123CB3}"/>
              </a:ext>
            </a:extLst>
          </p:cNvPr>
          <p:cNvPicPr>
            <a:picLocks noChangeAspect="1"/>
          </p:cNvPicPr>
          <p:nvPr/>
        </p:nvPicPr>
        <p:blipFill>
          <a:blip r:embed="rId5"/>
          <a:stretch>
            <a:fillRect/>
          </a:stretch>
        </p:blipFill>
        <p:spPr>
          <a:xfrm>
            <a:off x="3306726" y="3479315"/>
            <a:ext cx="2624200" cy="3114512"/>
          </a:xfrm>
          <a:prstGeom prst="rect">
            <a:avLst/>
          </a:prstGeom>
        </p:spPr>
      </p:pic>
      <p:sp>
        <p:nvSpPr>
          <p:cNvPr id="5" name="Rectangle: Rounded Corners 4">
            <a:extLst>
              <a:ext uri="{FF2B5EF4-FFF2-40B4-BE49-F238E27FC236}">
                <a16:creationId xmlns:a16="http://schemas.microsoft.com/office/drawing/2014/main" id="{9C327526-FBB4-404F-B40D-1B3211D7EE84}"/>
              </a:ext>
            </a:extLst>
          </p:cNvPr>
          <p:cNvSpPr/>
          <p:nvPr/>
        </p:nvSpPr>
        <p:spPr>
          <a:xfrm>
            <a:off x="3168502" y="4460313"/>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057221A-C527-47A7-A9F6-A6769432F326}"/>
              </a:ext>
            </a:extLst>
          </p:cNvPr>
          <p:cNvSpPr/>
          <p:nvPr/>
        </p:nvSpPr>
        <p:spPr>
          <a:xfrm>
            <a:off x="4629459" y="5248806"/>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CD234617-3FAE-4046-8E8C-77077983D1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41229506"/>
      </p:ext>
    </p:extLst>
  </p:cSld>
  <p:clrMapOvr>
    <a:masterClrMapping/>
  </p:clrMapOvr>
  <mc:AlternateContent xmlns:mc="http://schemas.openxmlformats.org/markup-compatibility/2006">
    <mc:Choice xmlns:p14="http://schemas.microsoft.com/office/powerpoint/2010/main" Requires="p14">
      <p:transition spd="slow" p14:dur="2000" advTm="24831"/>
    </mc:Choice>
    <mc:Fallback>
      <p:transition spd="slow" advTm="24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EA410CF7-ABE5-450F-869E-F45D5CC719BC}"/>
              </a:ext>
            </a:extLst>
          </p:cNvPr>
          <p:cNvSpPr/>
          <p:nvPr/>
        </p:nvSpPr>
        <p:spPr>
          <a:xfrm>
            <a:off x="457200" y="1170990"/>
            <a:ext cx="8429107" cy="1877437"/>
          </a:xfrm>
          <a:prstGeom prst="rect">
            <a:avLst/>
          </a:prstGeom>
        </p:spPr>
        <p:txBody>
          <a:bodyPr wrap="square">
            <a:spAutoFit/>
          </a:bodyPr>
          <a:lstStyle/>
          <a:p>
            <a:r>
              <a:rPr lang="en-US" dirty="0">
                <a:solidFill>
                  <a:schemeClr val="accent1"/>
                </a:solidFill>
              </a:rPr>
              <a:t>Get Training, Education Credentials, or Licensing/Certification for Your Career</a:t>
            </a:r>
          </a:p>
          <a:p>
            <a:endParaRPr lang="en-US" sz="1400" dirty="0"/>
          </a:p>
          <a:p>
            <a:r>
              <a:rPr lang="en-US" sz="1400" b="1" dirty="0"/>
              <a:t>Find Free and Online Learning Resources</a:t>
            </a:r>
          </a:p>
          <a:p>
            <a:endParaRPr lang="en-US" sz="1400" dirty="0"/>
          </a:p>
          <a:p>
            <a:r>
              <a:rPr lang="en-US" sz="1400" dirty="0"/>
              <a:t>1.	From the </a:t>
            </a:r>
            <a:r>
              <a:rPr lang="en-US" sz="1400" b="1" dirty="0"/>
              <a:t>Services for Individuals </a:t>
            </a:r>
            <a:r>
              <a:rPr lang="en-US" sz="1400" dirty="0"/>
              <a:t>menu, click </a:t>
            </a:r>
            <a:r>
              <a:rPr lang="en-US" sz="1400" b="1" dirty="0"/>
              <a:t>Education Services </a:t>
            </a:r>
            <a:r>
              <a:rPr lang="en-US" sz="1400" dirty="0"/>
              <a:t>then </a:t>
            </a:r>
            <a:r>
              <a:rPr lang="en-US" sz="1400" b="1" dirty="0"/>
              <a:t>Online Learning Resources.</a:t>
            </a:r>
          </a:p>
          <a:p>
            <a:endParaRPr lang="en-US" sz="1400" b="1" dirty="0"/>
          </a:p>
          <a:p>
            <a:r>
              <a:rPr lang="en-US" sz="1400" dirty="0"/>
              <a:t>2.	Click a desired link to learn more (links to external websites).</a:t>
            </a:r>
            <a:endParaRPr lang="en-US" dirty="0"/>
          </a:p>
        </p:txBody>
      </p:sp>
      <p:pic>
        <p:nvPicPr>
          <p:cNvPr id="4" name="Picture 3">
            <a:extLst>
              <a:ext uri="{FF2B5EF4-FFF2-40B4-BE49-F238E27FC236}">
                <a16:creationId xmlns:a16="http://schemas.microsoft.com/office/drawing/2014/main" id="{0B8797BA-1F4C-4653-8868-A6FE1A8F037E}"/>
              </a:ext>
            </a:extLst>
          </p:cNvPr>
          <p:cNvPicPr>
            <a:picLocks noChangeAspect="1"/>
          </p:cNvPicPr>
          <p:nvPr/>
        </p:nvPicPr>
        <p:blipFill>
          <a:blip r:embed="rId5"/>
          <a:stretch>
            <a:fillRect/>
          </a:stretch>
        </p:blipFill>
        <p:spPr>
          <a:xfrm>
            <a:off x="3124738" y="3048427"/>
            <a:ext cx="2894524" cy="3435343"/>
          </a:xfrm>
          <a:prstGeom prst="rect">
            <a:avLst/>
          </a:prstGeom>
        </p:spPr>
      </p:pic>
      <p:sp>
        <p:nvSpPr>
          <p:cNvPr id="5" name="Rectangle: Rounded Corners 4">
            <a:extLst>
              <a:ext uri="{FF2B5EF4-FFF2-40B4-BE49-F238E27FC236}">
                <a16:creationId xmlns:a16="http://schemas.microsoft.com/office/drawing/2014/main" id="{93F62B9B-F334-4976-AF5F-1742F267151C}"/>
              </a:ext>
            </a:extLst>
          </p:cNvPr>
          <p:cNvSpPr/>
          <p:nvPr/>
        </p:nvSpPr>
        <p:spPr>
          <a:xfrm>
            <a:off x="3124738" y="4194498"/>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ectangle: Rounded Corners 5">
            <a:extLst>
              <a:ext uri="{FF2B5EF4-FFF2-40B4-BE49-F238E27FC236}">
                <a16:creationId xmlns:a16="http://schemas.microsoft.com/office/drawing/2014/main" id="{511FF477-6EFE-4F7D-A5AD-1C2093178941}"/>
              </a:ext>
            </a:extLst>
          </p:cNvPr>
          <p:cNvSpPr/>
          <p:nvPr/>
        </p:nvSpPr>
        <p:spPr>
          <a:xfrm>
            <a:off x="4572000" y="5535473"/>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46ED9AB0-66EC-4A3F-8900-751B08BB88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05428390"/>
      </p:ext>
    </p:extLst>
  </p:cSld>
  <p:clrMapOvr>
    <a:masterClrMapping/>
  </p:clrMapOvr>
  <mc:AlternateContent xmlns:mc="http://schemas.openxmlformats.org/markup-compatibility/2006">
    <mc:Choice xmlns:p14="http://schemas.microsoft.com/office/powerpoint/2010/main" Requires="p14">
      <p:transition spd="slow" p14:dur="2000" advTm="19925"/>
    </mc:Choice>
    <mc:Fallback>
      <p:transition spd="slow" advTm="19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EA410CF7-ABE5-450F-869E-F45D5CC719BC}"/>
              </a:ext>
            </a:extLst>
          </p:cNvPr>
          <p:cNvSpPr/>
          <p:nvPr/>
        </p:nvSpPr>
        <p:spPr>
          <a:xfrm>
            <a:off x="457200" y="1170990"/>
            <a:ext cx="8429107" cy="2800767"/>
          </a:xfrm>
          <a:prstGeom prst="rect">
            <a:avLst/>
          </a:prstGeom>
        </p:spPr>
        <p:txBody>
          <a:bodyPr wrap="square">
            <a:spAutoFit/>
          </a:bodyPr>
          <a:lstStyle/>
          <a:p>
            <a:r>
              <a:rPr lang="en-US" dirty="0">
                <a:solidFill>
                  <a:schemeClr val="accent1"/>
                </a:solidFill>
              </a:rPr>
              <a:t>Get Training, Education Credentials, or Licensing/Certification for Your Career</a:t>
            </a:r>
          </a:p>
          <a:p>
            <a:endParaRPr lang="en-US" sz="1400" dirty="0"/>
          </a:p>
          <a:p>
            <a:r>
              <a:rPr lang="en-US" sz="1400" b="1" dirty="0"/>
              <a:t>Research Training/Educational Programs</a:t>
            </a:r>
          </a:p>
          <a:p>
            <a:endParaRPr lang="en-US" sz="1400" dirty="0"/>
          </a:p>
          <a:p>
            <a:r>
              <a:rPr lang="en-US" sz="1400" dirty="0"/>
              <a:t>•	From the </a:t>
            </a:r>
            <a:r>
              <a:rPr lang="en-US" sz="1400" b="1" dirty="0"/>
              <a:t>Services for Individuals </a:t>
            </a:r>
            <a:r>
              <a:rPr lang="en-US" sz="1400" dirty="0"/>
              <a:t>menu, click </a:t>
            </a:r>
            <a:r>
              <a:rPr lang="en-US" sz="1400" b="1" dirty="0"/>
              <a:t>Education Services </a:t>
            </a:r>
            <a:r>
              <a:rPr lang="en-US" sz="1400" dirty="0"/>
              <a:t>and then </a:t>
            </a:r>
            <a:r>
              <a:rPr lang="en-US" sz="1400" b="1" dirty="0"/>
              <a:t>Training and Education Programs</a:t>
            </a:r>
            <a:r>
              <a:rPr lang="en-US" sz="1400" dirty="0"/>
              <a:t> to search or browse alphabetical listings by area.</a:t>
            </a:r>
          </a:p>
          <a:p>
            <a:endParaRPr lang="en-US" sz="1400" dirty="0"/>
          </a:p>
          <a:p>
            <a:r>
              <a:rPr lang="en-US" sz="1400" dirty="0"/>
              <a:t>OR</a:t>
            </a:r>
          </a:p>
          <a:p>
            <a:endParaRPr lang="en-US" sz="1400" dirty="0"/>
          </a:p>
          <a:p>
            <a:r>
              <a:rPr lang="en-US" sz="1400" dirty="0"/>
              <a:t>•	To browse more specific program listings, click </a:t>
            </a:r>
            <a:r>
              <a:rPr lang="en-US" sz="1400" b="1" dirty="0"/>
              <a:t>Education Services </a:t>
            </a:r>
            <a:r>
              <a:rPr lang="en-US" sz="1400" dirty="0"/>
              <a:t>and then </a:t>
            </a:r>
            <a:r>
              <a:rPr lang="en-US" sz="1400" b="1" dirty="0"/>
              <a:t>Education Profile Informer</a:t>
            </a:r>
            <a:r>
              <a:rPr lang="en-US" sz="1400" dirty="0"/>
              <a:t>.</a:t>
            </a:r>
          </a:p>
          <a:p>
            <a:endParaRPr lang="en-US" dirty="0"/>
          </a:p>
        </p:txBody>
      </p:sp>
      <p:pic>
        <p:nvPicPr>
          <p:cNvPr id="4" name="Picture 3">
            <a:extLst>
              <a:ext uri="{FF2B5EF4-FFF2-40B4-BE49-F238E27FC236}">
                <a16:creationId xmlns:a16="http://schemas.microsoft.com/office/drawing/2014/main" id="{3B61F0C7-C3B1-4702-B312-15811D9CF6C1}"/>
              </a:ext>
            </a:extLst>
          </p:cNvPr>
          <p:cNvPicPr>
            <a:picLocks noChangeAspect="1"/>
          </p:cNvPicPr>
          <p:nvPr/>
        </p:nvPicPr>
        <p:blipFill>
          <a:blip r:embed="rId5"/>
          <a:stretch>
            <a:fillRect/>
          </a:stretch>
        </p:blipFill>
        <p:spPr>
          <a:xfrm>
            <a:off x="3308767" y="3578131"/>
            <a:ext cx="2526466" cy="2998516"/>
          </a:xfrm>
          <a:prstGeom prst="rect">
            <a:avLst/>
          </a:prstGeom>
        </p:spPr>
      </p:pic>
      <p:sp>
        <p:nvSpPr>
          <p:cNvPr id="5" name="Rectangle: Rounded Corners 4">
            <a:extLst>
              <a:ext uri="{FF2B5EF4-FFF2-40B4-BE49-F238E27FC236}">
                <a16:creationId xmlns:a16="http://schemas.microsoft.com/office/drawing/2014/main" id="{3A9055C2-2687-4B98-8CA6-DCD51B9D819C}"/>
              </a:ext>
            </a:extLst>
          </p:cNvPr>
          <p:cNvSpPr/>
          <p:nvPr/>
        </p:nvSpPr>
        <p:spPr>
          <a:xfrm>
            <a:off x="3121676" y="4513475"/>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ectangle: Rounded Corners 5">
            <a:extLst>
              <a:ext uri="{FF2B5EF4-FFF2-40B4-BE49-F238E27FC236}">
                <a16:creationId xmlns:a16="http://schemas.microsoft.com/office/drawing/2014/main" id="{74B9DA9E-5E61-43C1-91EC-9304E993DAFE}"/>
              </a:ext>
            </a:extLst>
          </p:cNvPr>
          <p:cNvSpPr/>
          <p:nvPr/>
        </p:nvSpPr>
        <p:spPr>
          <a:xfrm>
            <a:off x="4572000" y="4971128"/>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7" name="Rectangle: Rounded Corners 6">
            <a:extLst>
              <a:ext uri="{FF2B5EF4-FFF2-40B4-BE49-F238E27FC236}">
                <a16:creationId xmlns:a16="http://schemas.microsoft.com/office/drawing/2014/main" id="{552DE130-B03D-4AF1-9C1D-09AD5C41E673}"/>
              </a:ext>
            </a:extLst>
          </p:cNvPr>
          <p:cNvSpPr/>
          <p:nvPr/>
        </p:nvSpPr>
        <p:spPr>
          <a:xfrm>
            <a:off x="4572000" y="6009618"/>
            <a:ext cx="1450324" cy="30307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8" name="Audio 7">
            <a:hlinkClick r:id="" action="ppaction://media"/>
            <a:extLst>
              <a:ext uri="{FF2B5EF4-FFF2-40B4-BE49-F238E27FC236}">
                <a16:creationId xmlns:a16="http://schemas.microsoft.com/office/drawing/2014/main" id="{FF2DB0D3-6939-49B5-A37A-F6875846D9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17006679"/>
      </p:ext>
    </p:extLst>
  </p:cSld>
  <p:clrMapOvr>
    <a:masterClrMapping/>
  </p:clrMapOvr>
  <mc:AlternateContent xmlns:mc="http://schemas.openxmlformats.org/markup-compatibility/2006">
    <mc:Choice xmlns:p14="http://schemas.microsoft.com/office/powerpoint/2010/main" Requires="p14">
      <p:transition spd="slow" p14:dur="2000" advTm="33924"/>
    </mc:Choice>
    <mc:Fallback>
      <p:transition spd="slow" advTm="33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F8771D11-42B1-4505-9971-6C88B0D200B8}"/>
              </a:ext>
            </a:extLst>
          </p:cNvPr>
          <p:cNvSpPr/>
          <p:nvPr/>
        </p:nvSpPr>
        <p:spPr>
          <a:xfrm>
            <a:off x="615142" y="1582341"/>
            <a:ext cx="8030094" cy="1200329"/>
          </a:xfrm>
          <a:prstGeom prst="rect">
            <a:avLst/>
          </a:prstGeom>
        </p:spPr>
        <p:txBody>
          <a:bodyPr wrap="square">
            <a:spAutoFit/>
          </a:bodyPr>
          <a:lstStyle/>
          <a:p>
            <a:r>
              <a:rPr lang="en-US" b="1" dirty="0"/>
              <a:t>Create a Cover Letter for a Specific Job Application</a:t>
            </a:r>
          </a:p>
          <a:p>
            <a:endParaRPr lang="en-US" dirty="0"/>
          </a:p>
          <a:p>
            <a:r>
              <a:rPr lang="en-US" dirty="0"/>
              <a:t>From the </a:t>
            </a:r>
            <a:r>
              <a:rPr lang="en-US" b="1" dirty="0"/>
              <a:t>Services for Individuals </a:t>
            </a:r>
            <a:r>
              <a:rPr lang="en-US" dirty="0"/>
              <a:t>menu, click </a:t>
            </a:r>
            <a:r>
              <a:rPr lang="en-US" b="1" dirty="0"/>
              <a:t>Job Seeker Services </a:t>
            </a:r>
            <a:r>
              <a:rPr lang="en-US" dirty="0"/>
              <a:t>and then </a:t>
            </a:r>
            <a:r>
              <a:rPr lang="en-US" b="1" dirty="0"/>
              <a:t>Letter Builder </a:t>
            </a:r>
            <a:r>
              <a:rPr lang="en-US" dirty="0"/>
              <a:t>to create and manage your letters.</a:t>
            </a:r>
          </a:p>
        </p:txBody>
      </p:sp>
      <p:pic>
        <p:nvPicPr>
          <p:cNvPr id="4" name="Picture 3">
            <a:extLst>
              <a:ext uri="{FF2B5EF4-FFF2-40B4-BE49-F238E27FC236}">
                <a16:creationId xmlns:a16="http://schemas.microsoft.com/office/drawing/2014/main" id="{0C4DA160-20D4-4911-BCE0-0363E4030F37}"/>
              </a:ext>
            </a:extLst>
          </p:cNvPr>
          <p:cNvPicPr>
            <a:picLocks noChangeAspect="1"/>
          </p:cNvPicPr>
          <p:nvPr/>
        </p:nvPicPr>
        <p:blipFill>
          <a:blip r:embed="rId5"/>
          <a:stretch>
            <a:fillRect/>
          </a:stretch>
        </p:blipFill>
        <p:spPr>
          <a:xfrm>
            <a:off x="2752471" y="2782670"/>
            <a:ext cx="3639058" cy="3581900"/>
          </a:xfrm>
          <a:prstGeom prst="rect">
            <a:avLst/>
          </a:prstGeom>
        </p:spPr>
      </p:pic>
      <p:sp>
        <p:nvSpPr>
          <p:cNvPr id="5" name="Rectangle: Rounded Corners 4">
            <a:extLst>
              <a:ext uri="{FF2B5EF4-FFF2-40B4-BE49-F238E27FC236}">
                <a16:creationId xmlns:a16="http://schemas.microsoft.com/office/drawing/2014/main" id="{28AC65C9-6965-4E30-B446-C48FE2DEC3F6}"/>
              </a:ext>
            </a:extLst>
          </p:cNvPr>
          <p:cNvSpPr/>
          <p:nvPr/>
        </p:nvSpPr>
        <p:spPr>
          <a:xfrm>
            <a:off x="2778776" y="3902149"/>
            <a:ext cx="1793224" cy="38392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ectangle: Rounded Corners 5">
            <a:extLst>
              <a:ext uri="{FF2B5EF4-FFF2-40B4-BE49-F238E27FC236}">
                <a16:creationId xmlns:a16="http://schemas.microsoft.com/office/drawing/2014/main" id="{6F972A64-B3D8-4AC1-8301-8879F84E92B9}"/>
              </a:ext>
            </a:extLst>
          </p:cNvPr>
          <p:cNvSpPr/>
          <p:nvPr/>
        </p:nvSpPr>
        <p:spPr>
          <a:xfrm>
            <a:off x="4572000" y="5301619"/>
            <a:ext cx="1793224" cy="38392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2" name="Audio 11">
            <a:hlinkClick r:id="" action="ppaction://media"/>
            <a:extLst>
              <a:ext uri="{FF2B5EF4-FFF2-40B4-BE49-F238E27FC236}">
                <a16:creationId xmlns:a16="http://schemas.microsoft.com/office/drawing/2014/main" id="{E93EB461-64A4-41FB-8762-6CA871DFA4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645307297"/>
      </p:ext>
    </p:extLst>
  </p:cSld>
  <p:clrMapOvr>
    <a:masterClrMapping/>
  </p:clrMapOvr>
  <mc:AlternateContent xmlns:mc="http://schemas.openxmlformats.org/markup-compatibility/2006">
    <mc:Choice xmlns:p14="http://schemas.microsoft.com/office/powerpoint/2010/main" Requires="p14">
      <p:transition spd="slow" p14:dur="2000" advTm="27487"/>
    </mc:Choice>
    <mc:Fallback>
      <p:transition spd="slow" advTm="27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F8771D11-42B1-4505-9971-6C88B0D200B8}"/>
              </a:ext>
            </a:extLst>
          </p:cNvPr>
          <p:cNvSpPr/>
          <p:nvPr/>
        </p:nvSpPr>
        <p:spPr>
          <a:xfrm>
            <a:off x="615142" y="1582341"/>
            <a:ext cx="8030094" cy="1477328"/>
          </a:xfrm>
          <a:prstGeom prst="rect">
            <a:avLst/>
          </a:prstGeom>
        </p:spPr>
        <p:txBody>
          <a:bodyPr wrap="square">
            <a:spAutoFit/>
          </a:bodyPr>
          <a:lstStyle/>
          <a:p>
            <a:r>
              <a:rPr lang="en-US" b="1" dirty="0"/>
              <a:t>Prepare for an Interview</a:t>
            </a:r>
          </a:p>
          <a:p>
            <a:endParaRPr lang="en-US" dirty="0"/>
          </a:p>
          <a:p>
            <a:r>
              <a:rPr lang="en-US" dirty="0"/>
              <a:t>From the </a:t>
            </a:r>
            <a:r>
              <a:rPr lang="en-US" b="1" dirty="0"/>
              <a:t>Services for Individuals </a:t>
            </a:r>
            <a:r>
              <a:rPr lang="en-US" dirty="0"/>
              <a:t>menu, click </a:t>
            </a:r>
            <a:r>
              <a:rPr lang="en-US" b="1" dirty="0"/>
              <a:t>Job Seeker Services </a:t>
            </a:r>
            <a:r>
              <a:rPr lang="en-US" dirty="0"/>
              <a:t>then select </a:t>
            </a:r>
            <a:r>
              <a:rPr lang="en-US" b="1" dirty="0"/>
              <a:t>10 Steps </a:t>
            </a:r>
            <a:r>
              <a:rPr lang="en-US" dirty="0"/>
              <a:t>to read interviewing tips along with lots of other job-seeking best practices.</a:t>
            </a:r>
          </a:p>
        </p:txBody>
      </p:sp>
      <p:pic>
        <p:nvPicPr>
          <p:cNvPr id="4" name="Picture 3">
            <a:extLst>
              <a:ext uri="{FF2B5EF4-FFF2-40B4-BE49-F238E27FC236}">
                <a16:creationId xmlns:a16="http://schemas.microsoft.com/office/drawing/2014/main" id="{047AA1CC-B6F6-417A-B620-60A4BEE6768B}"/>
              </a:ext>
            </a:extLst>
          </p:cNvPr>
          <p:cNvPicPr>
            <a:picLocks noChangeAspect="1"/>
          </p:cNvPicPr>
          <p:nvPr/>
        </p:nvPicPr>
        <p:blipFill>
          <a:blip r:embed="rId5"/>
          <a:stretch>
            <a:fillRect/>
          </a:stretch>
        </p:blipFill>
        <p:spPr>
          <a:xfrm>
            <a:off x="2810660" y="2733204"/>
            <a:ext cx="3639058" cy="3581900"/>
          </a:xfrm>
          <a:prstGeom prst="rect">
            <a:avLst/>
          </a:prstGeom>
        </p:spPr>
      </p:pic>
      <p:sp>
        <p:nvSpPr>
          <p:cNvPr id="5" name="Rectangle: Rounded Corners 4">
            <a:extLst>
              <a:ext uri="{FF2B5EF4-FFF2-40B4-BE49-F238E27FC236}">
                <a16:creationId xmlns:a16="http://schemas.microsoft.com/office/drawing/2014/main" id="{D74E13FB-6AB8-4FE6-BE50-B65E6CF7586C}"/>
              </a:ext>
            </a:extLst>
          </p:cNvPr>
          <p:cNvSpPr/>
          <p:nvPr/>
        </p:nvSpPr>
        <p:spPr>
          <a:xfrm>
            <a:off x="4656494" y="3879772"/>
            <a:ext cx="1793224" cy="38392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6" name="Rectangle: Rounded Corners 5">
            <a:extLst>
              <a:ext uri="{FF2B5EF4-FFF2-40B4-BE49-F238E27FC236}">
                <a16:creationId xmlns:a16="http://schemas.microsoft.com/office/drawing/2014/main" id="{4BD6F414-2C0A-4935-8187-7C633D4B799C}"/>
              </a:ext>
            </a:extLst>
          </p:cNvPr>
          <p:cNvSpPr/>
          <p:nvPr/>
        </p:nvSpPr>
        <p:spPr>
          <a:xfrm>
            <a:off x="2863270" y="3826609"/>
            <a:ext cx="1793224" cy="383923"/>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0" name="Audio 9">
            <a:hlinkClick r:id="" action="ppaction://media"/>
            <a:extLst>
              <a:ext uri="{FF2B5EF4-FFF2-40B4-BE49-F238E27FC236}">
                <a16:creationId xmlns:a16="http://schemas.microsoft.com/office/drawing/2014/main" id="{708F6FDF-355D-48B7-BBD2-B9717BD111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181712380"/>
      </p:ext>
    </p:extLst>
  </p:cSld>
  <p:clrMapOvr>
    <a:masterClrMapping/>
  </p:clrMapOvr>
  <mc:AlternateContent xmlns:mc="http://schemas.openxmlformats.org/markup-compatibility/2006">
    <mc:Choice xmlns:p14="http://schemas.microsoft.com/office/powerpoint/2010/main" Requires="p14">
      <p:transition spd="slow" p14:dur="2000" advTm="27096"/>
    </mc:Choice>
    <mc:Fallback>
      <p:transition spd="slow" advTm="27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Conclusion</a:t>
            </a:r>
          </a:p>
        </p:txBody>
      </p:sp>
      <p:pic>
        <p:nvPicPr>
          <p:cNvPr id="4" name="Audio 3">
            <a:hlinkClick r:id="" action="ppaction://media"/>
            <a:extLst>
              <a:ext uri="{FF2B5EF4-FFF2-40B4-BE49-F238E27FC236}">
                <a16:creationId xmlns:a16="http://schemas.microsoft.com/office/drawing/2014/main" id="{15E20CDB-B5D7-4AD3-B315-B2C7ADFA8F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98461479"/>
      </p:ext>
    </p:extLst>
  </p:cSld>
  <p:clrMapOvr>
    <a:masterClrMapping/>
  </p:clrMapOvr>
  <mc:AlternateContent xmlns:mc="http://schemas.openxmlformats.org/markup-compatibility/2006">
    <mc:Choice xmlns:p14="http://schemas.microsoft.com/office/powerpoint/2010/main" Requires="p14">
      <p:transition spd="slow" p14:dur="2000" advTm="13083"/>
    </mc:Choice>
    <mc:Fallback>
      <p:transition spd="slow" advTm="13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652638-5599-4BF6-9A08-3FE308AC728D}"/>
              </a:ext>
            </a:extLst>
          </p:cNvPr>
          <p:cNvSpPr/>
          <p:nvPr/>
        </p:nvSpPr>
        <p:spPr>
          <a:xfrm>
            <a:off x="715895" y="2716062"/>
            <a:ext cx="5510337" cy="492443"/>
          </a:xfrm>
          <a:prstGeom prst="rect">
            <a:avLst/>
          </a:prstGeom>
        </p:spPr>
        <p:txBody>
          <a:bodyPr wrap="square" lIns="0" tIns="0" rIns="0" bIns="0">
            <a:spAutoFit/>
          </a:bodyPr>
          <a:lstStyle/>
          <a:p>
            <a:r>
              <a:rPr lang="en-US" sz="3200" b="1" dirty="0">
                <a:solidFill>
                  <a:schemeClr val="tx2"/>
                </a:solidFill>
                <a:ea typeface="Cambria" panose="02040503050406030204" pitchFamily="18" charset="0"/>
              </a:rPr>
              <a:t>Explore Opportunities:</a:t>
            </a:r>
          </a:p>
        </p:txBody>
      </p:sp>
      <p:pic>
        <p:nvPicPr>
          <p:cNvPr id="2" name="Audio 1">
            <a:hlinkClick r:id="" action="ppaction://media"/>
            <a:extLst>
              <a:ext uri="{FF2B5EF4-FFF2-40B4-BE49-F238E27FC236}">
                <a16:creationId xmlns:a16="http://schemas.microsoft.com/office/drawing/2014/main" id="{12EA6E59-A599-4272-A9BD-B401018711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633252749"/>
      </p:ext>
    </p:extLst>
  </p:cSld>
  <p:clrMapOvr>
    <a:masterClrMapping/>
  </p:clrMapOvr>
  <mc:AlternateContent xmlns:mc="http://schemas.openxmlformats.org/markup-compatibility/2006">
    <mc:Choice xmlns:p14="http://schemas.microsoft.com/office/powerpoint/2010/main" Requires="p14">
      <p:transition spd="slow" p14:dur="2000" advTm="12986"/>
    </mc:Choice>
    <mc:Fallback>
      <p:transition spd="slow" advTm="12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5DAC61DC-FCE0-4C3C-AC75-FE4B57FA1B13}"/>
              </a:ext>
            </a:extLst>
          </p:cNvPr>
          <p:cNvSpPr/>
          <p:nvPr/>
        </p:nvSpPr>
        <p:spPr>
          <a:xfrm>
            <a:off x="457200" y="1103043"/>
            <a:ext cx="8046720" cy="1602939"/>
          </a:xfrm>
          <a:prstGeom prst="rect">
            <a:avLst/>
          </a:prstGeom>
        </p:spPr>
        <p:txBody>
          <a:bodyPr wrap="square">
            <a:spAutoFit/>
          </a:bodyPr>
          <a:lstStyle/>
          <a:p>
            <a:pPr>
              <a:lnSpc>
                <a:spcPts val="1185"/>
              </a:lnSpc>
            </a:pPr>
            <a:r>
              <a:rPr lang="en-US" sz="1000" dirty="0">
                <a:latin typeface="Times New Roman" panose="02020603050405020304" pitchFamily="18"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005295"/>
                </a:solidFill>
                <a:latin typeface="Arial" panose="020B0604020202020204" pitchFamily="34" charset="0"/>
                <a:ea typeface="Arial" panose="020B0604020202020204" pitchFamily="34" charset="0"/>
                <a:cs typeface="Arial" panose="020B0604020202020204" pitchFamily="34" charset="0"/>
              </a:rPr>
              <a:t>Identify an Occupation/Career to Pursue</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5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b="1" i="1" dirty="0">
                <a:latin typeface="Arial" panose="020B0604020202020204" pitchFamily="34" charset="0"/>
                <a:ea typeface="Arial" panose="020B0604020202020204" pitchFamily="34" charset="0"/>
                <a:cs typeface="Arial" panose="020B0604020202020204" pitchFamily="34" charset="0"/>
              </a:rPr>
              <a:t>Research Occupations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35"/>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50800" lvl="0" indent="-342900">
              <a:lnSpc>
                <a:spcPct val="119000"/>
              </a:lnSpc>
              <a:spcBef>
                <a:spcPts val="0"/>
              </a:spcBef>
              <a:spcAft>
                <a:spcPts val="0"/>
              </a:spcAft>
              <a:buFont typeface="Arial" panose="020B0604020202020204" pitchFamily="34" charset="0"/>
              <a:buChar char="•"/>
              <a:tabLst>
                <a:tab pos="381000" algn="l"/>
              </a:tabLst>
            </a:pPr>
            <a:r>
              <a:rPr lang="en-US" dirty="0">
                <a:latin typeface="Arial" panose="020B0604020202020204" pitchFamily="34" charset="0"/>
                <a:ea typeface="Arial" panose="020B0604020202020204" pitchFamily="34" charset="0"/>
                <a:cs typeface="Arial" panose="020B0604020202020204" pitchFamily="34" charset="0"/>
              </a:rPr>
              <a:t>From the Services for Individuals menu, click </a:t>
            </a:r>
            <a:r>
              <a:rPr lang="en-US" b="1" dirty="0">
                <a:latin typeface="Arial" panose="020B0604020202020204" pitchFamily="34" charset="0"/>
                <a:ea typeface="Arial" panose="020B0604020202020204" pitchFamily="34" charset="0"/>
                <a:cs typeface="Arial" panose="020B0604020202020204" pitchFamily="34" charset="0"/>
              </a:rPr>
              <a:t>Career Services</a:t>
            </a:r>
            <a:r>
              <a:rPr lang="en-US" b="1" dirty="0">
                <a:latin typeface="Webdings" panose="05030102010509060703" pitchFamily="18" charset="2"/>
                <a:ea typeface="Webdings" panose="05030102010509060703" pitchFamily="18" charset="2"/>
                <a:cs typeface="Arial" panose="020B0604020202020204" pitchFamily="34" charset="0"/>
              </a:rPr>
              <a:t>4</a:t>
            </a:r>
            <a:r>
              <a:rPr lang="en-US" b="1" dirty="0">
                <a:latin typeface="Arial" panose="020B0604020202020204" pitchFamily="34" charset="0"/>
                <a:ea typeface="Arial" panose="020B0604020202020204" pitchFamily="34" charset="0"/>
                <a:cs typeface="Arial" panose="020B0604020202020204" pitchFamily="34" charset="0"/>
              </a:rPr>
              <a:t>Career Informer.</a:t>
            </a:r>
            <a:r>
              <a:rPr lang="en-US" dirty="0">
                <a:latin typeface="Arial" panose="020B0604020202020204" pitchFamily="34" charset="0"/>
                <a:ea typeface="Arial" panose="020B060402020202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970FF26-1E19-4727-8F89-D800BF03EB4F}"/>
              </a:ext>
            </a:extLst>
          </p:cNvPr>
          <p:cNvGrpSpPr/>
          <p:nvPr/>
        </p:nvGrpSpPr>
        <p:grpSpPr>
          <a:xfrm>
            <a:off x="1965670" y="2705981"/>
            <a:ext cx="5232572" cy="3524697"/>
            <a:chOff x="2709949" y="3587024"/>
            <a:chExt cx="3840480" cy="2543530"/>
          </a:xfrm>
        </p:grpSpPr>
        <p:pic>
          <p:nvPicPr>
            <p:cNvPr id="5" name="Picture 4">
              <a:extLst>
                <a:ext uri="{FF2B5EF4-FFF2-40B4-BE49-F238E27FC236}">
                  <a16:creationId xmlns:a16="http://schemas.microsoft.com/office/drawing/2014/main" id="{122B28A8-128C-4555-BD11-952D347608D8}"/>
                </a:ext>
              </a:extLst>
            </p:cNvPr>
            <p:cNvPicPr>
              <a:picLocks noChangeAspect="1"/>
            </p:cNvPicPr>
            <p:nvPr/>
          </p:nvPicPr>
          <p:blipFill>
            <a:blip r:embed="rId5"/>
            <a:stretch>
              <a:fillRect/>
            </a:stretch>
          </p:blipFill>
          <p:spPr>
            <a:xfrm>
              <a:off x="2856986" y="3587024"/>
              <a:ext cx="3629532" cy="2543530"/>
            </a:xfrm>
            <a:prstGeom prst="rect">
              <a:avLst/>
            </a:prstGeom>
            <a:ln>
              <a:solidFill>
                <a:schemeClr val="accent1"/>
              </a:solidFill>
            </a:ln>
            <a:effectLst>
              <a:outerShdw blurRad="50800" dist="38100" dir="8100000" algn="tr" rotWithShape="0">
                <a:prstClr val="black">
                  <a:alpha val="40000"/>
                </a:prstClr>
              </a:outerShdw>
            </a:effectLst>
          </p:spPr>
        </p:pic>
        <p:sp>
          <p:nvSpPr>
            <p:cNvPr id="6" name="Rectangle: Rounded Corners 5">
              <a:extLst>
                <a:ext uri="{FF2B5EF4-FFF2-40B4-BE49-F238E27FC236}">
                  <a16:creationId xmlns:a16="http://schemas.microsoft.com/office/drawing/2014/main" id="{3814BBE1-F35F-4530-90BF-BFA87F34CCB8}"/>
                </a:ext>
              </a:extLst>
            </p:cNvPr>
            <p:cNvSpPr/>
            <p:nvPr/>
          </p:nvSpPr>
          <p:spPr>
            <a:xfrm>
              <a:off x="2709949" y="4297680"/>
              <a:ext cx="2061556" cy="357447"/>
            </a:xfrm>
            <a:prstGeom prst="roundRect">
              <a:avLst/>
            </a:prstGeom>
            <a:noFill/>
            <a:ln w="666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D133CE2-E822-4C8F-9078-94DD2C80E5FA}"/>
                </a:ext>
              </a:extLst>
            </p:cNvPr>
            <p:cNvSpPr/>
            <p:nvPr/>
          </p:nvSpPr>
          <p:spPr>
            <a:xfrm>
              <a:off x="4671752" y="5416906"/>
              <a:ext cx="1878677" cy="357447"/>
            </a:xfrm>
            <a:prstGeom prst="roundRect">
              <a:avLst/>
            </a:prstGeom>
            <a:noFill/>
            <a:ln w="666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Audio 3">
            <a:hlinkClick r:id="" action="ppaction://media"/>
            <a:extLst>
              <a:ext uri="{FF2B5EF4-FFF2-40B4-BE49-F238E27FC236}">
                <a16:creationId xmlns:a16="http://schemas.microsoft.com/office/drawing/2014/main" id="{415EFFB3-7C7F-4ECA-827F-0E62FEEE38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6477618"/>
      </p:ext>
    </p:extLst>
  </p:cSld>
  <p:clrMapOvr>
    <a:masterClrMapping/>
  </p:clrMapOvr>
  <mc:AlternateContent xmlns:mc="http://schemas.openxmlformats.org/markup-compatibility/2006">
    <mc:Choice xmlns:p14="http://schemas.microsoft.com/office/powerpoint/2010/main" Requires="p14">
      <p:transition spd="slow" p14:dur="2000" advTm="27691"/>
    </mc:Choice>
    <mc:Fallback>
      <p:transition spd="slow" advTm="27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5DAC61DC-FCE0-4C3C-AC75-FE4B57FA1B13}"/>
              </a:ext>
            </a:extLst>
          </p:cNvPr>
          <p:cNvSpPr/>
          <p:nvPr/>
        </p:nvSpPr>
        <p:spPr>
          <a:xfrm>
            <a:off x="457200" y="1103043"/>
            <a:ext cx="8046720" cy="1546577"/>
          </a:xfrm>
          <a:prstGeom prst="rect">
            <a:avLst/>
          </a:prstGeom>
        </p:spPr>
        <p:txBody>
          <a:bodyPr wrap="square">
            <a:spAutoFit/>
          </a:bodyPr>
          <a:lstStyle/>
          <a:p>
            <a:pPr>
              <a:lnSpc>
                <a:spcPts val="1185"/>
              </a:lnSpc>
            </a:pPr>
            <a:r>
              <a:rPr lang="en-US" sz="1000" dirty="0">
                <a:latin typeface="Times New Roman" panose="02020603050405020304" pitchFamily="18"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005295"/>
                </a:solidFill>
                <a:latin typeface="Arial" panose="020B0604020202020204" pitchFamily="34" charset="0"/>
                <a:ea typeface="Arial" panose="020B0604020202020204" pitchFamily="34" charset="0"/>
                <a:cs typeface="Arial" panose="020B0604020202020204" pitchFamily="34" charset="0"/>
              </a:rPr>
              <a:t>Identify an Occupation/Career to Pursue</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5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9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b="1" i="1" dirty="0">
                <a:latin typeface="Arial" panose="020B0604020202020204" pitchFamily="34" charset="0"/>
                <a:ea typeface="Arial" panose="020B0604020202020204" pitchFamily="34" charset="0"/>
                <a:cs typeface="Arial" panose="020B0604020202020204" pitchFamily="34" charset="0"/>
              </a:rPr>
              <a:t>Assess Your Skills and Preferences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565"/>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393700" algn="l"/>
              </a:tabLst>
            </a:pPr>
            <a:r>
              <a:rPr lang="en-US" dirty="0">
                <a:latin typeface="Arial" panose="020B0604020202020204" pitchFamily="34" charset="0"/>
                <a:ea typeface="Arial" panose="020B0604020202020204" pitchFamily="34" charset="0"/>
                <a:cs typeface="Arial" panose="020B0604020202020204" pitchFamily="34" charset="0"/>
              </a:rPr>
              <a:t>From the Quick Menu, click </a:t>
            </a:r>
            <a:r>
              <a:rPr lang="en-US" b="1" dirty="0">
                <a:latin typeface="Arial" panose="020B0604020202020204" pitchFamily="34" charset="0"/>
                <a:ea typeface="Arial" panose="020B0604020202020204" pitchFamily="34" charset="0"/>
                <a:cs typeface="Arial" panose="020B0604020202020204" pitchFamily="34" charset="0"/>
              </a:rPr>
              <a:t>My Portfolio</a:t>
            </a:r>
            <a:r>
              <a:rPr lang="en-US" b="1" dirty="0">
                <a:latin typeface="Webdings" panose="05030102010509060703" pitchFamily="18" charset="2"/>
                <a:ea typeface="Webdings" panose="05030102010509060703" pitchFamily="18" charset="2"/>
                <a:cs typeface="Arial" panose="020B0604020202020204" pitchFamily="34" charset="0"/>
              </a:rPr>
              <a:t>4</a:t>
            </a:r>
            <a:r>
              <a:rPr lang="en-US" b="1" dirty="0">
                <a:latin typeface="Arial" panose="020B0604020202020204" pitchFamily="34" charset="0"/>
                <a:ea typeface="Arial" panose="020B0604020202020204" pitchFamily="34" charset="0"/>
                <a:cs typeface="Arial" panose="020B0604020202020204" pitchFamily="34" charset="0"/>
              </a:rPr>
              <a:t>My Individual Profiles</a:t>
            </a:r>
            <a:r>
              <a:rPr lang="en-US" b="1" dirty="0">
                <a:latin typeface="Webdings" panose="05030102010509060703" pitchFamily="18" charset="2"/>
                <a:ea typeface="Webdings" panose="05030102010509060703" pitchFamily="18" charset="2"/>
                <a:cs typeface="Arial" panose="020B0604020202020204" pitchFamily="34" charset="0"/>
              </a:rPr>
              <a:t>4</a:t>
            </a:r>
            <a:r>
              <a:rPr lang="en-US" b="1" dirty="0">
                <a:latin typeface="Arial" panose="020B0604020202020204" pitchFamily="34" charset="0"/>
                <a:ea typeface="Arial" panose="020B0604020202020204" pitchFamily="34" charset="0"/>
                <a:cs typeface="Arial" panose="020B0604020202020204" pitchFamily="34" charset="0"/>
              </a:rPr>
              <a:t>Self Assessment Profile</a:t>
            </a:r>
            <a:r>
              <a:rPr lang="en-US" dirty="0">
                <a:latin typeface="Arial" panose="020B0604020202020204" pitchFamily="34" charset="0"/>
                <a:ea typeface="Arial" panose="020B060402020202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D3F7F77-465D-4380-89B6-B09975506EA9}"/>
              </a:ext>
            </a:extLst>
          </p:cNvPr>
          <p:cNvGrpSpPr/>
          <p:nvPr/>
        </p:nvGrpSpPr>
        <p:grpSpPr>
          <a:xfrm>
            <a:off x="1516668" y="2934341"/>
            <a:ext cx="5958020" cy="2820616"/>
            <a:chOff x="1601728" y="4816304"/>
            <a:chExt cx="3726730" cy="1750010"/>
          </a:xfrm>
        </p:grpSpPr>
        <p:pic>
          <p:nvPicPr>
            <p:cNvPr id="5" name="Picture 4">
              <a:extLst>
                <a:ext uri="{FF2B5EF4-FFF2-40B4-BE49-F238E27FC236}">
                  <a16:creationId xmlns:a16="http://schemas.microsoft.com/office/drawing/2014/main" id="{097654E6-0311-4181-B2F7-16D3EB761DA7}"/>
                </a:ext>
              </a:extLst>
            </p:cNvPr>
            <p:cNvPicPr>
              <a:picLocks noChangeAspect="1"/>
            </p:cNvPicPr>
            <p:nvPr/>
          </p:nvPicPr>
          <p:blipFill>
            <a:blip r:embed="rId5"/>
            <a:stretch>
              <a:fillRect/>
            </a:stretch>
          </p:blipFill>
          <p:spPr>
            <a:xfrm>
              <a:off x="1601729" y="4816304"/>
              <a:ext cx="3668540" cy="1750010"/>
            </a:xfrm>
            <a:prstGeom prst="rect">
              <a:avLst/>
            </a:prstGeom>
          </p:spPr>
        </p:pic>
        <p:sp>
          <p:nvSpPr>
            <p:cNvPr id="6" name="Rectangle: Rounded Corners 5">
              <a:extLst>
                <a:ext uri="{FF2B5EF4-FFF2-40B4-BE49-F238E27FC236}">
                  <a16:creationId xmlns:a16="http://schemas.microsoft.com/office/drawing/2014/main" id="{F38383A5-9A54-490D-901F-87C1EA6A8015}"/>
                </a:ext>
              </a:extLst>
            </p:cNvPr>
            <p:cNvSpPr/>
            <p:nvPr/>
          </p:nvSpPr>
          <p:spPr>
            <a:xfrm>
              <a:off x="1601728" y="5512585"/>
              <a:ext cx="2463195" cy="357447"/>
            </a:xfrm>
            <a:prstGeom prst="roundRect">
              <a:avLst/>
            </a:prstGeom>
            <a:noFill/>
            <a:ln w="666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583B165-1463-47F1-9381-98DB813C9900}"/>
                </a:ext>
              </a:extLst>
            </p:cNvPr>
            <p:cNvSpPr/>
            <p:nvPr/>
          </p:nvSpPr>
          <p:spPr>
            <a:xfrm>
              <a:off x="3956858" y="5968538"/>
              <a:ext cx="1371600" cy="357447"/>
            </a:xfrm>
            <a:prstGeom prst="roundRect">
              <a:avLst/>
            </a:prstGeom>
            <a:noFill/>
            <a:ln w="666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Audio 8">
            <a:hlinkClick r:id="" action="ppaction://media"/>
            <a:extLst>
              <a:ext uri="{FF2B5EF4-FFF2-40B4-BE49-F238E27FC236}">
                <a16:creationId xmlns:a16="http://schemas.microsoft.com/office/drawing/2014/main" id="{4BCE94AD-65AA-4EE0-B8D3-886EDBC681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04288549"/>
      </p:ext>
    </p:extLst>
  </p:cSld>
  <p:clrMapOvr>
    <a:masterClrMapping/>
  </p:clrMapOvr>
  <mc:AlternateContent xmlns:mc="http://schemas.openxmlformats.org/markup-compatibility/2006">
    <mc:Choice xmlns:p14="http://schemas.microsoft.com/office/powerpoint/2010/main" Requires="p14">
      <p:transition spd="slow" p14:dur="2000" advTm="48596"/>
    </mc:Choice>
    <mc:Fallback>
      <p:transition spd="slow" advTm="48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5DAC61DC-FCE0-4C3C-AC75-FE4B57FA1B13}"/>
              </a:ext>
            </a:extLst>
          </p:cNvPr>
          <p:cNvSpPr/>
          <p:nvPr/>
        </p:nvSpPr>
        <p:spPr>
          <a:xfrm>
            <a:off x="457200" y="1103043"/>
            <a:ext cx="8046720" cy="1823576"/>
          </a:xfrm>
          <a:prstGeom prst="rect">
            <a:avLst/>
          </a:prstGeom>
        </p:spPr>
        <p:txBody>
          <a:bodyPr wrap="square">
            <a:spAutoFit/>
          </a:bodyPr>
          <a:lstStyle/>
          <a:p>
            <a:pPr>
              <a:lnSpc>
                <a:spcPts val="1185"/>
              </a:lnSpc>
            </a:pPr>
            <a:r>
              <a:rPr lang="en-US" sz="1000" dirty="0">
                <a:latin typeface="Times New Roman" panose="02020603050405020304" pitchFamily="18"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005295"/>
                </a:solidFill>
                <a:latin typeface="Arial" panose="020B0604020202020204" pitchFamily="34" charset="0"/>
                <a:ea typeface="Arial" panose="020B0604020202020204" pitchFamily="34" charset="0"/>
                <a:cs typeface="Arial" panose="020B0604020202020204" pitchFamily="34" charset="0"/>
              </a:rPr>
              <a:t>Identify an Occupation/Career to Pursue</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5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20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b="1" i="1" dirty="0">
                <a:latin typeface="Arial" panose="020B0604020202020204" pitchFamily="34" charset="0"/>
                <a:ea typeface="Arial" panose="020B0604020202020204" pitchFamily="34" charset="0"/>
                <a:cs typeface="Arial" panose="020B0604020202020204" pitchFamily="34" charset="0"/>
              </a:rPr>
              <a:t>Match Your Skills and Preferences with Occupations to Find the Ideal Career</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35"/>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tabLst>
                <a:tab pos="381000" algn="l"/>
              </a:tabLst>
            </a:pPr>
            <a:r>
              <a:rPr lang="en-US" dirty="0">
                <a:latin typeface="Arial" panose="020B0604020202020204" pitchFamily="34" charset="0"/>
                <a:ea typeface="Arial" panose="020B0604020202020204" pitchFamily="34" charset="0"/>
                <a:cs typeface="Arial" panose="020B0604020202020204" pitchFamily="34" charset="0"/>
              </a:rPr>
              <a:t>From the Services for Individuals menu, click </a:t>
            </a:r>
            <a:r>
              <a:rPr lang="en-US" b="1" dirty="0">
                <a:latin typeface="Arial" panose="020B0604020202020204" pitchFamily="34" charset="0"/>
                <a:ea typeface="Arial" panose="020B0604020202020204" pitchFamily="34" charset="0"/>
                <a:cs typeface="Arial" panose="020B0604020202020204" pitchFamily="34" charset="0"/>
              </a:rPr>
              <a:t>Career Services</a:t>
            </a:r>
            <a:r>
              <a:rPr lang="en-US" b="1" dirty="0">
                <a:latin typeface="Webdings" panose="05030102010509060703" pitchFamily="18" charset="2"/>
                <a:ea typeface="Webdings" panose="05030102010509060703" pitchFamily="18" charset="2"/>
                <a:cs typeface="Arial" panose="020B0604020202020204" pitchFamily="34" charset="0"/>
              </a:rPr>
              <a:t>4</a:t>
            </a:r>
            <a:r>
              <a:rPr lang="en-US" b="1" dirty="0">
                <a:latin typeface="Arial" panose="020B0604020202020204" pitchFamily="34" charset="0"/>
                <a:ea typeface="Arial" panose="020B0604020202020204" pitchFamily="34" charset="0"/>
                <a:cs typeface="Arial" panose="020B0604020202020204" pitchFamily="34" charset="0"/>
              </a:rPr>
              <a:t>Career Explorer</a:t>
            </a:r>
            <a:r>
              <a:rPr lang="en-US" dirty="0">
                <a:latin typeface="Arial" panose="020B0604020202020204" pitchFamily="34" charset="0"/>
                <a:ea typeface="Arial" panose="020B0604020202020204" pitchFamily="34" charset="0"/>
                <a:cs typeface="Arial" panose="020B0604020202020204" pitchFamily="34" charset="0"/>
              </a:rPr>
              <a:t> and explore the links.</a:t>
            </a:r>
            <a:endParaRPr lang="en-US" dirty="0">
              <a:latin typeface="Calibri" panose="020F0502020204030204" pitchFamily="34" charset="0"/>
              <a:ea typeface="Calibri" panose="020F050202020403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665D2CC-569B-423C-8A01-DC5765F86F19}"/>
              </a:ext>
            </a:extLst>
          </p:cNvPr>
          <p:cNvGrpSpPr/>
          <p:nvPr/>
        </p:nvGrpSpPr>
        <p:grpSpPr>
          <a:xfrm>
            <a:off x="1333241" y="3028043"/>
            <a:ext cx="5088825" cy="3531022"/>
            <a:chOff x="2470924" y="2868554"/>
            <a:chExt cx="5088825" cy="3531022"/>
          </a:xfrm>
        </p:grpSpPr>
        <p:pic>
          <p:nvPicPr>
            <p:cNvPr id="4" name="Picture 3">
              <a:extLst>
                <a:ext uri="{FF2B5EF4-FFF2-40B4-BE49-F238E27FC236}">
                  <a16:creationId xmlns:a16="http://schemas.microsoft.com/office/drawing/2014/main" id="{510C64B8-86CA-4B83-9E35-E3C4E52E348F}"/>
                </a:ext>
              </a:extLst>
            </p:cNvPr>
            <p:cNvPicPr>
              <a:picLocks noChangeAspect="1"/>
            </p:cNvPicPr>
            <p:nvPr/>
          </p:nvPicPr>
          <p:blipFill>
            <a:blip r:embed="rId5"/>
            <a:stretch>
              <a:fillRect/>
            </a:stretch>
          </p:blipFill>
          <p:spPr>
            <a:xfrm>
              <a:off x="2470924" y="2868554"/>
              <a:ext cx="5088825" cy="3531022"/>
            </a:xfrm>
            <a:prstGeom prst="rect">
              <a:avLst/>
            </a:prstGeom>
          </p:spPr>
        </p:pic>
        <p:sp>
          <p:nvSpPr>
            <p:cNvPr id="6" name="Rectangle: Rounded Corners 5">
              <a:extLst>
                <a:ext uri="{FF2B5EF4-FFF2-40B4-BE49-F238E27FC236}">
                  <a16:creationId xmlns:a16="http://schemas.microsoft.com/office/drawing/2014/main" id="{74F2AA73-A0B5-400F-99F3-E88291CE3412}"/>
                </a:ext>
              </a:extLst>
            </p:cNvPr>
            <p:cNvSpPr/>
            <p:nvPr/>
          </p:nvSpPr>
          <p:spPr>
            <a:xfrm>
              <a:off x="2470924" y="3891516"/>
              <a:ext cx="2558276" cy="520996"/>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39B103A-01C8-4270-A3DC-9F49CF7B92AD}"/>
                </a:ext>
              </a:extLst>
            </p:cNvPr>
            <p:cNvSpPr/>
            <p:nvPr/>
          </p:nvSpPr>
          <p:spPr>
            <a:xfrm>
              <a:off x="4987610" y="4373567"/>
              <a:ext cx="2558276" cy="520996"/>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Audio 4">
            <a:hlinkClick r:id="" action="ppaction://media"/>
            <a:extLst>
              <a:ext uri="{FF2B5EF4-FFF2-40B4-BE49-F238E27FC236}">
                <a16:creationId xmlns:a16="http://schemas.microsoft.com/office/drawing/2014/main" id="{FD388C8E-3DE7-4270-93ED-CC5198FD42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463296349"/>
      </p:ext>
    </p:extLst>
  </p:cSld>
  <p:clrMapOvr>
    <a:masterClrMapping/>
  </p:clrMapOvr>
  <mc:AlternateContent xmlns:mc="http://schemas.openxmlformats.org/markup-compatibility/2006">
    <mc:Choice xmlns:p14="http://schemas.microsoft.com/office/powerpoint/2010/main" Requires="p14">
      <p:transition spd="slow" p14:dur="2000" advTm="33151"/>
    </mc:Choice>
    <mc:Fallback>
      <p:transition spd="slow" advTm="33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5DAC61DC-FCE0-4C3C-AC75-FE4B57FA1B13}"/>
              </a:ext>
            </a:extLst>
          </p:cNvPr>
          <p:cNvSpPr/>
          <p:nvPr/>
        </p:nvSpPr>
        <p:spPr>
          <a:xfrm>
            <a:off x="457200" y="1103043"/>
            <a:ext cx="8046720" cy="2035173"/>
          </a:xfrm>
          <a:prstGeom prst="rect">
            <a:avLst/>
          </a:prstGeom>
        </p:spPr>
        <p:txBody>
          <a:bodyPr wrap="square">
            <a:spAutoFit/>
          </a:bodyPr>
          <a:lstStyle/>
          <a:p>
            <a:pPr>
              <a:lnSpc>
                <a:spcPts val="1185"/>
              </a:lnSpc>
            </a:pPr>
            <a:r>
              <a:rPr lang="en-US" sz="1000" dirty="0">
                <a:latin typeface="Times New Roman" panose="02020603050405020304" pitchFamily="18"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r>
              <a:rPr lang="en-US" b="1" dirty="0">
                <a:solidFill>
                  <a:srgbClr val="005295"/>
                </a:solidFill>
                <a:latin typeface="Arial" panose="020B0604020202020204" pitchFamily="34" charset="0"/>
                <a:ea typeface="Arial" panose="020B0604020202020204" pitchFamily="34" charset="0"/>
                <a:cs typeface="Arial" panose="020B0604020202020204" pitchFamily="34" charset="0"/>
              </a:rPr>
              <a:t>Identify an Occupation/Career to Pursue</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5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200"/>
              </a:lnSpc>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25"/>
              </a:lnSpc>
            </a:pPr>
            <a:r>
              <a:rPr lang="en-US" dirty="0">
                <a:solidFill>
                  <a:srgbClr val="000080"/>
                </a:solidFill>
                <a:latin typeface="Arial" panose="020B0604020202020204" pitchFamily="34" charset="0"/>
                <a:ea typeface="Arial" panose="020B060402020202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b="1" i="1" dirty="0">
                <a:latin typeface="Arial" panose="020B0604020202020204" pitchFamily="34" charset="0"/>
                <a:ea typeface="Arial" panose="020B0604020202020204" pitchFamily="34" charset="0"/>
                <a:cs typeface="Arial" panose="020B0604020202020204" pitchFamily="34" charset="0"/>
              </a:rPr>
              <a:t>Research the Job Market for Your Geographic Area/Occupation</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635"/>
              </a:lnSpc>
            </a:pPr>
            <a:r>
              <a:rPr lang="en-US" dirty="0">
                <a:solidFill>
                  <a:srgbClr val="000080"/>
                </a:solidFill>
                <a:latin typeface="Arial" panose="020B0604020202020204" pitchFamily="34" charset="0"/>
                <a:ea typeface="Arial" panose="020B060402020202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254000" lvl="0" indent="-342900">
              <a:lnSpc>
                <a:spcPct val="119000"/>
              </a:lnSpc>
              <a:spcBef>
                <a:spcPts val="0"/>
              </a:spcBef>
              <a:spcAft>
                <a:spcPts val="0"/>
              </a:spcAft>
              <a:buFont typeface="Arial" panose="020B0604020202020204" pitchFamily="34" charset="0"/>
              <a:buChar char="•"/>
              <a:tabLst>
                <a:tab pos="381000" algn="l"/>
              </a:tabLst>
            </a:pPr>
            <a:r>
              <a:rPr lang="en-US" dirty="0">
                <a:latin typeface="Arial" panose="020B0604020202020204" pitchFamily="34" charset="0"/>
                <a:ea typeface="Arial" panose="020B0604020202020204" pitchFamily="34" charset="0"/>
                <a:cs typeface="Arial" panose="020B0604020202020204" pitchFamily="34" charset="0"/>
              </a:rPr>
              <a:t>From the Services for Individuals menu, click </a:t>
            </a:r>
            <a:r>
              <a:rPr lang="en-US" b="1" dirty="0">
                <a:latin typeface="Arial" panose="020B0604020202020204" pitchFamily="34" charset="0"/>
                <a:ea typeface="Arial" panose="020B0604020202020204" pitchFamily="34" charset="0"/>
                <a:cs typeface="Arial" panose="020B0604020202020204" pitchFamily="34" charset="0"/>
              </a:rPr>
              <a:t>Labor Market Services</a:t>
            </a:r>
            <a:r>
              <a:rPr lang="en-US" b="1" dirty="0">
                <a:latin typeface="Webdings" panose="05030102010509060703" pitchFamily="18" charset="2"/>
                <a:ea typeface="Webdings" panose="05030102010509060703" pitchFamily="18" charset="2"/>
                <a:cs typeface="Arial" panose="020B0604020202020204" pitchFamily="34" charset="0"/>
              </a:rPr>
              <a:t>4</a:t>
            </a:r>
            <a:r>
              <a:rPr lang="en-US" b="1" dirty="0">
                <a:latin typeface="Arial" panose="020B0604020202020204" pitchFamily="34" charset="0"/>
                <a:ea typeface="Arial" panose="020B0604020202020204" pitchFamily="34" charset="0"/>
                <a:cs typeface="Arial" panose="020B0604020202020204" pitchFamily="34" charset="0"/>
              </a:rPr>
              <a:t>Labor Market Facts</a:t>
            </a:r>
            <a:r>
              <a:rPr lang="en-US" dirty="0">
                <a:latin typeface="Arial" panose="020B0604020202020204" pitchFamily="34" charset="0"/>
                <a:ea typeface="Arial" panose="020B0604020202020204" pitchFamily="34" charset="0"/>
                <a:cs typeface="Arial" panose="020B0604020202020204" pitchFamily="34" charset="0"/>
              </a:rPr>
              <a:t> to explore a wealth of Labor Market Information for any area you specify.</a:t>
            </a: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1A41912-571F-4E2C-BA0B-DCEA47EAA065}"/>
              </a:ext>
            </a:extLst>
          </p:cNvPr>
          <p:cNvPicPr>
            <a:picLocks noChangeAspect="1"/>
          </p:cNvPicPr>
          <p:nvPr/>
        </p:nvPicPr>
        <p:blipFill>
          <a:blip r:embed="rId5"/>
          <a:stretch>
            <a:fillRect/>
          </a:stretch>
        </p:blipFill>
        <p:spPr>
          <a:xfrm>
            <a:off x="2798106" y="3138216"/>
            <a:ext cx="3364907" cy="3321207"/>
          </a:xfrm>
          <a:prstGeom prst="rect">
            <a:avLst/>
          </a:prstGeom>
        </p:spPr>
      </p:pic>
      <p:sp>
        <p:nvSpPr>
          <p:cNvPr id="5" name="Rectangle: Rounded Corners 4">
            <a:extLst>
              <a:ext uri="{FF2B5EF4-FFF2-40B4-BE49-F238E27FC236}">
                <a16:creationId xmlns:a16="http://schemas.microsoft.com/office/drawing/2014/main" id="{AD9B44B6-DD2D-4A61-B2C7-7056767B780F}"/>
              </a:ext>
            </a:extLst>
          </p:cNvPr>
          <p:cNvSpPr/>
          <p:nvPr/>
        </p:nvSpPr>
        <p:spPr>
          <a:xfrm>
            <a:off x="2659883" y="4798819"/>
            <a:ext cx="3709020" cy="37457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80F65E9B-B02F-48FC-A7AE-8F10D46F40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16679494"/>
      </p:ext>
    </p:extLst>
  </p:cSld>
  <p:clrMapOvr>
    <a:masterClrMapping/>
  </p:clrMapOvr>
  <mc:AlternateContent xmlns:mc="http://schemas.openxmlformats.org/markup-compatibility/2006">
    <mc:Choice xmlns:p14="http://schemas.microsoft.com/office/powerpoint/2010/main" Requires="p14">
      <p:transition spd="slow" p14:dur="2000" advTm="35158"/>
    </mc:Choice>
    <mc:Fallback>
      <p:transition spd="slow" advTm="35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8F34435A-56D1-4217-B7DD-122F58B7C06C}"/>
              </a:ext>
            </a:extLst>
          </p:cNvPr>
          <p:cNvSpPr/>
          <p:nvPr/>
        </p:nvSpPr>
        <p:spPr>
          <a:xfrm>
            <a:off x="457200" y="1170990"/>
            <a:ext cx="7158320" cy="1477328"/>
          </a:xfrm>
          <a:prstGeom prst="rect">
            <a:avLst/>
          </a:prstGeom>
        </p:spPr>
        <p:txBody>
          <a:bodyPr wrap="square">
            <a:spAutoFit/>
          </a:bodyPr>
          <a:lstStyle/>
          <a:p>
            <a:r>
              <a:rPr lang="en-US" b="1" dirty="0"/>
              <a:t>Research Employers</a:t>
            </a:r>
          </a:p>
          <a:p>
            <a:endParaRPr lang="en-US" dirty="0"/>
          </a:p>
          <a:p>
            <a:r>
              <a:rPr lang="en-US" dirty="0"/>
              <a:t>•	From the Services for Individuals menu, click </a:t>
            </a:r>
            <a:r>
              <a:rPr lang="en-US" b="1" dirty="0"/>
              <a:t>Job Seeker Services</a:t>
            </a:r>
            <a:r>
              <a:rPr lang="en-US" dirty="0"/>
              <a:t> and then </a:t>
            </a:r>
            <a:r>
              <a:rPr lang="en-US" b="1" dirty="0"/>
              <a:t>Employers</a:t>
            </a:r>
            <a:r>
              <a:rPr lang="en-US" dirty="0"/>
              <a:t> to search for employers using various criteria.</a:t>
            </a:r>
          </a:p>
        </p:txBody>
      </p:sp>
      <p:pic>
        <p:nvPicPr>
          <p:cNvPr id="4" name="Picture 3">
            <a:extLst>
              <a:ext uri="{FF2B5EF4-FFF2-40B4-BE49-F238E27FC236}">
                <a16:creationId xmlns:a16="http://schemas.microsoft.com/office/drawing/2014/main" id="{572B9A70-713E-4E00-9B38-7BD36CF88BFE}"/>
              </a:ext>
            </a:extLst>
          </p:cNvPr>
          <p:cNvPicPr>
            <a:picLocks noChangeAspect="1"/>
          </p:cNvPicPr>
          <p:nvPr/>
        </p:nvPicPr>
        <p:blipFill>
          <a:blip r:embed="rId5"/>
          <a:stretch>
            <a:fillRect/>
          </a:stretch>
        </p:blipFill>
        <p:spPr>
          <a:xfrm>
            <a:off x="2592982" y="2648318"/>
            <a:ext cx="3639058" cy="3629532"/>
          </a:xfrm>
          <a:prstGeom prst="rect">
            <a:avLst/>
          </a:prstGeom>
        </p:spPr>
      </p:pic>
      <p:sp>
        <p:nvSpPr>
          <p:cNvPr id="5" name="Rectangle: Rounded Corners 4">
            <a:extLst>
              <a:ext uri="{FF2B5EF4-FFF2-40B4-BE49-F238E27FC236}">
                <a16:creationId xmlns:a16="http://schemas.microsoft.com/office/drawing/2014/main" id="{930B0E2B-8CF8-4EE7-8F75-8BF2BD177FD3}"/>
              </a:ext>
            </a:extLst>
          </p:cNvPr>
          <p:cNvSpPr/>
          <p:nvPr/>
        </p:nvSpPr>
        <p:spPr>
          <a:xfrm>
            <a:off x="2519916" y="3721395"/>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7F9B1B3-1253-40A0-B51F-48A1743CE2CB}"/>
              </a:ext>
            </a:extLst>
          </p:cNvPr>
          <p:cNvSpPr/>
          <p:nvPr/>
        </p:nvSpPr>
        <p:spPr>
          <a:xfrm>
            <a:off x="4412511" y="5500940"/>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1E19E64B-3BF3-45D5-BC45-00A7686E825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671515457"/>
      </p:ext>
    </p:extLst>
  </p:cSld>
  <p:clrMapOvr>
    <a:masterClrMapping/>
  </p:clrMapOvr>
  <mc:AlternateContent xmlns:mc="http://schemas.openxmlformats.org/markup-compatibility/2006">
    <mc:Choice xmlns:p14="http://schemas.microsoft.com/office/powerpoint/2010/main" Requires="p14">
      <p:transition spd="slow" p14:dur="2000" advTm="26726"/>
    </mc:Choice>
    <mc:Fallback>
      <p:transition spd="slow" advTm="26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8F34435A-56D1-4217-B7DD-122F58B7C06C}"/>
              </a:ext>
            </a:extLst>
          </p:cNvPr>
          <p:cNvSpPr/>
          <p:nvPr/>
        </p:nvSpPr>
        <p:spPr>
          <a:xfrm>
            <a:off x="457200" y="1170990"/>
            <a:ext cx="7158320" cy="1477328"/>
          </a:xfrm>
          <a:prstGeom prst="rect">
            <a:avLst/>
          </a:prstGeom>
        </p:spPr>
        <p:txBody>
          <a:bodyPr wrap="square">
            <a:spAutoFit/>
          </a:bodyPr>
          <a:lstStyle/>
          <a:p>
            <a:r>
              <a:rPr lang="en-US" b="1" dirty="0"/>
              <a:t>Find Employment Recruiting Events in Your Area</a:t>
            </a:r>
          </a:p>
          <a:p>
            <a:endParaRPr lang="en-US" dirty="0"/>
          </a:p>
          <a:p>
            <a:r>
              <a:rPr lang="en-US" dirty="0"/>
              <a:t>•	From the </a:t>
            </a:r>
            <a:r>
              <a:rPr lang="en-US" b="1" dirty="0"/>
              <a:t>Other Services </a:t>
            </a:r>
            <a:r>
              <a:rPr lang="en-US" dirty="0"/>
              <a:t>menu, click </a:t>
            </a:r>
            <a:r>
              <a:rPr lang="en-US" b="1" dirty="0"/>
              <a:t>Appointment Center </a:t>
            </a:r>
            <a:r>
              <a:rPr lang="en-US" dirty="0"/>
              <a:t>and then </a:t>
            </a:r>
            <a:r>
              <a:rPr lang="en-US" b="1" dirty="0"/>
              <a:t>Events Calendar </a:t>
            </a:r>
            <a:r>
              <a:rPr lang="en-US" dirty="0"/>
              <a:t>to search for events you’re interested in (by Event Category).</a:t>
            </a:r>
          </a:p>
        </p:txBody>
      </p:sp>
      <p:pic>
        <p:nvPicPr>
          <p:cNvPr id="4" name="Picture 3">
            <a:extLst>
              <a:ext uri="{FF2B5EF4-FFF2-40B4-BE49-F238E27FC236}">
                <a16:creationId xmlns:a16="http://schemas.microsoft.com/office/drawing/2014/main" id="{AED7C43A-80E1-40CA-A88C-473990986830}"/>
              </a:ext>
            </a:extLst>
          </p:cNvPr>
          <p:cNvPicPr>
            <a:picLocks noChangeAspect="1"/>
          </p:cNvPicPr>
          <p:nvPr/>
        </p:nvPicPr>
        <p:blipFill>
          <a:blip r:embed="rId5"/>
          <a:stretch>
            <a:fillRect/>
          </a:stretch>
        </p:blipFill>
        <p:spPr>
          <a:xfrm>
            <a:off x="2728655" y="3705227"/>
            <a:ext cx="3686689" cy="1552792"/>
          </a:xfrm>
          <a:prstGeom prst="rect">
            <a:avLst/>
          </a:prstGeom>
        </p:spPr>
      </p:pic>
      <p:sp>
        <p:nvSpPr>
          <p:cNvPr id="6" name="Rectangle: Rounded Corners 5">
            <a:extLst>
              <a:ext uri="{FF2B5EF4-FFF2-40B4-BE49-F238E27FC236}">
                <a16:creationId xmlns:a16="http://schemas.microsoft.com/office/drawing/2014/main" id="{8B91217D-00E9-4045-906E-111AD45D446C}"/>
              </a:ext>
            </a:extLst>
          </p:cNvPr>
          <p:cNvSpPr/>
          <p:nvPr/>
        </p:nvSpPr>
        <p:spPr>
          <a:xfrm>
            <a:off x="2519915" y="4481623"/>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D04ED70-CCF5-4684-BF4C-12719A56775B}"/>
              </a:ext>
            </a:extLst>
          </p:cNvPr>
          <p:cNvSpPr/>
          <p:nvPr/>
        </p:nvSpPr>
        <p:spPr>
          <a:xfrm>
            <a:off x="4572000" y="4853763"/>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D7E01349-5B10-4C0D-8856-3D0947EDED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61118598"/>
      </p:ext>
    </p:extLst>
  </p:cSld>
  <p:clrMapOvr>
    <a:masterClrMapping/>
  </p:clrMapOvr>
  <mc:AlternateContent xmlns:mc="http://schemas.openxmlformats.org/markup-compatibility/2006">
    <mc:Choice xmlns:p14="http://schemas.microsoft.com/office/powerpoint/2010/main" Requires="p14">
      <p:transition spd="slow" p14:dur="2000" advTm="27744"/>
    </mc:Choice>
    <mc:Fallback>
      <p:transition spd="slow" advTm="27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CC60E-7D66-4E61-ADF8-F3CCD14CA184}"/>
              </a:ext>
            </a:extLst>
          </p:cNvPr>
          <p:cNvSpPr>
            <a:spLocks noGrp="1"/>
          </p:cNvSpPr>
          <p:nvPr>
            <p:ph type="title"/>
          </p:nvPr>
        </p:nvSpPr>
        <p:spPr/>
        <p:txBody>
          <a:bodyPr/>
          <a:lstStyle/>
          <a:p>
            <a:r>
              <a:rPr lang="en-US" dirty="0"/>
              <a:t>        Explore Opportunities</a:t>
            </a:r>
          </a:p>
        </p:txBody>
      </p:sp>
      <p:sp>
        <p:nvSpPr>
          <p:cNvPr id="2" name="Rectangle 1">
            <a:extLst>
              <a:ext uri="{FF2B5EF4-FFF2-40B4-BE49-F238E27FC236}">
                <a16:creationId xmlns:a16="http://schemas.microsoft.com/office/drawing/2014/main" id="{ABC2EA78-B899-4B46-852B-273F6F00D153}"/>
              </a:ext>
            </a:extLst>
          </p:cNvPr>
          <p:cNvSpPr/>
          <p:nvPr/>
        </p:nvSpPr>
        <p:spPr>
          <a:xfrm>
            <a:off x="457199" y="1170990"/>
            <a:ext cx="7938655" cy="1754326"/>
          </a:xfrm>
          <a:prstGeom prst="rect">
            <a:avLst/>
          </a:prstGeom>
        </p:spPr>
        <p:txBody>
          <a:bodyPr wrap="square">
            <a:spAutoFit/>
          </a:bodyPr>
          <a:lstStyle/>
          <a:p>
            <a:r>
              <a:rPr lang="en-US" dirty="0">
                <a:solidFill>
                  <a:schemeClr val="accent1"/>
                </a:solidFill>
              </a:rPr>
              <a:t>Get Financial Assistance</a:t>
            </a:r>
          </a:p>
          <a:p>
            <a:endParaRPr lang="en-US" dirty="0"/>
          </a:p>
          <a:p>
            <a:r>
              <a:rPr lang="en-US" b="1" dirty="0"/>
              <a:t>Find Educational Scholarships You Might Qualify For</a:t>
            </a:r>
          </a:p>
          <a:p>
            <a:endParaRPr lang="en-US" dirty="0"/>
          </a:p>
          <a:p>
            <a:r>
              <a:rPr lang="en-US" dirty="0"/>
              <a:t>•	From the Services for Individuals menu, click Education Services and then Scholarship Search.</a:t>
            </a:r>
          </a:p>
        </p:txBody>
      </p:sp>
      <p:pic>
        <p:nvPicPr>
          <p:cNvPr id="4" name="Picture 3">
            <a:extLst>
              <a:ext uri="{FF2B5EF4-FFF2-40B4-BE49-F238E27FC236}">
                <a16:creationId xmlns:a16="http://schemas.microsoft.com/office/drawing/2014/main" id="{D2B40D61-ABBF-4927-B11F-C146F760F67D}"/>
              </a:ext>
            </a:extLst>
          </p:cNvPr>
          <p:cNvPicPr>
            <a:picLocks noChangeAspect="1"/>
          </p:cNvPicPr>
          <p:nvPr/>
        </p:nvPicPr>
        <p:blipFill>
          <a:blip r:embed="rId5"/>
          <a:stretch>
            <a:fillRect/>
          </a:stretch>
        </p:blipFill>
        <p:spPr>
          <a:xfrm>
            <a:off x="3033639" y="2925316"/>
            <a:ext cx="3076722" cy="3696837"/>
          </a:xfrm>
          <a:prstGeom prst="rect">
            <a:avLst/>
          </a:prstGeom>
        </p:spPr>
      </p:pic>
      <p:sp>
        <p:nvSpPr>
          <p:cNvPr id="5" name="Rectangle: Rounded Corners 4">
            <a:extLst>
              <a:ext uri="{FF2B5EF4-FFF2-40B4-BE49-F238E27FC236}">
                <a16:creationId xmlns:a16="http://schemas.microsoft.com/office/drawing/2014/main" id="{D5842127-3ABE-4497-828C-21D997CC26EC}"/>
              </a:ext>
            </a:extLst>
          </p:cNvPr>
          <p:cNvSpPr/>
          <p:nvPr/>
        </p:nvSpPr>
        <p:spPr>
          <a:xfrm>
            <a:off x="2743200" y="4077586"/>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4B9EC6D-6A04-4825-AFC1-F192EC536E8F}"/>
              </a:ext>
            </a:extLst>
          </p:cNvPr>
          <p:cNvSpPr/>
          <p:nvPr/>
        </p:nvSpPr>
        <p:spPr>
          <a:xfrm>
            <a:off x="4426526" y="6204052"/>
            <a:ext cx="2052084" cy="372140"/>
          </a:xfrm>
          <a:prstGeom prst="round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657259AC-EE78-43DA-9D21-26BBC914A7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907297847"/>
      </p:ext>
    </p:extLst>
  </p:cSld>
  <p:clrMapOvr>
    <a:masterClrMapping/>
  </p:clrMapOvr>
  <mc:AlternateContent xmlns:mc="http://schemas.openxmlformats.org/markup-compatibility/2006">
    <mc:Choice xmlns:p14="http://schemas.microsoft.com/office/powerpoint/2010/main" Requires="p14">
      <p:transition spd="slow" p14:dur="2000" advTm="26885"/>
    </mc:Choice>
    <mc:Fallback>
      <p:transition spd="slow" advTm="26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1_WhiteBackground_08-27-2019.pptx" id="{2688DECE-D86D-4A09-A684-330F88BDC602}" vid="{1E883460-E39C-4C8A-A648-8D71B11185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819A7D0B4D17429811C59755CF38D1" ma:contentTypeVersion="6" ma:contentTypeDescription="Create a new document." ma:contentTypeScope="" ma:versionID="79c60cd6eb417dec86ae5b4a703533b1">
  <xsd:schema xmlns:xsd="http://www.w3.org/2001/XMLSchema" xmlns:xs="http://www.w3.org/2001/XMLSchema" xmlns:p="http://schemas.microsoft.com/office/2006/metadata/properties" xmlns:ns2="0aeb2e30-a491-4fec-83dd-e44b49e6ebb0" targetNamespace="http://schemas.microsoft.com/office/2006/metadata/properties" ma:root="true" ma:fieldsID="172e4004e8bea187f051d035d80da7e4" ns2:_="">
    <xsd:import namespace="0aeb2e30-a491-4fec-83dd-e44b49e6eb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eb2e30-a491-4fec-83dd-e44b49e6eb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85134C-5FA7-4191-ADDF-8BC3D250602C}">
  <ds:schemaRefs>
    <ds:schemaRef ds:uri="http://schemas.microsoft.com/sharepoint/v3/contenttype/forms"/>
  </ds:schemaRefs>
</ds:datastoreItem>
</file>

<file path=customXml/itemProps2.xml><?xml version="1.0" encoding="utf-8"?>
<ds:datastoreItem xmlns:ds="http://schemas.openxmlformats.org/officeDocument/2006/customXml" ds:itemID="{7379298A-8AA3-463A-BA09-39AF41132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eb2e30-a491-4fec-83dd-e44b49e6e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AFF5ED-E70D-46CC-B8A4-04198CAC640E}">
  <ds:schemaRef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0aeb2e30-a491-4fec-83dd-e44b49e6ebb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Standard1_WhiteBackground_08-27-2019</Template>
  <TotalTime>488</TotalTime>
  <Words>1041</Words>
  <Application>Microsoft Office PowerPoint</Application>
  <PresentationFormat>On-screen Show (4:3)</PresentationFormat>
  <Paragraphs>161</Paragraphs>
  <Slides>15</Slides>
  <Notes>15</Notes>
  <HiddenSlides>0</HiddenSlides>
  <MMClips>15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.AppleSystemUIFont</vt:lpstr>
      <vt:lpstr>Arial</vt:lpstr>
      <vt:lpstr>Calibri</vt:lpstr>
      <vt:lpstr>Times New Roman</vt:lpstr>
      <vt:lpstr>Webdings</vt:lpstr>
      <vt:lpstr>HGAC_roundtable_template_0330</vt:lpstr>
      <vt:lpstr>Navigating </vt:lpstr>
      <vt:lpstr>PowerPoint Presentation</vt:lpstr>
      <vt:lpstr>        Explore Opportunities</vt:lpstr>
      <vt:lpstr>        Explore Opportunities</vt:lpstr>
      <vt:lpstr>        Explore Opportunities</vt:lpstr>
      <vt:lpstr>        Explore Opportunities</vt:lpstr>
      <vt:lpstr>        Explore Opportunities</vt:lpstr>
      <vt:lpstr>        Explore Opportunities</vt:lpstr>
      <vt:lpstr>        Explore Opportunities</vt:lpstr>
      <vt:lpstr>        Explore Opportunities</vt:lpstr>
      <vt:lpstr>        Explore Opportunities</vt:lpstr>
      <vt:lpstr>        Explore Opportunities</vt:lpstr>
      <vt:lpstr>        Explore Opportunities</vt:lpstr>
      <vt:lpstr>        Explore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WorkInTexas</dc:title>
  <dc:creator>Gerace, Robert</dc:creator>
  <cp:lastModifiedBy>Goergen, Jarrod</cp:lastModifiedBy>
  <cp:revision>33</cp:revision>
  <dcterms:created xsi:type="dcterms:W3CDTF">2020-05-12T17:08:44Z</dcterms:created>
  <dcterms:modified xsi:type="dcterms:W3CDTF">2020-06-24T21:34:20Z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0x010100F9819A7D0B4D17429811C59755CF38D1</vt:lpwstr>
  </property>
</Properties>
</file>