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6.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0" r:id="rId6"/>
    <p:sldId id="266" r:id="rId7"/>
    <p:sldId id="261" r:id="rId8"/>
    <p:sldId id="263" r:id="rId9"/>
    <p:sldId id="267" r:id="rId10"/>
  </p:sldIdLst>
  <p:sldSz cx="9144000" cy="6858000" type="screen4x3"/>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24" autoAdjust="0"/>
    <p:restoredTop sz="86401" autoAdjust="0"/>
  </p:normalViewPr>
  <p:slideViewPr>
    <p:cSldViewPr>
      <p:cViewPr varScale="1">
        <p:scale>
          <a:sx n="88" d="100"/>
          <a:sy n="88" d="100"/>
        </p:scale>
        <p:origin x="1404" y="66"/>
      </p:cViewPr>
      <p:guideLst>
        <p:guide orient="horz" pos="2160"/>
        <p:guide pos="2880"/>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2019 Annual Wage and Benefit Scenarios for a Single Parent with </a:t>
            </a:r>
          </a:p>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and Four Months of Earned Income Disregard) </a:t>
            </a:r>
            <a:r>
              <a:rPr lang="en-US" sz="1200" b="1" i="0" strike="noStrike" dirty="0">
                <a:solidFill>
                  <a:srgbClr val="000000"/>
                </a:solidFill>
                <a:latin typeface="Arial"/>
                <a:cs typeface="Arial"/>
              </a:rPr>
              <a:t>       </a:t>
            </a:r>
          </a:p>
        </c:rich>
      </c:tx>
      <c:layout>
        <c:manualLayout>
          <c:xMode val="edge"/>
          <c:yMode val="edge"/>
          <c:x val="0.10627032972908101"/>
          <c:y val="4.0921675949042953E-2"/>
        </c:manualLayout>
      </c:layout>
      <c:overlay val="0"/>
      <c:spPr>
        <a:noFill/>
        <a:ln w="31301">
          <a:noFill/>
        </a:ln>
      </c:spPr>
    </c:title>
    <c:autoTitleDeleted val="0"/>
    <c:plotArea>
      <c:layout>
        <c:manualLayout>
          <c:layoutTarget val="inner"/>
          <c:xMode val="edge"/>
          <c:yMode val="edge"/>
          <c:x val="6.7398084907815806E-2"/>
          <c:y val="0.1602683570231225"/>
          <c:w val="0.80799308463187725"/>
          <c:h val="0.67801927776269344"/>
        </c:manualLayout>
      </c:layout>
      <c:barChart>
        <c:barDir val="col"/>
        <c:grouping val="stacked"/>
        <c:varyColors val="0"/>
        <c:ser>
          <c:idx val="0"/>
          <c:order val="0"/>
          <c:tx>
            <c:strRef>
              <c:f>Sheet1!$A$5</c:f>
              <c:strCache>
                <c:ptCount val="1"/>
                <c:pt idx="0">
                  <c:v>Gross Wages</c:v>
                </c:pt>
              </c:strCache>
            </c:strRef>
          </c:tx>
          <c:spPr>
            <a:solidFill>
              <a:srgbClr val="FF0000"/>
            </a:solidFill>
            <a:ln w="15651">
              <a:noFill/>
              <a:prstDash val="solid"/>
            </a:ln>
          </c:spPr>
          <c:invertIfNegative val="0"/>
          <c:dLbls>
            <c:dLbl>
              <c:idx val="1"/>
              <c:layout>
                <c:manualLayout>
                  <c:x val="5.8112809627568193E-2"/>
                  <c:y val="-1.40259906536073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511-4E19-8F19-4F2FDEB8DA38}"/>
                </c:ext>
              </c:extLst>
            </c:dLbl>
            <c:dLbl>
              <c:idx val="2"/>
              <c:layout>
                <c:manualLayout>
                  <c:x val="5.3105987313168422E-2"/>
                  <c:y val="2.52896741565840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11-4E19-8F19-4F2FDEB8DA38}"/>
                </c:ext>
              </c:extLst>
            </c:dLbl>
            <c:dLbl>
              <c:idx val="3"/>
              <c:layout>
                <c:manualLayout>
                  <c:x val="5.5017827882022856E-2"/>
                  <c:y val="-1.79229882850010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511-4E19-8F19-4F2FDEB8DA38}"/>
                </c:ext>
              </c:extLst>
            </c:dLbl>
            <c:dLbl>
              <c:idx val="4"/>
              <c:layout>
                <c:manualLayout>
                  <c:x val="5.4876319601683834E-2"/>
                  <c:y val="-1.0515812047884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11-4E19-8F19-4F2FDEB8DA38}"/>
                </c:ext>
              </c:extLst>
            </c:dLbl>
            <c:dLbl>
              <c:idx val="5"/>
              <c:layout>
                <c:manualLayout>
                  <c:x val="5.3671926008161494E-2"/>
                  <c:y val="-1.557657249266375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11-4E19-8F19-4F2FDEB8DA38}"/>
                </c:ext>
              </c:extLst>
            </c:dLbl>
            <c:dLbl>
              <c:idx val="6"/>
              <c:layout>
                <c:manualLayout>
                  <c:x val="5.5201993401209702E-2"/>
                  <c:y val="-6.1804621983228211E-3"/>
                </c:manualLayout>
              </c:layout>
              <c:numFmt formatCode="&quot;$&quot;#,##0" sourceLinked="0"/>
              <c:spPr>
                <a:solidFill>
                  <a:srgbClr val="FFFFFF"/>
                </a:solidFill>
                <a:ln w="31301">
                  <a:noFill/>
                </a:ln>
              </c:spPr>
              <c:txPr>
                <a:bodyPr/>
                <a:lstStyle/>
                <a:p>
                  <a:pPr>
                    <a:defRPr sz="10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Sheet1!$B$5:$G$5</c:f>
              <c:numCache>
                <c:formatCode>General</c:formatCode>
                <c:ptCount val="6"/>
                <c:pt idx="1">
                  <c:v>15072</c:v>
                </c:pt>
                <c:pt idx="2" formatCode="&quot;$&quot;#,##0">
                  <c:v>16632</c:v>
                </c:pt>
                <c:pt idx="3" formatCode="&quot;$&quot;#,##0">
                  <c:v>20868</c:v>
                </c:pt>
                <c:pt idx="4" formatCode="&quot;$&quot;#,##0">
                  <c:v>22860</c:v>
                </c:pt>
                <c:pt idx="5" formatCode="&quot;$&quot;#,##0">
                  <c:v>24936</c:v>
                </c:pt>
              </c:numCache>
            </c:numRef>
          </c:val>
          <c:extLst>
            <c:ext xmlns:c16="http://schemas.microsoft.com/office/drawing/2014/chart" uri="{C3380CC4-5D6E-409C-BE32-E72D297353CC}">
              <c16:uniqueId val="{00000006-3511-4E19-8F19-4F2FDEB8DA38}"/>
            </c:ext>
          </c:extLst>
        </c:ser>
        <c:ser>
          <c:idx val="1"/>
          <c:order val="1"/>
          <c:tx>
            <c:strRef>
              <c:f>Sheet1!$A$6</c:f>
              <c:strCache>
                <c:ptCount val="1"/>
                <c:pt idx="0">
                  <c:v>EITC</c:v>
                </c:pt>
              </c:strCache>
            </c:strRef>
          </c:tx>
          <c:spPr>
            <a:solidFill>
              <a:schemeClr val="accent5">
                <a:lumMod val="40000"/>
                <a:lumOff val="60000"/>
              </a:schemeClr>
            </a:solidFill>
            <a:ln w="15651">
              <a:noFill/>
              <a:prstDash val="solid"/>
            </a:ln>
          </c:spPr>
          <c:invertIfNegative val="0"/>
          <c:dLbls>
            <c:dLbl>
              <c:idx val="1"/>
              <c:layout>
                <c:manualLayout>
                  <c:x val="4.9953105475426314E-2"/>
                  <c:y val="3.31636899046155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511-4E19-8F19-4F2FDEB8DA38}"/>
                </c:ext>
              </c:extLst>
            </c:dLbl>
            <c:dLbl>
              <c:idx val="2"/>
              <c:layout>
                <c:manualLayout>
                  <c:x val="5.0343049514816593E-2"/>
                  <c:y val="-5.140515972088855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511-4E19-8F19-4F2FDEB8DA38}"/>
                </c:ext>
              </c:extLst>
            </c:dLbl>
            <c:dLbl>
              <c:idx val="3"/>
              <c:layout>
                <c:manualLayout>
                  <c:x val="5.1950601779887508E-2"/>
                  <c:y val="3.014211638179449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11-4E19-8F19-4F2FDEB8DA38}"/>
                </c:ext>
              </c:extLst>
            </c:dLbl>
            <c:dLbl>
              <c:idx val="4"/>
              <c:layout>
                <c:manualLayout>
                  <c:x val="5.6447357270300716E-2"/>
                  <c:y val="5.056334421611938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511-4E19-8F19-4F2FDEB8DA38}"/>
                </c:ext>
              </c:extLst>
            </c:dLbl>
            <c:dLbl>
              <c:idx val="5"/>
              <c:layout>
                <c:manualLayout>
                  <c:x val="5.3721047821039924E-2"/>
                  <c:y val="1.04908456564881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511-4E19-8F19-4F2FDEB8DA38}"/>
                </c:ext>
              </c:extLst>
            </c:dLbl>
            <c:dLbl>
              <c:idx val="6"/>
              <c:layout>
                <c:manualLayout>
                  <c:x val="5.0463286052050201E-2"/>
                  <c:y val="7.7538249791947083E-3"/>
                </c:manualLayout>
              </c:layout>
              <c:numFmt formatCode="&quot;$&quot;#,##0" sourceLinked="0"/>
              <c:spPr>
                <a:solidFill>
                  <a:srgbClr val="FFFFFF"/>
                </a:solidFill>
                <a:ln w="31301">
                  <a:noFill/>
                </a:ln>
              </c:spPr>
              <c:txPr>
                <a:bodyPr/>
                <a:lstStyle/>
                <a:p>
                  <a:pPr>
                    <a:defRPr sz="10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Sheet1!$B$6:$G$6</c:f>
              <c:numCache>
                <c:formatCode>General</c:formatCode>
                <c:ptCount val="6"/>
                <c:pt idx="1">
                  <c:v>3884</c:v>
                </c:pt>
                <c:pt idx="2" formatCode="&quot;$&quot;#,##0">
                  <c:v>3556</c:v>
                </c:pt>
                <c:pt idx="3" formatCode="&quot;$&quot;#,##0">
                  <c:v>2676</c:v>
                </c:pt>
                <c:pt idx="4" formatCode="&quot;$&quot;#,##0">
                  <c:v>2260</c:v>
                </c:pt>
                <c:pt idx="5" formatCode="&quot;$&quot;#,##0">
                  <c:v>1860</c:v>
                </c:pt>
              </c:numCache>
            </c:numRef>
          </c:val>
          <c:extLst>
            <c:ext xmlns:c16="http://schemas.microsoft.com/office/drawing/2014/chart" uri="{C3380CC4-5D6E-409C-BE32-E72D297353CC}">
              <c16:uniqueId val="{0000000D-3511-4E19-8F19-4F2FDEB8DA38}"/>
            </c:ext>
          </c:extLst>
        </c:ser>
        <c:ser>
          <c:idx val="2"/>
          <c:order val="2"/>
          <c:tx>
            <c:strRef>
              <c:f>Sheet1!$A$7</c:f>
              <c:strCache>
                <c:ptCount val="1"/>
                <c:pt idx="0">
                  <c:v>TANF</c:v>
                </c:pt>
              </c:strCache>
            </c:strRef>
          </c:tx>
          <c:spPr>
            <a:solidFill>
              <a:srgbClr val="000000"/>
            </a:solidFill>
            <a:ln w="15651">
              <a:solidFill>
                <a:srgbClr val="000000"/>
              </a:solidFill>
              <a:prstDash val="solid"/>
            </a:ln>
          </c:spPr>
          <c:invertIfNegative val="0"/>
          <c:dLbls>
            <c:dLbl>
              <c:idx val="0"/>
              <c:layout>
                <c:manualLayout>
                  <c:x val="5.2297774827793186E-2"/>
                  <c:y val="-1.196466295371620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511-4E19-8F19-4F2FDEB8DA38}"/>
                </c:ext>
              </c:extLst>
            </c:dLbl>
            <c:dLbl>
              <c:idx val="1"/>
              <c:layout>
                <c:manualLayout>
                  <c:x val="4.7977449677255306E-2"/>
                  <c:y val="3.66925933038865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511-4E19-8F19-4F2FDEB8DA38}"/>
                </c:ext>
              </c:extLst>
            </c:dLbl>
            <c:dLbl>
              <c:idx val="2"/>
              <c:layout>
                <c:manualLayout>
                  <c:x val="4.4869386378462967E-2"/>
                  <c:y val="-4.7381729722809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511-4E19-8F19-4F2FDEB8DA38}"/>
                </c:ext>
              </c:extLst>
            </c:dLbl>
            <c:dLbl>
              <c:idx val="3"/>
              <c:layout>
                <c:manualLayout>
                  <c:x val="4.6781226947317497E-2"/>
                  <c:y val="2.28922604186673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511-4E19-8F19-4F2FDEB8DA38}"/>
                </c:ext>
              </c:extLst>
            </c:dLbl>
            <c:dLbl>
              <c:idx val="4"/>
              <c:layout>
                <c:manualLayout>
                  <c:x val="4.9833437701377825E-2"/>
                  <c:y val="9.6232635554702108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511-4E19-8F19-4F2FDEB8DA38}"/>
                </c:ext>
              </c:extLst>
            </c:dLbl>
            <c:dLbl>
              <c:idx val="5"/>
              <c:layout>
                <c:manualLayout>
                  <c:x val="4.4826501634341424E-2"/>
                  <c:y val="4.28717751744447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511-4E19-8F19-4F2FDEB8DA38}"/>
                </c:ext>
              </c:extLst>
            </c:dLbl>
            <c:dLbl>
              <c:idx val="6"/>
              <c:layout>
                <c:manualLayout>
                  <c:x val="0.12384224393375313"/>
                  <c:y val="-0.29106364717947597"/>
                </c:manualLayout>
              </c:layout>
              <c:numFmt formatCode="&quot;$&quot;#,##0" sourceLinked="0"/>
              <c:spPr>
                <a:noFill/>
                <a:ln w="31301">
                  <a:noFill/>
                </a:ln>
              </c:spPr>
              <c:txPr>
                <a:bodyPr/>
                <a:lstStyle/>
                <a:p>
                  <a:pPr>
                    <a:defRPr sz="1000" b="0" i="0" u="none" strike="noStrike" baseline="0">
                      <a:solidFill>
                        <a:srgbClr val="99CCFF"/>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Sheet1!$B$7:$G$7</c:f>
              <c:numCache>
                <c:formatCode>General</c:formatCode>
                <c:ptCount val="6"/>
                <c:pt idx="0">
                  <c:v>3480</c:v>
                </c:pt>
                <c:pt idx="1">
                  <c:v>704</c:v>
                </c:pt>
                <c:pt idx="2" formatCode="&quot;$&quot;#,##0">
                  <c:v>652</c:v>
                </c:pt>
                <c:pt idx="3" formatCode="&quot;$&quot;#,##0">
                  <c:v>512</c:v>
                </c:pt>
                <c:pt idx="4" formatCode="&quot;$&quot;#,##0">
                  <c:v>444</c:v>
                </c:pt>
                <c:pt idx="5" formatCode="&quot;$&quot;#,##0">
                  <c:v>0</c:v>
                </c:pt>
              </c:numCache>
            </c:numRef>
          </c:val>
          <c:extLst>
            <c:ext xmlns:c16="http://schemas.microsoft.com/office/drawing/2014/chart" uri="{C3380CC4-5D6E-409C-BE32-E72D297353CC}">
              <c16:uniqueId val="{00000015-3511-4E19-8F19-4F2FDEB8DA38}"/>
            </c:ext>
          </c:extLst>
        </c:ser>
        <c:ser>
          <c:idx val="3"/>
          <c:order val="3"/>
          <c:tx>
            <c:strRef>
              <c:f>Sheet1!$A$8</c:f>
              <c:strCache>
                <c:ptCount val="1"/>
                <c:pt idx="0">
                  <c:v>SNAP (FS)</c:v>
                </c:pt>
              </c:strCache>
            </c:strRef>
          </c:tx>
          <c:spPr>
            <a:solidFill>
              <a:srgbClr val="FFFF00"/>
            </a:solidFill>
            <a:ln w="15651">
              <a:noFill/>
              <a:prstDash val="solid"/>
            </a:ln>
          </c:spPr>
          <c:invertIfNegative val="0"/>
          <c:dLbls>
            <c:dLbl>
              <c:idx val="0"/>
              <c:layout>
                <c:manualLayout>
                  <c:x val="5.2297774827793186E-2"/>
                  <c:y val="-7.290026246719190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3511-4E19-8F19-4F2FDEB8DA38}"/>
                </c:ext>
              </c:extLst>
            </c:dLbl>
            <c:dLbl>
              <c:idx val="1"/>
              <c:layout>
                <c:manualLayout>
                  <c:x val="4.9953146462693498E-2"/>
                  <c:y val="-5.71458883633151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511-4E19-8F19-4F2FDEB8DA38}"/>
                </c:ext>
              </c:extLst>
            </c:dLbl>
            <c:dLbl>
              <c:idx val="2"/>
              <c:layout>
                <c:manualLayout>
                  <c:x val="4.7680669047509533E-2"/>
                  <c:y val="-3.30948722873057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3511-4E19-8F19-4F2FDEB8DA38}"/>
                </c:ext>
              </c:extLst>
            </c:dLbl>
            <c:dLbl>
              <c:idx val="3"/>
              <c:layout>
                <c:manualLayout>
                  <c:x val="5.1646199723467297E-2"/>
                  <c:y val="3.084629665194289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3511-4E19-8F19-4F2FDEB8DA38}"/>
                </c:ext>
              </c:extLst>
            </c:dLbl>
            <c:dLbl>
              <c:idx val="4"/>
              <c:layout>
                <c:manualLayout>
                  <c:x val="5.3253638235901686E-2"/>
                  <c:y val="5.1805262147109883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3511-4E19-8F19-4F2FDEB8DA38}"/>
                </c:ext>
              </c:extLst>
            </c:dLbl>
            <c:dLbl>
              <c:idx val="5"/>
              <c:layout>
                <c:manualLayout>
                  <c:x val="5.2885193444890594E-2"/>
                  <c:y val="-3.978458485372255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3511-4E19-8F19-4F2FDEB8DA38}"/>
                </c:ext>
              </c:extLst>
            </c:dLbl>
            <c:dLbl>
              <c:idx val="6"/>
              <c:layout>
                <c:manualLayout>
                  <c:x val="5.4797261519019112E-2"/>
                  <c:y val="1.2689648550028806E-3"/>
                </c:manualLayout>
              </c:layout>
              <c:numFmt formatCode="&quot;$&quot;#,##0" sourceLinked="0"/>
              <c:spPr>
                <a:solidFill>
                  <a:srgbClr val="FFFFFF"/>
                </a:solidFill>
                <a:ln w="31301">
                  <a:noFill/>
                </a:ln>
              </c:spPr>
              <c:txPr>
                <a:bodyPr/>
                <a:lstStyle/>
                <a:p>
                  <a:pPr>
                    <a:defRPr sz="10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Sheet1!$B$8:$G$8</c:f>
              <c:numCache>
                <c:formatCode>General</c:formatCode>
                <c:ptCount val="6"/>
                <c:pt idx="0">
                  <c:v>6048</c:v>
                </c:pt>
                <c:pt idx="1">
                  <c:v>4168</c:v>
                </c:pt>
                <c:pt idx="2" formatCode="&quot;$&quot;#,##0">
                  <c:v>3820</c:v>
                </c:pt>
                <c:pt idx="3" formatCode="&quot;$&quot;#,##0">
                  <c:v>2660</c:v>
                </c:pt>
                <c:pt idx="4" formatCode="&quot;$&quot;#,##0">
                  <c:v>2056</c:v>
                </c:pt>
                <c:pt idx="5" formatCode="&quot;$&quot;#,##0">
                  <c:v>1548</c:v>
                </c:pt>
              </c:numCache>
            </c:numRef>
          </c:val>
          <c:extLst>
            <c:ext xmlns:c16="http://schemas.microsoft.com/office/drawing/2014/chart" uri="{C3380CC4-5D6E-409C-BE32-E72D297353CC}">
              <c16:uniqueId val="{0000001D-3511-4E19-8F19-4F2FDEB8DA38}"/>
            </c:ext>
          </c:extLst>
        </c:ser>
        <c:ser>
          <c:idx val="4"/>
          <c:order val="4"/>
          <c:tx>
            <c:strRef>
              <c:f>Sheet1!$A$9</c:f>
              <c:strCache>
                <c:ptCount val="1"/>
                <c:pt idx="0">
                  <c:v>Medicaid</c:v>
                </c:pt>
              </c:strCache>
            </c:strRef>
          </c:tx>
          <c:spPr>
            <a:solidFill>
              <a:srgbClr val="00B050"/>
            </a:solidFill>
            <a:ln w="19050">
              <a:noFill/>
              <a:prstDash val="solid"/>
            </a:ln>
          </c:spPr>
          <c:invertIfNegative val="0"/>
          <c:dLbls>
            <c:dLbl>
              <c:idx val="0"/>
              <c:layout>
                <c:manualLayout>
                  <c:x val="5.4046835373202498E-2"/>
                  <c:y val="-2.13443441521029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3511-4E19-8F19-4F2FDEB8DA38}"/>
                </c:ext>
              </c:extLst>
            </c:dLbl>
            <c:dLbl>
              <c:idx val="1"/>
              <c:layout>
                <c:manualLayout>
                  <c:x val="5.5731739431384875E-2"/>
                  <c:y val="4.37215927277384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3511-4E19-8F19-4F2FDEB8DA38}"/>
                </c:ext>
              </c:extLst>
            </c:dLbl>
            <c:dLbl>
              <c:idx val="2"/>
              <c:layout>
                <c:manualLayout>
                  <c:x val="5.6348619981447107E-2"/>
                  <c:y val="-4.088886755009282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3511-4E19-8F19-4F2FDEB8DA38}"/>
                </c:ext>
              </c:extLst>
            </c:dLbl>
            <c:dLbl>
              <c:idx val="3"/>
              <c:layout>
                <c:manualLayout>
                  <c:x val="5.6284577246856413E-2"/>
                  <c:y val="-7.948754881249639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3511-4E19-8F19-4F2FDEB8DA38}"/>
                </c:ext>
              </c:extLst>
            </c:dLbl>
            <c:dLbl>
              <c:idx val="4"/>
              <c:layout>
                <c:manualLayout>
                  <c:x val="5.3026701725229504E-2"/>
                  <c:y val="5.151398758082093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3511-4E19-8F19-4F2FDEB8DA38}"/>
                </c:ext>
              </c:extLst>
            </c:dLbl>
            <c:dLbl>
              <c:idx val="5"/>
              <c:layout>
                <c:manualLayout>
                  <c:x val="5.7523570968279508E-2"/>
                  <c:y val="4.130337366365788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3511-4E19-8F19-4F2FDEB8DA38}"/>
                </c:ext>
              </c:extLst>
            </c:dLbl>
            <c:dLbl>
              <c:idx val="6"/>
              <c:layout>
                <c:manualLayout>
                  <c:x val="5.0767638171452009E-2"/>
                  <c:y val="-1.0107154308578621E-2"/>
                </c:manualLayout>
              </c:layout>
              <c:numFmt formatCode="&quot;$&quot;#,##0" sourceLinked="0"/>
              <c:spPr>
                <a:solidFill>
                  <a:srgbClr val="FFFFFF"/>
                </a:solidFill>
                <a:ln w="31301">
                  <a:noFill/>
                </a:ln>
              </c:spPr>
              <c:txPr>
                <a:bodyPr/>
                <a:lstStyle/>
                <a:p>
                  <a:pPr>
                    <a:defRPr sz="10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Sheet1!$B$9:$G$9</c:f>
              <c:numCache>
                <c:formatCode>General</c:formatCode>
                <c:ptCount val="6"/>
                <c:pt idx="0">
                  <c:v>10860</c:v>
                </c:pt>
                <c:pt idx="1">
                  <c:v>10860</c:v>
                </c:pt>
                <c:pt idx="2" formatCode="&quot;$&quot;#,##0">
                  <c:v>10860</c:v>
                </c:pt>
                <c:pt idx="3" formatCode="&quot;$&quot;#,##0">
                  <c:v>10860</c:v>
                </c:pt>
                <c:pt idx="4" formatCode="&quot;$&quot;#,##0">
                  <c:v>10860</c:v>
                </c:pt>
                <c:pt idx="5" formatCode="&quot;$&quot;#,##0">
                  <c:v>10860</c:v>
                </c:pt>
              </c:numCache>
            </c:numRef>
          </c:val>
          <c:extLst>
            <c:ext xmlns:c16="http://schemas.microsoft.com/office/drawing/2014/chart" uri="{C3380CC4-5D6E-409C-BE32-E72D297353CC}">
              <c16:uniqueId val="{00000025-3511-4E19-8F19-4F2FDEB8DA38}"/>
            </c:ext>
          </c:extLst>
        </c:ser>
        <c:ser>
          <c:idx val="5"/>
          <c:order val="5"/>
          <c:tx>
            <c:strRef>
              <c:f>Sheet1!$A$10</c:f>
              <c:strCache>
                <c:ptCount val="1"/>
                <c:pt idx="0">
                  <c:v>Child Care</c:v>
                </c:pt>
              </c:strCache>
            </c:strRef>
          </c:tx>
          <c:spPr>
            <a:solidFill>
              <a:schemeClr val="accent4">
                <a:lumMod val="20000"/>
                <a:lumOff val="80000"/>
              </a:schemeClr>
            </a:solidFill>
            <a:ln w="15651">
              <a:noFill/>
              <a:prstDash val="solid"/>
            </a:ln>
          </c:spPr>
          <c:invertIfNegative val="0"/>
          <c:dLbls>
            <c:dLbl>
              <c:idx val="1"/>
              <c:layout>
                <c:manualLayout>
                  <c:x val="4.9953146462693498E-2"/>
                  <c:y val="-3.128123938116201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3511-4E19-8F19-4F2FDEB8DA38}"/>
                </c:ext>
              </c:extLst>
            </c:dLbl>
            <c:dLbl>
              <c:idx val="2"/>
              <c:layout>
                <c:manualLayout>
                  <c:x val="5.1483192194749082E-2"/>
                  <c:y val="-1.07686767812560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3511-4E19-8F19-4F2FDEB8DA38}"/>
                </c:ext>
              </c:extLst>
            </c:dLbl>
            <c:dLbl>
              <c:idx val="3"/>
              <c:layout>
                <c:manualLayout>
                  <c:x val="5.1646199723467297E-2"/>
                  <c:y val="-1.162329556366430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3511-4E19-8F19-4F2FDEB8DA38}"/>
                </c:ext>
              </c:extLst>
            </c:dLbl>
            <c:dLbl>
              <c:idx val="4"/>
              <c:layout>
                <c:manualLayout>
                  <c:x val="4.9224064825352833E-2"/>
                  <c:y val="-1.00941040906472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3511-4E19-8F19-4F2FDEB8DA38}"/>
                </c:ext>
              </c:extLst>
            </c:dLbl>
            <c:dLbl>
              <c:idx val="5"/>
              <c:layout>
                <c:manualLayout>
                  <c:x val="5.2885193444890594E-2"/>
                  <c:y val="5.010242622111291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3511-4E19-8F19-4F2FDEB8DA38}"/>
                </c:ext>
              </c:extLst>
            </c:dLbl>
            <c:dLbl>
              <c:idx val="6"/>
              <c:layout>
                <c:manualLayout>
                  <c:x val="5.3352603030029436E-2"/>
                  <c:y val="2.6946098201139491E-3"/>
                </c:manualLayout>
              </c:layout>
              <c:numFmt formatCode="&quot;$&quot;#,##0" sourceLinked="0"/>
              <c:spPr>
                <a:solidFill>
                  <a:srgbClr val="FFFFFF"/>
                </a:solidFill>
                <a:ln w="31301">
                  <a:noFill/>
                </a:ln>
              </c:spPr>
              <c:txPr>
                <a:bodyPr/>
                <a:lstStyle/>
                <a:p>
                  <a:pPr>
                    <a:defRPr sz="10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3511-4E19-8F19-4F2FDEB8DA38}"/>
                </c:ext>
              </c:extLst>
            </c:dLbl>
            <c:numFmt formatCode="&quot;$&quot;#,##0" sourceLinked="0"/>
            <c:spPr>
              <a:noFill/>
              <a:ln w="31301">
                <a:noFill/>
              </a:ln>
            </c:spPr>
            <c:txPr>
              <a:bodyPr/>
              <a:lstStyle/>
              <a:p>
                <a:pPr>
                  <a:defRPr sz="10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Sheet1!$B$4:$G$4</c:f>
              <c:strCache>
                <c:ptCount val="6"/>
                <c:pt idx="0">
                  <c:v>TANF Only</c:v>
                </c:pt>
                <c:pt idx="1">
                  <c:v>$7.25/hour (Min.Wage)</c:v>
                </c:pt>
                <c:pt idx="2">
                  <c:v>$8.00/hour</c:v>
                </c:pt>
                <c:pt idx="3">
                  <c:v>$10.04/hour*</c:v>
                </c:pt>
                <c:pt idx="4">
                  <c:v>$11.00/hour</c:v>
                </c:pt>
                <c:pt idx="5">
                  <c:v>$12.00/hour</c:v>
                </c:pt>
              </c:strCache>
            </c:strRef>
          </c:cat>
          <c:val>
            <c:numRef>
              <c:f>Sheet1!$B$10:$G$10</c:f>
              <c:numCache>
                <c:formatCode>General</c:formatCode>
                <c:ptCount val="6"/>
                <c:pt idx="1">
                  <c:v>7980</c:v>
                </c:pt>
                <c:pt idx="2" formatCode="&quot;$&quot;#,##0">
                  <c:v>7876</c:v>
                </c:pt>
                <c:pt idx="3" formatCode="&quot;$&quot;#,##0">
                  <c:v>7596</c:v>
                </c:pt>
                <c:pt idx="4" formatCode="&quot;$&quot;#,##0">
                  <c:v>7468</c:v>
                </c:pt>
                <c:pt idx="5" formatCode="&quot;$&quot;#,##0">
                  <c:v>7412</c:v>
                </c:pt>
              </c:numCache>
            </c:numRef>
          </c:val>
          <c:extLst>
            <c:ext xmlns:c16="http://schemas.microsoft.com/office/drawing/2014/chart" uri="{C3380CC4-5D6E-409C-BE32-E72D297353CC}">
              <c16:uniqueId val="{0000002C-3511-4E19-8F19-4F2FDEB8DA38}"/>
            </c:ext>
          </c:extLst>
        </c:ser>
        <c:dLbls>
          <c:showLegendKey val="0"/>
          <c:showVal val="1"/>
          <c:showCatName val="0"/>
          <c:showSerName val="0"/>
          <c:showPercent val="0"/>
          <c:showBubbleSize val="0"/>
        </c:dLbls>
        <c:gapWidth val="150"/>
        <c:overlap val="100"/>
        <c:axId val="259657736"/>
        <c:axId val="259654208"/>
      </c:barChart>
      <c:catAx>
        <c:axId val="259657736"/>
        <c:scaling>
          <c:orientation val="minMax"/>
        </c:scaling>
        <c:delete val="0"/>
        <c:axPos val="b"/>
        <c:numFmt formatCode="&quot;$&quot;#,##0" sourceLinked="0"/>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259654208"/>
        <c:crosses val="autoZero"/>
        <c:auto val="1"/>
        <c:lblAlgn val="ctr"/>
        <c:lblOffset val="100"/>
        <c:tickLblSkip val="1"/>
        <c:tickMarkSkip val="1"/>
        <c:noMultiLvlLbl val="0"/>
      </c:catAx>
      <c:valAx>
        <c:axId val="259654208"/>
        <c:scaling>
          <c:orientation val="minMax"/>
        </c:scaling>
        <c:delete val="0"/>
        <c:axPos val="l"/>
        <c:majorGridlines>
          <c:spPr>
            <a:ln>
              <a:solidFill>
                <a:schemeClr val="tx1">
                  <a:alpha val="25000"/>
                </a:schemeClr>
              </a:solidFill>
            </a:ln>
          </c:spPr>
        </c:majorGridlines>
        <c:numFmt formatCode="General" sourceLinked="1"/>
        <c:majorTickMark val="out"/>
        <c:minorTickMark val="none"/>
        <c:tickLblPos val="nextTo"/>
        <c:spPr>
          <a:ln w="3913" cmpd="sng">
            <a:solidFill>
              <a:srgbClr val="000000">
                <a:alpha val="94000"/>
              </a:srgbClr>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259657736"/>
        <c:crosses val="autoZero"/>
        <c:crossBetween val="between"/>
      </c:valAx>
      <c:spPr>
        <a:solidFill>
          <a:schemeClr val="bg1"/>
        </a:solidFill>
        <a:ln w="15875">
          <a:solidFill>
            <a:schemeClr val="tx1">
              <a:alpha val="25000"/>
            </a:schemeClr>
          </a:solidFill>
          <a:prstDash val="solid"/>
        </a:ln>
        <a:effectLst>
          <a:outerShdw blurRad="50800" dist="63500" dir="5400000" algn="ctr" rotWithShape="0">
            <a:schemeClr val="tx1">
              <a:alpha val="43000"/>
            </a:schemeClr>
          </a:outerShdw>
        </a:effectLst>
      </c:spPr>
    </c:plotArea>
    <c:legend>
      <c:legendPos val="r"/>
      <c:layout>
        <c:manualLayout>
          <c:xMode val="edge"/>
          <c:yMode val="edge"/>
          <c:x val="0.88666066793633846"/>
          <c:y val="0.17029252884087168"/>
          <c:w val="0.10466125490234489"/>
          <c:h val="0.30567737899041691"/>
        </c:manualLayout>
      </c:layout>
      <c:overlay val="0"/>
      <c:spPr>
        <a:solidFill>
          <a:srgbClr val="FFFFFF"/>
        </a:solidFill>
        <a:ln w="3913">
          <a:solidFill>
            <a:srgbClr val="0000FF"/>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chemeClr val="accent5">
        <a:lumMod val="40000"/>
        <a:lumOff val="60000"/>
      </a:schemeClr>
    </a:solidFill>
    <a:ln w="25400" cap="flat" cmpd="sng" algn="ctr">
      <a:solidFill>
        <a:srgbClr val="0000FF"/>
      </a:solidFill>
      <a:prstDash val="solid"/>
      <a:miter lim="800000"/>
      <a:headEnd type="none" w="med" len="med"/>
      <a:tailEnd type="none" w="med" len="med"/>
    </a:ln>
    <a:effectLst>
      <a:outerShdw blurRad="50800" dist="50800" dir="5400000" algn="ctr" rotWithShape="0">
        <a:srgbClr val="000000">
          <a:alpha val="98000"/>
        </a:srgbClr>
      </a:outerShdw>
    </a:effectLst>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Annual Wage and Benefit Scenarios for a Single Parent with </a:t>
            </a:r>
          </a:p>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and Four Months of Earned Income Disregard) </a:t>
            </a:r>
            <a:r>
              <a:rPr lang="en-US" sz="1200" b="1" i="0" strike="noStrike" dirty="0">
                <a:solidFill>
                  <a:srgbClr val="000000"/>
                </a:solidFill>
                <a:latin typeface="Arial"/>
                <a:cs typeface="Arial"/>
              </a:rPr>
              <a:t>       </a:t>
            </a:r>
          </a:p>
        </c:rich>
      </c:tx>
      <c:layout>
        <c:manualLayout>
          <c:xMode val="edge"/>
          <c:yMode val="edge"/>
          <c:x val="0.11060433295325049"/>
          <c:y val="2.6694045174538012E-2"/>
        </c:manualLayout>
      </c:layout>
      <c:overlay val="0"/>
      <c:spPr>
        <a:noFill/>
        <a:ln w="31301">
          <a:noFill/>
        </a:ln>
      </c:spPr>
    </c:title>
    <c:autoTitleDeleted val="0"/>
    <c:plotArea>
      <c:layout>
        <c:manualLayout>
          <c:layoutTarget val="inner"/>
          <c:xMode val="edge"/>
          <c:yMode val="edge"/>
          <c:x val="6.7580271216097984E-2"/>
          <c:y val="0.15457298606904907"/>
          <c:w val="0.7411630410857454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5651">
              <a:solidFill>
                <a:srgbClr val="000000"/>
              </a:solidFill>
              <a:prstDash val="solid"/>
            </a:ln>
          </c:spPr>
          <c:invertIfNegative val="0"/>
          <c:dLbls>
            <c:dLbl>
              <c:idx val="1"/>
              <c:layout>
                <c:manualLayout>
                  <c:x val="5.8112809627568193E-2"/>
                  <c:y val="-1.40259906536073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959-4C51-8015-92BB98582F77}"/>
                </c:ext>
              </c:extLst>
            </c:dLbl>
            <c:dLbl>
              <c:idx val="2"/>
              <c:layout>
                <c:manualLayout>
                  <c:x val="5.3105987313168422E-2"/>
                  <c:y val="2.52896741565840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959-4C51-8015-92BB98582F77}"/>
                </c:ext>
              </c:extLst>
            </c:dLbl>
            <c:dLbl>
              <c:idx val="3"/>
              <c:layout>
                <c:manualLayout>
                  <c:x val="5.5017827882022856E-2"/>
                  <c:y val="-1.79229882850010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959-4C51-8015-92BB98582F77}"/>
                </c:ext>
              </c:extLst>
            </c:dLbl>
            <c:dLbl>
              <c:idx val="4"/>
              <c:layout>
                <c:manualLayout>
                  <c:x val="5.4876319601683834E-2"/>
                  <c:y val="-1.0515812047884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959-4C51-8015-92BB98582F77}"/>
                </c:ext>
              </c:extLst>
            </c:dLbl>
            <c:dLbl>
              <c:idx val="5"/>
              <c:layout>
                <c:manualLayout>
                  <c:x val="5.3671926008161494E-2"/>
                  <c:y val="-1.557657249266375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959-4C51-8015-92BB98582F77}"/>
                </c:ext>
              </c:extLst>
            </c:dLbl>
            <c:dLbl>
              <c:idx val="6"/>
              <c:layout>
                <c:manualLayout>
                  <c:x val="5.5201993401209702E-2"/>
                  <c:y val="-6.1804621983228211E-3"/>
                </c:manualLayout>
              </c:layout>
              <c:spPr>
                <a:solidFill>
                  <a:srgbClr val="FFFFFF"/>
                </a:solidFill>
                <a:ln w="31301">
                  <a:noFill/>
                </a:ln>
              </c:spPr>
              <c:txPr>
                <a:bodyPr/>
                <a:lstStyle/>
                <a:p>
                  <a:pPr>
                    <a:defRPr sz="9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Sheet1!$B$5:$H$5</c:f>
              <c:numCache>
                <c:formatCode>General</c:formatCode>
                <c:ptCount val="7"/>
                <c:pt idx="2" formatCode="&quot;$&quot;#,##0">
                  <c:v>15072</c:v>
                </c:pt>
                <c:pt idx="3" formatCode="&quot;$&quot;#,##0">
                  <c:v>16632</c:v>
                </c:pt>
                <c:pt idx="4" formatCode="&quot;$&quot;#,##0">
                  <c:v>20784</c:v>
                </c:pt>
                <c:pt idx="5" formatCode="&quot;$&quot;#,##0">
                  <c:v>23340</c:v>
                </c:pt>
                <c:pt idx="6" formatCode="&quot;$&quot;#,##0">
                  <c:v>24936</c:v>
                </c:pt>
              </c:numCache>
            </c:numRef>
          </c:val>
          <c:extLst>
            <c:ext xmlns:c16="http://schemas.microsoft.com/office/drawing/2014/chart" uri="{C3380CC4-5D6E-409C-BE32-E72D297353CC}">
              <c16:uniqueId val="{00000006-3959-4C51-8015-92BB98582F77}"/>
            </c:ext>
          </c:extLst>
        </c:ser>
        <c:ser>
          <c:idx val="1"/>
          <c:order val="1"/>
          <c:tx>
            <c:strRef>
              <c:f>Sheet1!$A$6</c:f>
              <c:strCache>
                <c:ptCount val="1"/>
                <c:pt idx="0">
                  <c:v>EITC</c:v>
                </c:pt>
              </c:strCache>
            </c:strRef>
          </c:tx>
          <c:spPr>
            <a:solidFill>
              <a:srgbClr val="0000FF"/>
            </a:solidFill>
            <a:ln w="15651">
              <a:solidFill>
                <a:srgbClr val="000000"/>
              </a:solidFill>
              <a:prstDash val="solid"/>
            </a:ln>
          </c:spPr>
          <c:invertIfNegative val="0"/>
          <c:dLbls>
            <c:dLbl>
              <c:idx val="1"/>
              <c:layout>
                <c:manualLayout>
                  <c:x val="4.9953105475426314E-2"/>
                  <c:y val="3.31636899046155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959-4C51-8015-92BB98582F77}"/>
                </c:ext>
              </c:extLst>
            </c:dLbl>
            <c:dLbl>
              <c:idx val="2"/>
              <c:layout>
                <c:manualLayout>
                  <c:x val="5.0343066491688536E-2"/>
                  <c:y val="4.980387067001239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959-4C51-8015-92BB98582F77}"/>
                </c:ext>
              </c:extLst>
            </c:dLbl>
            <c:dLbl>
              <c:idx val="3"/>
              <c:layout>
                <c:manualLayout>
                  <c:x val="5.1950601779887508E-2"/>
                  <c:y val="3.014211638179449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959-4C51-8015-92BB98582F77}"/>
                </c:ext>
              </c:extLst>
            </c:dLbl>
            <c:dLbl>
              <c:idx val="4"/>
              <c:layout>
                <c:manualLayout>
                  <c:x val="5.6447357270300716E-2"/>
                  <c:y val="5.056334421611938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959-4C51-8015-92BB98582F77}"/>
                </c:ext>
              </c:extLst>
            </c:dLbl>
            <c:dLbl>
              <c:idx val="5"/>
              <c:layout>
                <c:manualLayout>
                  <c:x val="5.3721047821039924E-2"/>
                  <c:y val="1.04908456564881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959-4C51-8015-92BB98582F77}"/>
                </c:ext>
              </c:extLst>
            </c:dLbl>
            <c:dLbl>
              <c:idx val="6"/>
              <c:layout>
                <c:manualLayout>
                  <c:x val="5.0463286052050201E-2"/>
                  <c:y val="7.7538249791947083E-3"/>
                </c:manualLayout>
              </c:layout>
              <c:spPr>
                <a:solidFill>
                  <a:srgbClr val="FFFFFF"/>
                </a:solidFill>
                <a:ln w="31301">
                  <a:noFill/>
                </a:ln>
              </c:spPr>
              <c:txPr>
                <a:bodyPr/>
                <a:lstStyle/>
                <a:p>
                  <a:pPr>
                    <a:defRPr sz="9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Sheet1!$B$6:$H$6</c:f>
              <c:numCache>
                <c:formatCode>General</c:formatCode>
                <c:ptCount val="7"/>
                <c:pt idx="2" formatCode="&quot;$&quot;#,##0">
                  <c:v>5712</c:v>
                </c:pt>
                <c:pt idx="3" formatCode="&quot;$&quot;#,##0">
                  <c:v>5712</c:v>
                </c:pt>
                <c:pt idx="4" formatCode="&quot;$&quot;#,##0">
                  <c:v>5240</c:v>
                </c:pt>
                <c:pt idx="5" formatCode="&quot;$&quot;#,##0">
                  <c:v>4708</c:v>
                </c:pt>
                <c:pt idx="6" formatCode="&quot;$&quot;#,##0">
                  <c:v>4404</c:v>
                </c:pt>
              </c:numCache>
            </c:numRef>
          </c:val>
          <c:extLst>
            <c:ext xmlns:c16="http://schemas.microsoft.com/office/drawing/2014/chart" uri="{C3380CC4-5D6E-409C-BE32-E72D297353CC}">
              <c16:uniqueId val="{0000000D-3959-4C51-8015-92BB98582F77}"/>
            </c:ext>
          </c:extLst>
        </c:ser>
        <c:ser>
          <c:idx val="2"/>
          <c:order val="2"/>
          <c:tx>
            <c:strRef>
              <c:f>Sheet1!$A$7</c:f>
              <c:strCache>
                <c:ptCount val="1"/>
                <c:pt idx="0">
                  <c:v>TANF</c:v>
                </c:pt>
              </c:strCache>
            </c:strRef>
          </c:tx>
          <c:spPr>
            <a:solidFill>
              <a:srgbClr val="000000"/>
            </a:solidFill>
            <a:ln w="15651">
              <a:solidFill>
                <a:srgbClr val="000000"/>
              </a:solidFill>
              <a:prstDash val="solid"/>
            </a:ln>
          </c:spPr>
          <c:invertIfNegative val="0"/>
          <c:dLbls>
            <c:dLbl>
              <c:idx val="0"/>
              <c:layout>
                <c:manualLayout>
                  <c:x val="5.2297774827793186E-2"/>
                  <c:y val="-1.196466295371620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959-4C51-8015-92BB98582F77}"/>
                </c:ext>
              </c:extLst>
            </c:dLbl>
            <c:dLbl>
              <c:idx val="1"/>
              <c:layout>
                <c:manualLayout>
                  <c:x val="4.7977449677255306E-2"/>
                  <c:y val="3.66925933038865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959-4C51-8015-92BB98582F77}"/>
                </c:ext>
              </c:extLst>
            </c:dLbl>
            <c:dLbl>
              <c:idx val="2"/>
              <c:layout>
                <c:manualLayout>
                  <c:x val="4.4869386378462967E-2"/>
                  <c:y val="-4.7381729722809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959-4C51-8015-92BB98582F77}"/>
                </c:ext>
              </c:extLst>
            </c:dLbl>
            <c:dLbl>
              <c:idx val="3"/>
              <c:layout>
                <c:manualLayout>
                  <c:x val="4.6781226947317497E-2"/>
                  <c:y val="2.28922604186673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959-4C51-8015-92BB98582F77}"/>
                </c:ext>
              </c:extLst>
            </c:dLbl>
            <c:dLbl>
              <c:idx val="4"/>
              <c:layout>
                <c:manualLayout>
                  <c:x val="4.9833437701377825E-2"/>
                  <c:y val="9.6232635554702108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959-4C51-8015-92BB98582F77}"/>
                </c:ext>
              </c:extLst>
            </c:dLbl>
            <c:dLbl>
              <c:idx val="5"/>
              <c:layout>
                <c:manualLayout>
                  <c:x val="4.4826501634341424E-2"/>
                  <c:y val="4.28717751744447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959-4C51-8015-92BB98582F77}"/>
                </c:ext>
              </c:extLst>
            </c:dLbl>
            <c:dLbl>
              <c:idx val="6"/>
              <c:layout>
                <c:manualLayout>
                  <c:x val="0.12384224393375313"/>
                  <c:y val="-0.29106364717947597"/>
                </c:manualLayout>
              </c:layout>
              <c:spPr>
                <a:noFill/>
                <a:ln w="31301">
                  <a:noFill/>
                </a:ln>
              </c:spPr>
              <c:txPr>
                <a:bodyPr/>
                <a:lstStyle/>
                <a:p>
                  <a:pPr>
                    <a:defRPr sz="900" b="0" i="0" u="none" strike="noStrike" baseline="0">
                      <a:solidFill>
                        <a:srgbClr val="99CCFF"/>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Sheet1!$B$7:$H$7</c:f>
              <c:numCache>
                <c:formatCode>"$"#,##0</c:formatCode>
                <c:ptCount val="7"/>
                <c:pt idx="0">
                  <c:v>3696</c:v>
                </c:pt>
                <c:pt idx="1">
                  <c:v>3696</c:v>
                </c:pt>
                <c:pt idx="2">
                  <c:v>776</c:v>
                </c:pt>
                <c:pt idx="3">
                  <c:v>724</c:v>
                </c:pt>
                <c:pt idx="4">
                  <c:v>588</c:v>
                </c:pt>
                <c:pt idx="5">
                  <c:v>500</c:v>
                </c:pt>
                <c:pt idx="6">
                  <c:v>0</c:v>
                </c:pt>
              </c:numCache>
            </c:numRef>
          </c:val>
          <c:extLst>
            <c:ext xmlns:c16="http://schemas.microsoft.com/office/drawing/2014/chart" uri="{C3380CC4-5D6E-409C-BE32-E72D297353CC}">
              <c16:uniqueId val="{00000015-3959-4C51-8015-92BB98582F77}"/>
            </c:ext>
          </c:extLst>
        </c:ser>
        <c:ser>
          <c:idx val="3"/>
          <c:order val="3"/>
          <c:tx>
            <c:strRef>
              <c:f>Sheet1!$A$8</c:f>
              <c:strCache>
                <c:ptCount val="1"/>
                <c:pt idx="0">
                  <c:v>SNAP (FS)</c:v>
                </c:pt>
              </c:strCache>
            </c:strRef>
          </c:tx>
          <c:spPr>
            <a:solidFill>
              <a:srgbClr val="FFFF00"/>
            </a:solidFill>
            <a:ln w="15651">
              <a:solidFill>
                <a:srgbClr val="000000"/>
              </a:solidFill>
              <a:prstDash val="solid"/>
            </a:ln>
          </c:spPr>
          <c:invertIfNegative val="0"/>
          <c:dLbls>
            <c:dLbl>
              <c:idx val="0"/>
              <c:layout>
                <c:manualLayout>
                  <c:x val="5.2297774827793186E-2"/>
                  <c:y val="-7.290026246719190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3959-4C51-8015-92BB98582F77}"/>
                </c:ext>
              </c:extLst>
            </c:dLbl>
            <c:dLbl>
              <c:idx val="1"/>
              <c:layout>
                <c:manualLayout>
                  <c:x val="4.9953146462693498E-2"/>
                  <c:y val="-5.71458883633151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959-4C51-8015-92BB98582F77}"/>
                </c:ext>
              </c:extLst>
            </c:dLbl>
            <c:dLbl>
              <c:idx val="2"/>
              <c:layout>
                <c:manualLayout>
                  <c:x val="4.7680669047509533E-2"/>
                  <c:y val="-3.30948722873057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3959-4C51-8015-92BB98582F77}"/>
                </c:ext>
              </c:extLst>
            </c:dLbl>
            <c:dLbl>
              <c:idx val="3"/>
              <c:layout>
                <c:manualLayout>
                  <c:x val="5.1646199723467297E-2"/>
                  <c:y val="3.084629665194289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3959-4C51-8015-92BB98582F77}"/>
                </c:ext>
              </c:extLst>
            </c:dLbl>
            <c:dLbl>
              <c:idx val="4"/>
              <c:layout>
                <c:manualLayout>
                  <c:x val="5.3253638235901686E-2"/>
                  <c:y val="5.1805262147109883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3959-4C51-8015-92BB98582F77}"/>
                </c:ext>
              </c:extLst>
            </c:dLbl>
            <c:dLbl>
              <c:idx val="5"/>
              <c:layout>
                <c:manualLayout>
                  <c:x val="5.2885193444890594E-2"/>
                  <c:y val="-3.978458485372255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3959-4C51-8015-92BB98582F77}"/>
                </c:ext>
              </c:extLst>
            </c:dLbl>
            <c:dLbl>
              <c:idx val="6"/>
              <c:layout>
                <c:manualLayout>
                  <c:x val="5.4797261519019112E-2"/>
                  <c:y val="1.2689648550028806E-3"/>
                </c:manualLayout>
              </c:layout>
              <c:spPr>
                <a:solidFill>
                  <a:srgbClr val="FFFFFF"/>
                </a:solidFill>
                <a:ln w="31301">
                  <a:noFill/>
                </a:ln>
              </c:spPr>
              <c:txPr>
                <a:bodyPr/>
                <a:lstStyle/>
                <a:p>
                  <a:pPr>
                    <a:defRPr sz="9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Sheet1!$B$8:$H$8</c:f>
              <c:numCache>
                <c:formatCode>"$"#,##0</c:formatCode>
                <c:ptCount val="7"/>
                <c:pt idx="0">
                  <c:v>6420</c:v>
                </c:pt>
                <c:pt idx="1">
                  <c:v>6420</c:v>
                </c:pt>
                <c:pt idx="2">
                  <c:v>4528</c:v>
                </c:pt>
                <c:pt idx="3">
                  <c:v>4160</c:v>
                </c:pt>
                <c:pt idx="4">
                  <c:v>3036</c:v>
                </c:pt>
                <c:pt idx="5">
                  <c:v>2268</c:v>
                </c:pt>
                <c:pt idx="6">
                  <c:v>1920</c:v>
                </c:pt>
              </c:numCache>
            </c:numRef>
          </c:val>
          <c:extLst>
            <c:ext xmlns:c16="http://schemas.microsoft.com/office/drawing/2014/chart" uri="{C3380CC4-5D6E-409C-BE32-E72D297353CC}">
              <c16:uniqueId val="{0000001D-3959-4C51-8015-92BB98582F77}"/>
            </c:ext>
          </c:extLst>
        </c:ser>
        <c:ser>
          <c:idx val="4"/>
          <c:order val="4"/>
          <c:tx>
            <c:strRef>
              <c:f>Sheet1!$A$9</c:f>
              <c:strCache>
                <c:ptCount val="1"/>
                <c:pt idx="0">
                  <c:v>Medicaid</c:v>
                </c:pt>
              </c:strCache>
            </c:strRef>
          </c:tx>
          <c:spPr>
            <a:solidFill>
              <a:srgbClr val="00B050"/>
            </a:solidFill>
            <a:ln w="19050">
              <a:solidFill>
                <a:srgbClr val="000000"/>
              </a:solidFill>
              <a:prstDash val="solid"/>
            </a:ln>
          </c:spPr>
          <c:invertIfNegative val="0"/>
          <c:dLbls>
            <c:dLbl>
              <c:idx val="0"/>
              <c:layout>
                <c:manualLayout>
                  <c:x val="5.4046835373202498E-2"/>
                  <c:y val="-2.134434415210294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3959-4C51-8015-92BB98582F77}"/>
                </c:ext>
              </c:extLst>
            </c:dLbl>
            <c:dLbl>
              <c:idx val="1"/>
              <c:layout>
                <c:manualLayout>
                  <c:x val="5.5731739431384875E-2"/>
                  <c:y val="4.37215927277384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3959-4C51-8015-92BB98582F77}"/>
                </c:ext>
              </c:extLst>
            </c:dLbl>
            <c:dLbl>
              <c:idx val="2"/>
              <c:layout>
                <c:manualLayout>
                  <c:x val="5.6348619981447107E-2"/>
                  <c:y val="-4.088886755009282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3959-4C51-8015-92BB98582F77}"/>
                </c:ext>
              </c:extLst>
            </c:dLbl>
            <c:dLbl>
              <c:idx val="3"/>
              <c:layout>
                <c:manualLayout>
                  <c:x val="5.6284577246856413E-2"/>
                  <c:y val="-7.948754881249639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3959-4C51-8015-92BB98582F77}"/>
                </c:ext>
              </c:extLst>
            </c:dLbl>
            <c:dLbl>
              <c:idx val="4"/>
              <c:layout>
                <c:manualLayout>
                  <c:x val="5.3026701725229504E-2"/>
                  <c:y val="5.151398758082093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3959-4C51-8015-92BB98582F77}"/>
                </c:ext>
              </c:extLst>
            </c:dLbl>
            <c:dLbl>
              <c:idx val="5"/>
              <c:layout>
                <c:manualLayout>
                  <c:x val="5.7523570968279508E-2"/>
                  <c:y val="4.130337366365788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3959-4C51-8015-92BB98582F77}"/>
                </c:ext>
              </c:extLst>
            </c:dLbl>
            <c:dLbl>
              <c:idx val="6"/>
              <c:layout>
                <c:manualLayout>
                  <c:x val="5.0767638171452009E-2"/>
                  <c:y val="-1.0107154308578621E-2"/>
                </c:manualLayout>
              </c:layout>
              <c:spPr>
                <a:solidFill>
                  <a:srgbClr val="FFFFFF"/>
                </a:solidFill>
                <a:ln w="31301">
                  <a:noFill/>
                </a:ln>
              </c:spPr>
              <c:txPr>
                <a:bodyPr/>
                <a:lstStyle/>
                <a:p>
                  <a:pPr>
                    <a:defRPr sz="9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Sheet1!$B$9:$H$9</c:f>
              <c:numCache>
                <c:formatCode>"$"#,##0</c:formatCode>
                <c:ptCount val="7"/>
                <c:pt idx="0">
                  <c:v>11496</c:v>
                </c:pt>
                <c:pt idx="1">
                  <c:v>11496</c:v>
                </c:pt>
                <c:pt idx="2">
                  <c:v>11469</c:v>
                </c:pt>
                <c:pt idx="3">
                  <c:v>11496</c:v>
                </c:pt>
                <c:pt idx="4">
                  <c:v>11496</c:v>
                </c:pt>
                <c:pt idx="5">
                  <c:v>11496</c:v>
                </c:pt>
                <c:pt idx="6">
                  <c:v>11496</c:v>
                </c:pt>
              </c:numCache>
            </c:numRef>
          </c:val>
          <c:extLst>
            <c:ext xmlns:c16="http://schemas.microsoft.com/office/drawing/2014/chart" uri="{C3380CC4-5D6E-409C-BE32-E72D297353CC}">
              <c16:uniqueId val="{00000025-3959-4C51-8015-92BB98582F77}"/>
            </c:ext>
          </c:extLst>
        </c:ser>
        <c:ser>
          <c:idx val="5"/>
          <c:order val="5"/>
          <c:tx>
            <c:strRef>
              <c:f>Sheet1!$A$10</c:f>
              <c:strCache>
                <c:ptCount val="1"/>
                <c:pt idx="0">
                  <c:v>Child Care</c:v>
                </c:pt>
              </c:strCache>
            </c:strRef>
          </c:tx>
          <c:spPr>
            <a:solidFill>
              <a:schemeClr val="accent4">
                <a:lumMod val="20000"/>
                <a:lumOff val="80000"/>
              </a:schemeClr>
            </a:solidFill>
            <a:ln w="15651">
              <a:solidFill>
                <a:srgbClr val="000000"/>
              </a:solidFill>
              <a:prstDash val="solid"/>
            </a:ln>
          </c:spPr>
          <c:invertIfNegative val="0"/>
          <c:dLbls>
            <c:dLbl>
              <c:idx val="1"/>
              <c:layout>
                <c:manualLayout>
                  <c:x val="4.9953146462693498E-2"/>
                  <c:y val="-3.128123938116201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3959-4C51-8015-92BB98582F77}"/>
                </c:ext>
              </c:extLst>
            </c:dLbl>
            <c:dLbl>
              <c:idx val="2"/>
              <c:layout>
                <c:manualLayout>
                  <c:x val="5.1483192194749082E-2"/>
                  <c:y val="-1.07686767812560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3959-4C51-8015-92BB98582F77}"/>
                </c:ext>
              </c:extLst>
            </c:dLbl>
            <c:dLbl>
              <c:idx val="3"/>
              <c:layout>
                <c:manualLayout>
                  <c:x val="5.1646199723467297E-2"/>
                  <c:y val="-1.162329556366430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3959-4C51-8015-92BB98582F77}"/>
                </c:ext>
              </c:extLst>
            </c:dLbl>
            <c:dLbl>
              <c:idx val="4"/>
              <c:layout>
                <c:manualLayout>
                  <c:x val="4.9224064825352833E-2"/>
                  <c:y val="-1.00941040906472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3959-4C51-8015-92BB98582F77}"/>
                </c:ext>
              </c:extLst>
            </c:dLbl>
            <c:dLbl>
              <c:idx val="5"/>
              <c:layout>
                <c:manualLayout>
                  <c:x val="5.2885193444890594E-2"/>
                  <c:y val="5.010242622111291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3959-4C51-8015-92BB98582F77}"/>
                </c:ext>
              </c:extLst>
            </c:dLbl>
            <c:dLbl>
              <c:idx val="6"/>
              <c:layout>
                <c:manualLayout>
                  <c:x val="5.3352603030029436E-2"/>
                  <c:y val="2.6946098201139491E-3"/>
                </c:manualLayout>
              </c:layout>
              <c:spPr>
                <a:solidFill>
                  <a:srgbClr val="FFFFFF"/>
                </a:solidFill>
                <a:ln w="31301">
                  <a:noFill/>
                </a:ln>
              </c:spPr>
              <c:txPr>
                <a:bodyPr/>
                <a:lstStyle/>
                <a:p>
                  <a:pPr>
                    <a:defRPr sz="90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3959-4C51-8015-92BB98582F77}"/>
                </c:ext>
              </c:extLst>
            </c:dLbl>
            <c:spPr>
              <a:noFill/>
              <a:ln w="31301">
                <a:noFill/>
              </a:ln>
            </c:spPr>
            <c:txPr>
              <a:bodyPr/>
              <a:lstStyle/>
              <a:p>
                <a:pPr>
                  <a:defRPr sz="90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$10.00/hour</c:v>
                </c:pt>
                <c:pt idx="5">
                  <c:v>$11.23/hour*</c:v>
                </c:pt>
                <c:pt idx="6">
                  <c:v>$12.00/hour</c:v>
                </c:pt>
              </c:strCache>
            </c:strRef>
          </c:cat>
          <c:val>
            <c:numRef>
              <c:f>Sheet1!$B$10:$H$10</c:f>
              <c:numCache>
                <c:formatCode>"$"#,##0</c:formatCode>
                <c:ptCount val="7"/>
                <c:pt idx="1">
                  <c:v>11808</c:v>
                </c:pt>
                <c:pt idx="2">
                  <c:v>11808</c:v>
                </c:pt>
                <c:pt idx="3">
                  <c:v>11808</c:v>
                </c:pt>
                <c:pt idx="4">
                  <c:v>11808</c:v>
                </c:pt>
                <c:pt idx="5">
                  <c:v>11808</c:v>
                </c:pt>
                <c:pt idx="6">
                  <c:v>11808</c:v>
                </c:pt>
              </c:numCache>
            </c:numRef>
          </c:val>
          <c:extLst>
            <c:ext xmlns:c16="http://schemas.microsoft.com/office/drawing/2014/chart" uri="{C3380CC4-5D6E-409C-BE32-E72D297353CC}">
              <c16:uniqueId val="{0000002C-3959-4C51-8015-92BB98582F77}"/>
            </c:ext>
          </c:extLst>
        </c:ser>
        <c:dLbls>
          <c:showLegendKey val="0"/>
          <c:showVal val="1"/>
          <c:showCatName val="0"/>
          <c:showSerName val="0"/>
          <c:showPercent val="0"/>
          <c:showBubbleSize val="0"/>
        </c:dLbls>
        <c:gapWidth val="150"/>
        <c:overlap val="100"/>
        <c:axId val="261170720"/>
        <c:axId val="261173072"/>
      </c:barChart>
      <c:catAx>
        <c:axId val="261170720"/>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261173072"/>
        <c:crosses val="autoZero"/>
        <c:auto val="1"/>
        <c:lblAlgn val="ctr"/>
        <c:lblOffset val="100"/>
        <c:tickLblSkip val="1"/>
        <c:tickMarkSkip val="1"/>
        <c:noMultiLvlLbl val="0"/>
      </c:catAx>
      <c:valAx>
        <c:axId val="261173072"/>
        <c:scaling>
          <c:orientation val="minMax"/>
        </c:scaling>
        <c:delete val="0"/>
        <c:axPos val="l"/>
        <c:majorGridlines>
          <c:spPr>
            <a:ln w="9525">
              <a:solidFill>
                <a:srgbClr val="000000"/>
              </a:solidFill>
              <a:prstDash val="solid"/>
            </a:ln>
          </c:spPr>
        </c:majorGridlines>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261170720"/>
        <c:crosses val="autoZero"/>
        <c:crossBetween val="between"/>
      </c:valAx>
      <c:spPr>
        <a:solidFill>
          <a:srgbClr val="FFFFFF"/>
        </a:solidFill>
        <a:ln w="15651">
          <a:solidFill>
            <a:srgbClr val="808080"/>
          </a:solidFill>
          <a:prstDash val="solid"/>
        </a:ln>
      </c:spPr>
    </c:plotArea>
    <c:legend>
      <c:legendPos val="r"/>
      <c:layout>
        <c:manualLayout>
          <c:xMode val="edge"/>
          <c:yMode val="edge"/>
          <c:x val="0.8390698219373095"/>
          <c:y val="0.16060255425388839"/>
          <c:w val="0.1485472935119487"/>
          <c:h val="0.36381697714615141"/>
        </c:manualLayout>
      </c:layout>
      <c:overlay val="0"/>
      <c:spPr>
        <a:solidFill>
          <a:srgbClr val="FFFFFF"/>
        </a:solidFill>
        <a:ln w="3913">
          <a:solidFill>
            <a:srgbClr val="0000FF"/>
          </a:solidFill>
          <a:prstDash val="solid"/>
        </a:ln>
      </c:spPr>
      <c:txPr>
        <a:bodyPr/>
        <a:lstStyle/>
        <a:p>
          <a:pPr>
            <a:defRPr sz="1356"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99CCFF"/>
    </a:solidFill>
    <a:ln w="25400" cap="flat" cmpd="sng" algn="ctr">
      <a:solidFill>
        <a:srgbClr val="0000FF"/>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Monthly Wage and Benefit Scenarios for a Single Parent with </a:t>
            </a:r>
          </a:p>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a:t>
            </a:r>
            <a:r>
              <a:rPr lang="en-US" sz="1000" b="1" i="0" strike="noStrike" baseline="0" dirty="0">
                <a:solidFill>
                  <a:srgbClr val="000000"/>
                </a:solidFill>
                <a:latin typeface="Arial"/>
                <a:cs typeface="Arial"/>
              </a:rPr>
              <a:t> Monthly Values based on Transitional Benefits</a:t>
            </a:r>
            <a:r>
              <a:rPr lang="en-US" sz="1000" b="1" i="0" strike="noStrike" dirty="0">
                <a:solidFill>
                  <a:srgbClr val="000000"/>
                </a:solidFill>
                <a:latin typeface="Arial"/>
                <a:cs typeface="Arial"/>
              </a:rPr>
              <a:t>)        </a:t>
            </a:r>
          </a:p>
        </c:rich>
      </c:tx>
      <c:layout>
        <c:manualLayout>
          <c:xMode val="edge"/>
          <c:yMode val="edge"/>
          <c:x val="0.12071691461897699"/>
          <c:y val="2.2628993022213686E-2"/>
        </c:manualLayout>
      </c:layout>
      <c:overlay val="0"/>
      <c:spPr>
        <a:noFill/>
        <a:ln w="31301">
          <a:noFill/>
        </a:ln>
      </c:spPr>
    </c:title>
    <c:autoTitleDeleted val="0"/>
    <c:plotArea>
      <c:layout>
        <c:manualLayout>
          <c:layoutTarget val="inner"/>
          <c:xMode val="edge"/>
          <c:yMode val="edge"/>
          <c:x val="8.9027022507665504E-2"/>
          <c:y val="0.15823602842327639"/>
          <c:w val="0.7411630558722915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5651">
              <a:noFill/>
              <a:prstDash val="solid"/>
            </a:ln>
          </c:spPr>
          <c:invertIfNegative val="0"/>
          <c:dLbls>
            <c:dLbl>
              <c:idx val="1"/>
              <c:layout>
                <c:manualLayout>
                  <c:x val="4.9444858693630467E-2"/>
                  <c:y val="-2.418859227962361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113-4E27-88A7-5E3C9E6C3F37}"/>
                </c:ext>
              </c:extLst>
            </c:dLbl>
            <c:dLbl>
              <c:idx val="2"/>
              <c:layout>
                <c:manualLayout>
                  <c:x val="5.3105987313168422E-2"/>
                  <c:y val="2.52896741565840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113-4E27-88A7-5E3C9E6C3F37}"/>
                </c:ext>
              </c:extLst>
            </c:dLbl>
            <c:dLbl>
              <c:idx val="3"/>
              <c:layout>
                <c:manualLayout>
                  <c:x val="5.2128510904043787E-2"/>
                  <c:y val="-5.85733947890659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13-4E27-88A7-5E3C9E6C3F37}"/>
                </c:ext>
              </c:extLst>
            </c:dLbl>
            <c:dLbl>
              <c:idx val="4"/>
              <c:layout>
                <c:manualLayout>
                  <c:x val="5.4876319601683793E-2"/>
                  <c:y val="7.776870878945089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113-4E27-88A7-5E3C9E6C3F37}"/>
                </c:ext>
              </c:extLst>
            </c:dLbl>
            <c:dLbl>
              <c:idx val="5"/>
              <c:layout>
                <c:manualLayout>
                  <c:x val="5.3671926008161487E-2"/>
                  <c:y val="-1.557657249266373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113-4E27-88A7-5E3C9E6C3F37}"/>
                </c:ext>
              </c:extLst>
            </c:dLbl>
            <c:dLbl>
              <c:idx val="6"/>
              <c:layout>
                <c:manualLayout>
                  <c:x val="5.6646651890199129E-2"/>
                  <c:y val="3.2437263939568611E-2"/>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Sheet1!$B$5:$H$5</c:f>
              <c:numCache>
                <c:formatCode>General</c:formatCode>
                <c:ptCount val="7"/>
                <c:pt idx="2" formatCode="&quot;$&quot;#,##0">
                  <c:v>1256</c:v>
                </c:pt>
                <c:pt idx="3" formatCode="&quot;$&quot;#,##0">
                  <c:v>1386</c:v>
                </c:pt>
                <c:pt idx="4" formatCode="&quot;$&quot;#,##0">
                  <c:v>1732</c:v>
                </c:pt>
                <c:pt idx="5" formatCode="&quot;$&quot;#,##0">
                  <c:v>1945</c:v>
                </c:pt>
                <c:pt idx="6" formatCode="&quot;$&quot;#,##0">
                  <c:v>2078</c:v>
                </c:pt>
              </c:numCache>
            </c:numRef>
          </c:val>
          <c:extLst>
            <c:ext xmlns:c16="http://schemas.microsoft.com/office/drawing/2014/chart" uri="{C3380CC4-5D6E-409C-BE32-E72D297353CC}">
              <c16:uniqueId val="{00000006-0113-4E27-88A7-5E3C9E6C3F37}"/>
            </c:ext>
          </c:extLst>
        </c:ser>
        <c:ser>
          <c:idx val="1"/>
          <c:order val="1"/>
          <c:tx>
            <c:strRef>
              <c:f>Sheet1!$A$6</c:f>
              <c:strCache>
                <c:ptCount val="1"/>
                <c:pt idx="0">
                  <c:v>EITC</c:v>
                </c:pt>
              </c:strCache>
            </c:strRef>
          </c:tx>
          <c:spPr>
            <a:solidFill>
              <a:schemeClr val="accent5">
                <a:lumMod val="40000"/>
                <a:lumOff val="60000"/>
              </a:schemeClr>
            </a:solidFill>
            <a:ln w="15651">
              <a:noFill/>
              <a:prstDash val="solid"/>
            </a:ln>
          </c:spPr>
          <c:invertIfNegative val="0"/>
          <c:dLbls>
            <c:dLbl>
              <c:idx val="1"/>
              <c:layout>
                <c:manualLayout>
                  <c:x val="4.5619130008457506E-2"/>
                  <c:y val="1.283848665258306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113-4E27-88A7-5E3C9E6C3F37}"/>
                </c:ext>
              </c:extLst>
            </c:dLbl>
            <c:dLbl>
              <c:idx val="2"/>
              <c:layout>
                <c:manualLayout>
                  <c:x val="4.3119643317231671E-2"/>
                  <c:y val="-8.6441328980218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113-4E27-88A7-5E3C9E6C3F37}"/>
                </c:ext>
              </c:extLst>
            </c:dLbl>
            <c:dLbl>
              <c:idx val="3"/>
              <c:layout>
                <c:manualLayout>
                  <c:x val="4.7616626312918749E-2"/>
                  <c:y val="-1.050829012227129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113-4E27-88A7-5E3C9E6C3F37}"/>
                </c:ext>
              </c:extLst>
            </c:dLbl>
            <c:dLbl>
              <c:idx val="4"/>
              <c:layout>
                <c:manualLayout>
                  <c:x val="4.6334747847373778E-2"/>
                  <c:y val="9.9129377120543618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113-4E27-88A7-5E3C9E6C3F37}"/>
                </c:ext>
              </c:extLst>
            </c:dLbl>
            <c:dLbl>
              <c:idx val="5"/>
              <c:layout>
                <c:manualLayout>
                  <c:x val="4.3608324645475795E-2"/>
                  <c:y val="4.393284680878306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113-4E27-88A7-5E3C9E6C3F37}"/>
                </c:ext>
              </c:extLst>
            </c:dLbl>
            <c:dLbl>
              <c:idx val="6"/>
              <c:layout>
                <c:manualLayout>
                  <c:x val="4.6129310585080713E-2"/>
                  <c:y val="5.7213046539914304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Sheet1!$B$6:$H$6</c:f>
              <c:numCache>
                <c:formatCode>General</c:formatCode>
                <c:ptCount val="7"/>
                <c:pt idx="2" formatCode="&quot;$&quot;#,##0">
                  <c:v>476</c:v>
                </c:pt>
                <c:pt idx="3" formatCode="&quot;$&quot;#,##0">
                  <c:v>476</c:v>
                </c:pt>
                <c:pt idx="4" formatCode="&quot;$&quot;#,##0">
                  <c:v>440</c:v>
                </c:pt>
                <c:pt idx="5" formatCode="&quot;$&quot;#,##0">
                  <c:v>395</c:v>
                </c:pt>
                <c:pt idx="6" formatCode="&quot;$&quot;#,##0">
                  <c:v>367</c:v>
                </c:pt>
              </c:numCache>
            </c:numRef>
          </c:val>
          <c:extLst>
            <c:ext xmlns:c16="http://schemas.microsoft.com/office/drawing/2014/chart" uri="{C3380CC4-5D6E-409C-BE32-E72D297353CC}">
              <c16:uniqueId val="{0000000D-0113-4E27-88A7-5E3C9E6C3F37}"/>
            </c:ext>
          </c:extLst>
        </c:ser>
        <c:ser>
          <c:idx val="2"/>
          <c:order val="2"/>
          <c:tx>
            <c:strRef>
              <c:f>Sheet1!$A$7</c:f>
              <c:strCache>
                <c:ptCount val="1"/>
                <c:pt idx="0">
                  <c:v>TANF</c:v>
                </c:pt>
              </c:strCache>
            </c:strRef>
          </c:tx>
          <c:spPr>
            <a:solidFill>
              <a:srgbClr val="000000"/>
            </a:solidFill>
            <a:ln w="15651">
              <a:noFill/>
              <a:prstDash val="solid"/>
            </a:ln>
          </c:spPr>
          <c:invertIfNegative val="0"/>
          <c:dLbls>
            <c:dLbl>
              <c:idx val="0"/>
              <c:layout>
                <c:manualLayout>
                  <c:x val="4.6229071647667132E-2"/>
                  <c:y val="4.065040650406504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113-4E27-88A7-5E3C9E6C3F37}"/>
                </c:ext>
              </c:extLst>
            </c:dLbl>
            <c:dLbl>
              <c:idx val="1"/>
              <c:layout>
                <c:manualLayout>
                  <c:x val="3.9005779202719144E-2"/>
                  <c:y val="2.032520325203252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113-4E27-88A7-5E3C9E6C3F37}"/>
                </c:ext>
              </c:extLst>
            </c:dLbl>
            <c:dLbl>
              <c:idx val="2"/>
              <c:layout>
                <c:manualLayout>
                  <c:x val="3.7561120713729544E-2"/>
                  <c:y val="-4.065040650406504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113-4E27-88A7-5E3C9E6C3F37}"/>
                </c:ext>
              </c:extLst>
            </c:dLbl>
            <c:dLbl>
              <c:idx val="3"/>
              <c:layout>
                <c:manualLayout>
                  <c:x val="4.3339754669687938E-2"/>
                  <c:y val="-2.032520325203252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113-4E27-88A7-5E3C9E6C3F37}"/>
                </c:ext>
              </c:extLst>
            </c:dLbl>
            <c:dLbl>
              <c:idx val="4"/>
              <c:layout>
                <c:manualLayout>
                  <c:x val="3.9005779202719144E-2"/>
                  <c:y val="1.0162601626016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113-4E27-88A7-5E3C9E6C3F37}"/>
                </c:ext>
              </c:extLst>
            </c:dLbl>
            <c:dLbl>
              <c:idx val="5"/>
              <c:delete val="1"/>
              <c:extLst>
                <c:ext xmlns:c15="http://schemas.microsoft.com/office/drawing/2012/chart" uri="{CE6537A1-D6FC-4f65-9D91-7224C49458BB}"/>
                <c:ext xmlns:c16="http://schemas.microsoft.com/office/drawing/2014/chart" uri="{C3380CC4-5D6E-409C-BE32-E72D297353CC}">
                  <c16:uniqueId val="{00000013-0113-4E27-88A7-5E3C9E6C3F37}"/>
                </c:ext>
              </c:extLst>
            </c:dLbl>
            <c:dLbl>
              <c:idx val="6"/>
              <c:spPr>
                <a:noFill/>
                <a:ln w="31301">
                  <a:noFill/>
                </a:ln>
              </c:spPr>
              <c:txPr>
                <a:bodyPr/>
                <a:lstStyle/>
                <a:p>
                  <a:pPr>
                    <a:defRPr sz="1047" b="0" i="0" u="none" strike="noStrike" baseline="0">
                      <a:solidFill>
                        <a:srgbClr val="99CCFF"/>
                      </a:solidFill>
                      <a:latin typeface="Arial"/>
                      <a:ea typeface="Arial"/>
                      <a:cs typeface="Aria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14-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Sheet1!$B$7:$H$7</c:f>
              <c:numCache>
                <c:formatCode>"$"#,##0</c:formatCode>
                <c:ptCount val="7"/>
                <c:pt idx="0">
                  <c:v>308</c:v>
                </c:pt>
                <c:pt idx="1">
                  <c:v>308</c:v>
                </c:pt>
                <c:pt idx="2">
                  <c:v>0</c:v>
                </c:pt>
                <c:pt idx="3">
                  <c:v>0</c:v>
                </c:pt>
                <c:pt idx="4">
                  <c:v>0</c:v>
                </c:pt>
                <c:pt idx="5">
                  <c:v>0</c:v>
                </c:pt>
                <c:pt idx="6">
                  <c:v>0</c:v>
                </c:pt>
              </c:numCache>
            </c:numRef>
          </c:val>
          <c:extLst>
            <c:ext xmlns:c16="http://schemas.microsoft.com/office/drawing/2014/chart" uri="{C3380CC4-5D6E-409C-BE32-E72D297353CC}">
              <c16:uniqueId val="{00000015-0113-4E27-88A7-5E3C9E6C3F37}"/>
            </c:ext>
          </c:extLst>
        </c:ser>
        <c:ser>
          <c:idx val="3"/>
          <c:order val="3"/>
          <c:tx>
            <c:strRef>
              <c:f>Sheet1!$A$8</c:f>
              <c:strCache>
                <c:ptCount val="1"/>
                <c:pt idx="0">
                  <c:v>SNAP (FS)</c:v>
                </c:pt>
              </c:strCache>
            </c:strRef>
          </c:tx>
          <c:spPr>
            <a:solidFill>
              <a:srgbClr val="FFFF00"/>
            </a:solidFill>
            <a:ln w="15651">
              <a:noFill/>
              <a:prstDash val="solid"/>
            </a:ln>
          </c:spPr>
          <c:invertIfNegative val="0"/>
          <c:dLbls>
            <c:dLbl>
              <c:idx val="0"/>
              <c:layout>
                <c:manualLayout>
                  <c:x val="4.5074482382844727E-2"/>
                  <c:y val="-1.74526278727354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0113-4E27-88A7-5E3C9E6C3F37}"/>
                </c:ext>
              </c:extLst>
            </c:dLbl>
            <c:dLbl>
              <c:idx val="1"/>
              <c:layout>
                <c:manualLayout>
                  <c:x val="4.4174471519467913E-2"/>
                  <c:y val="2.415498367582100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0113-4E27-88A7-5E3C9E6C3F37}"/>
                </c:ext>
              </c:extLst>
            </c:dLbl>
            <c:dLbl>
              <c:idx val="2"/>
              <c:layout>
                <c:manualLayout>
                  <c:x val="4.1902035091550965E-2"/>
                  <c:y val="-3.309487228730569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0113-4E27-88A7-5E3C9E6C3F37}"/>
                </c:ext>
              </c:extLst>
            </c:dLbl>
            <c:dLbl>
              <c:idx val="3"/>
              <c:layout>
                <c:manualLayout>
                  <c:x val="4.7312224256499114E-2"/>
                  <c:y val="-3.01293131041547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0113-4E27-88A7-5E3C9E6C3F37}"/>
                </c:ext>
              </c:extLst>
            </c:dLbl>
            <c:dLbl>
              <c:idx val="4"/>
              <c:layout>
                <c:manualLayout>
                  <c:x val="4.4585687301963814E-2"/>
                  <c:y val="-1.514467703732156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0113-4E27-88A7-5E3C9E6C3F37}"/>
                </c:ext>
              </c:extLst>
            </c:dLbl>
            <c:dLbl>
              <c:idx val="5"/>
              <c:layout>
                <c:manualLayout>
                  <c:x val="4.4217242510952957E-2"/>
                  <c:y val="-1.945938160169008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0113-4E27-88A7-5E3C9E6C3F37}"/>
                </c:ext>
              </c:extLst>
            </c:dLbl>
            <c:dLbl>
              <c:idx val="6"/>
              <c:layout>
                <c:manualLayout>
                  <c:x val="4.1795335118112314E-2"/>
                  <c:y val="-7.6355547020037133E-4"/>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Sheet1!$B$8:$H$8</c:f>
              <c:numCache>
                <c:formatCode>"$"#,##0</c:formatCode>
                <c:ptCount val="7"/>
                <c:pt idx="0">
                  <c:v>535</c:v>
                </c:pt>
                <c:pt idx="1">
                  <c:v>535</c:v>
                </c:pt>
                <c:pt idx="2">
                  <c:v>397</c:v>
                </c:pt>
                <c:pt idx="3">
                  <c:v>369</c:v>
                </c:pt>
                <c:pt idx="4">
                  <c:v>275</c:v>
                </c:pt>
                <c:pt idx="5">
                  <c:v>208</c:v>
                </c:pt>
                <c:pt idx="6">
                  <c:v>160</c:v>
                </c:pt>
              </c:numCache>
            </c:numRef>
          </c:val>
          <c:extLst>
            <c:ext xmlns:c16="http://schemas.microsoft.com/office/drawing/2014/chart" uri="{C3380CC4-5D6E-409C-BE32-E72D297353CC}">
              <c16:uniqueId val="{0000001D-0113-4E27-88A7-5E3C9E6C3F37}"/>
            </c:ext>
          </c:extLst>
        </c:ser>
        <c:ser>
          <c:idx val="4"/>
          <c:order val="4"/>
          <c:tx>
            <c:strRef>
              <c:f>Sheet1!$A$9</c:f>
              <c:strCache>
                <c:ptCount val="1"/>
                <c:pt idx="0">
                  <c:v>Medicaid</c:v>
                </c:pt>
              </c:strCache>
            </c:strRef>
          </c:tx>
          <c:spPr>
            <a:solidFill>
              <a:srgbClr val="00B050"/>
            </a:solidFill>
            <a:ln w="15651">
              <a:noFill/>
              <a:prstDash val="solid"/>
            </a:ln>
          </c:spPr>
          <c:invertIfNegative val="0"/>
          <c:dLbls>
            <c:dLbl>
              <c:idx val="0"/>
              <c:layout>
                <c:manualLayout>
                  <c:x val="4.6823542928254455E-2"/>
                  <c:y val="-9.1492222008834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0113-4E27-88A7-5E3C9E6C3F37}"/>
                </c:ext>
              </c:extLst>
            </c:dLbl>
            <c:dLbl>
              <c:idx val="1"/>
              <c:layout>
                <c:manualLayout>
                  <c:x val="4.4174471519467906E-2"/>
                  <c:y val="4.372159272773840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0113-4E27-88A7-5E3C9E6C3F37}"/>
                </c:ext>
              </c:extLst>
            </c:dLbl>
            <c:dLbl>
              <c:idx val="2"/>
              <c:layout>
                <c:manualLayout>
                  <c:x val="4.3346693580540593E-2"/>
                  <c:y val="-4.088886755009282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0113-4E27-88A7-5E3C9E6C3F37}"/>
                </c:ext>
              </c:extLst>
            </c:dLbl>
            <c:dLbl>
              <c:idx val="3"/>
              <c:layout>
                <c:manualLayout>
                  <c:x val="4.7616626312918714E-2"/>
                  <c:y val="1.03439280455796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0113-4E27-88A7-5E3C9E6C3F37}"/>
                </c:ext>
              </c:extLst>
            </c:dLbl>
            <c:dLbl>
              <c:idx val="4"/>
              <c:layout>
                <c:manualLayout>
                  <c:x val="4.5803409280281378E-2"/>
                  <c:y val="2.344408168491133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0113-4E27-88A7-5E3C9E6C3F37}"/>
                </c:ext>
              </c:extLst>
            </c:dLbl>
            <c:dLbl>
              <c:idx val="5"/>
              <c:layout>
                <c:manualLayout>
                  <c:x val="4.4521530814736587E-2"/>
                  <c:y val="-3.999743934447218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0113-4E27-88A7-5E3C9E6C3F37}"/>
                </c:ext>
              </c:extLst>
            </c:dLbl>
            <c:dLbl>
              <c:idx val="6"/>
              <c:layout>
                <c:manualLayout>
                  <c:x val="4.6433712641501174E-2"/>
                  <c:y val="-1.4172268100633758E-2"/>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Sheet1!$B$9:$H$9</c:f>
              <c:numCache>
                <c:formatCode>"$"#,##0</c:formatCode>
                <c:ptCount val="7"/>
                <c:pt idx="0">
                  <c:v>958</c:v>
                </c:pt>
                <c:pt idx="1">
                  <c:v>958</c:v>
                </c:pt>
                <c:pt idx="2">
                  <c:v>958</c:v>
                </c:pt>
                <c:pt idx="3">
                  <c:v>958</c:v>
                </c:pt>
                <c:pt idx="4">
                  <c:v>958</c:v>
                </c:pt>
                <c:pt idx="5">
                  <c:v>958</c:v>
                </c:pt>
                <c:pt idx="6">
                  <c:v>958</c:v>
                </c:pt>
              </c:numCache>
            </c:numRef>
          </c:val>
          <c:extLst>
            <c:ext xmlns:c16="http://schemas.microsoft.com/office/drawing/2014/chart" uri="{C3380CC4-5D6E-409C-BE32-E72D297353CC}">
              <c16:uniqueId val="{00000025-0113-4E27-88A7-5E3C9E6C3F37}"/>
            </c:ext>
          </c:extLst>
        </c:ser>
        <c:ser>
          <c:idx val="5"/>
          <c:order val="5"/>
          <c:tx>
            <c:strRef>
              <c:f>Sheet1!$A$10</c:f>
              <c:strCache>
                <c:ptCount val="1"/>
                <c:pt idx="0">
                  <c:v>Child Care</c:v>
                </c:pt>
              </c:strCache>
            </c:strRef>
          </c:tx>
          <c:spPr>
            <a:solidFill>
              <a:schemeClr val="accent4">
                <a:lumMod val="20000"/>
                <a:lumOff val="80000"/>
              </a:schemeClr>
            </a:solidFill>
            <a:ln w="15651">
              <a:noFill/>
              <a:prstDash val="solid"/>
            </a:ln>
          </c:spPr>
          <c:invertIfNegative val="0"/>
          <c:dLbls>
            <c:dLbl>
              <c:idx val="1"/>
              <c:layout>
                <c:manualLayout>
                  <c:x val="4.4174471519467906E-2"/>
                  <c:y val="-5.160681134370401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0113-4E27-88A7-5E3C9E6C3F37}"/>
                </c:ext>
              </c:extLst>
            </c:dLbl>
            <c:dLbl>
              <c:idx val="2"/>
              <c:layout>
                <c:manualLayout>
                  <c:x val="4.4260013502438134E-2"/>
                  <c:y val="-4.67111580564624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0113-4E27-88A7-5E3C9E6C3F37}"/>
                </c:ext>
              </c:extLst>
            </c:dLbl>
            <c:dLbl>
              <c:idx val="3"/>
              <c:layout>
                <c:manualLayout>
                  <c:x val="4.8756882745488145E-2"/>
                  <c:y val="4.636867037961718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0113-4E27-88A7-5E3C9E6C3F37}"/>
                </c:ext>
              </c:extLst>
            </c:dLbl>
            <c:dLbl>
              <c:idx val="4"/>
              <c:layout>
                <c:manualLayout>
                  <c:x val="4.7779406336363135E-2"/>
                  <c:y val="-1.963862748863696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0113-4E27-88A7-5E3C9E6C3F37}"/>
                </c:ext>
              </c:extLst>
            </c:dLbl>
            <c:dLbl>
              <c:idx val="5"/>
              <c:layout>
                <c:manualLayout>
                  <c:x val="4.4217242510952957E-2"/>
                  <c:y val="-3.119838678701748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0113-4E27-88A7-5E3C9E6C3F37}"/>
                </c:ext>
              </c:extLst>
            </c:dLbl>
            <c:dLbl>
              <c:idx val="6"/>
              <c:layout>
                <c:manualLayout>
                  <c:x val="4.7573969074070577E-2"/>
                  <c:y val="-5.4354714806991011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0113-4E27-88A7-5E3C9E6C3F37}"/>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Sheet1!$B$4:$H$4</c:f>
              <c:strCache>
                <c:ptCount val="7"/>
                <c:pt idx="0">
                  <c:v>TANF Only</c:v>
                </c:pt>
                <c:pt idx="1">
                  <c:v>TANF Choices</c:v>
                </c:pt>
                <c:pt idx="2">
                  <c:v>$7.25/hour (Min.Wage)</c:v>
                </c:pt>
                <c:pt idx="3">
                  <c:v>$8.00/hour</c:v>
                </c:pt>
                <c:pt idx="4">
                  <c:v>$10.00/hr</c:v>
                </c:pt>
                <c:pt idx="5">
                  <c:v>$11.23/hour*</c:v>
                </c:pt>
                <c:pt idx="6">
                  <c:v>$12.00/hour</c:v>
                </c:pt>
              </c:strCache>
            </c:strRef>
          </c:cat>
          <c:val>
            <c:numRef>
              <c:f>Sheet1!$B$10:$H$10</c:f>
              <c:numCache>
                <c:formatCode>"$"#,##0</c:formatCode>
                <c:ptCount val="7"/>
                <c:pt idx="1">
                  <c:v>984</c:v>
                </c:pt>
                <c:pt idx="2">
                  <c:v>984</c:v>
                </c:pt>
                <c:pt idx="3">
                  <c:v>984</c:v>
                </c:pt>
                <c:pt idx="4">
                  <c:v>984</c:v>
                </c:pt>
                <c:pt idx="5">
                  <c:v>984</c:v>
                </c:pt>
                <c:pt idx="6">
                  <c:v>984</c:v>
                </c:pt>
              </c:numCache>
            </c:numRef>
          </c:val>
          <c:extLst>
            <c:ext xmlns:c16="http://schemas.microsoft.com/office/drawing/2014/chart" uri="{C3380CC4-5D6E-409C-BE32-E72D297353CC}">
              <c16:uniqueId val="{0000002C-0113-4E27-88A7-5E3C9E6C3F37}"/>
            </c:ext>
          </c:extLst>
        </c:ser>
        <c:dLbls>
          <c:showLegendKey val="0"/>
          <c:showVal val="1"/>
          <c:showCatName val="0"/>
          <c:showSerName val="0"/>
          <c:showPercent val="0"/>
          <c:showBubbleSize val="0"/>
        </c:dLbls>
        <c:gapWidth val="150"/>
        <c:overlap val="100"/>
        <c:axId val="351091000"/>
        <c:axId val="351091392"/>
      </c:barChart>
      <c:catAx>
        <c:axId val="351091000"/>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51091392"/>
        <c:crosses val="autoZero"/>
        <c:auto val="1"/>
        <c:lblAlgn val="ctr"/>
        <c:lblOffset val="100"/>
        <c:tickLblSkip val="1"/>
        <c:tickMarkSkip val="1"/>
        <c:noMultiLvlLbl val="0"/>
      </c:catAx>
      <c:valAx>
        <c:axId val="351091392"/>
        <c:scaling>
          <c:orientation val="minMax"/>
          <c:max val="5000"/>
        </c:scaling>
        <c:delete val="0"/>
        <c:axPos val="l"/>
        <c:majorGridlines>
          <c:spPr>
            <a:ln w="9525">
              <a:solidFill>
                <a:srgbClr val="000000"/>
              </a:solidFill>
              <a:prstDash val="solid"/>
            </a:ln>
          </c:spPr>
        </c:majorGridlines>
        <c:numFmt formatCode="General" sourceLinked="1"/>
        <c:majorTickMark val="out"/>
        <c:minorTickMark val="none"/>
        <c:tickLblPos val="nextTo"/>
        <c:txPr>
          <a:bodyPr rot="0" vert="horz"/>
          <a:lstStyle/>
          <a:p>
            <a:pPr>
              <a:defRPr/>
            </a:pPr>
            <a:endParaRPr lang="en-US"/>
          </a:p>
        </c:txPr>
        <c:crossAx val="351091000"/>
        <c:crosses val="autoZero"/>
        <c:crossBetween val="between"/>
      </c:valAx>
      <c:spPr>
        <a:solidFill>
          <a:srgbClr val="FFFFFF"/>
        </a:solidFill>
        <a:ln w="15651">
          <a:solidFill>
            <a:srgbClr val="808080"/>
          </a:solidFill>
          <a:prstDash val="solid"/>
        </a:ln>
      </c:spPr>
    </c:plotArea>
    <c:legend>
      <c:legendPos val="r"/>
      <c:layout>
        <c:manualLayout>
          <c:xMode val="edge"/>
          <c:yMode val="edge"/>
          <c:x val="0.83184652949236182"/>
          <c:y val="0.16873263555470197"/>
          <c:w val="0.13121139164407256"/>
          <c:h val="0.29471128608923886"/>
        </c:manualLayout>
      </c:layout>
      <c:overlay val="0"/>
      <c:spPr>
        <a:solidFill>
          <a:srgbClr val="FFFFFF"/>
        </a:solidFill>
        <a:ln w="3913">
          <a:solidFill>
            <a:srgbClr val="0000FF"/>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99CCFF"/>
    </a:solidFill>
    <a:ln w="25400" cap="flat" cmpd="sng" algn="ctr">
      <a:solidFill>
        <a:srgbClr val="0000FF"/>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Hourly Wage and Benefit Scenarios for a Single Parent with </a:t>
            </a:r>
          </a:p>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and Four Months of Earned Income Disregard) </a:t>
            </a:r>
            <a:r>
              <a:rPr lang="en-US" sz="1200" b="1" i="0" strike="noStrike" dirty="0">
                <a:solidFill>
                  <a:srgbClr val="000000"/>
                </a:solidFill>
                <a:latin typeface="Arial"/>
                <a:cs typeface="Arial"/>
              </a:rPr>
              <a:t>       </a:t>
            </a:r>
          </a:p>
        </c:rich>
      </c:tx>
      <c:layout>
        <c:manualLayout>
          <c:xMode val="edge"/>
          <c:yMode val="edge"/>
          <c:x val="0.11060433295325051"/>
          <c:y val="2.6694045174538012E-2"/>
        </c:manualLayout>
      </c:layout>
      <c:overlay val="0"/>
      <c:spPr>
        <a:noFill/>
        <a:ln w="31301">
          <a:noFill/>
        </a:ln>
      </c:spPr>
    </c:title>
    <c:autoTitleDeleted val="0"/>
    <c:plotArea>
      <c:layout>
        <c:manualLayout>
          <c:layoutTarget val="inner"/>
          <c:xMode val="edge"/>
          <c:yMode val="edge"/>
          <c:x val="7.0246462150800729E-2"/>
          <c:y val="0.15823602842327639"/>
          <c:w val="0.7411630410857454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5651">
              <a:noFill/>
              <a:prstDash val="solid"/>
            </a:ln>
          </c:spPr>
          <c:invertIfNegative val="0"/>
          <c:dLbls>
            <c:dLbl>
              <c:idx val="0"/>
              <c:layout>
                <c:manualLayout>
                  <c:x val="4.9118388625646346E-2"/>
                  <c:y val="-6.09756097560975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A8-4550-A4EA-3B852AC401D5}"/>
                </c:ext>
              </c:extLst>
            </c:dLbl>
            <c:dLbl>
              <c:idx val="1"/>
              <c:layout>
                <c:manualLayout>
                  <c:x val="5.8112809627568186E-2"/>
                  <c:y val="-1.402599065360732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A8-4550-A4EA-3B852AC401D5}"/>
                </c:ext>
              </c:extLst>
            </c:dLbl>
            <c:dLbl>
              <c:idx val="2"/>
              <c:layout>
                <c:manualLayout>
                  <c:x val="5.3105987313168422E-2"/>
                  <c:y val="2.528967415658409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BA8-4550-A4EA-3B852AC401D5}"/>
                </c:ext>
              </c:extLst>
            </c:dLbl>
            <c:dLbl>
              <c:idx val="3"/>
              <c:layout>
                <c:manualLayout>
                  <c:x val="5.5017827882022877E-2"/>
                  <c:y val="-1.792298828500105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A8-4550-A4EA-3B852AC401D5}"/>
                </c:ext>
              </c:extLst>
            </c:dLbl>
            <c:dLbl>
              <c:idx val="4"/>
              <c:layout>
                <c:manualLayout>
                  <c:x val="5.4876319601683834E-2"/>
                  <c:y val="-1.0515812047884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A8-4550-A4EA-3B852AC401D5}"/>
                </c:ext>
              </c:extLst>
            </c:dLbl>
            <c:dLbl>
              <c:idx val="5"/>
              <c:layout>
                <c:manualLayout>
                  <c:x val="5.3671926008161487E-2"/>
                  <c:y val="-1.557657249266375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BA8-4550-A4EA-3B852AC401D5}"/>
                </c:ext>
              </c:extLst>
            </c:dLbl>
            <c:dLbl>
              <c:idx val="6"/>
              <c:layout>
                <c:manualLayout>
                  <c:x val="5.5201993401209702E-2"/>
                  <c:y val="-6.1804621983228263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BA8-4550-A4EA-3B852AC401D5}"/>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Sheet1!$B$5:$F$5</c:f>
              <c:numCache>
                <c:formatCode>"$"#,##0.00</c:formatCode>
                <c:ptCount val="5"/>
                <c:pt idx="0">
                  <c:v>7.25</c:v>
                </c:pt>
                <c:pt idx="1">
                  <c:v>8</c:v>
                </c:pt>
                <c:pt idx="2">
                  <c:v>10</c:v>
                </c:pt>
                <c:pt idx="3">
                  <c:v>11.23</c:v>
                </c:pt>
                <c:pt idx="4">
                  <c:v>12</c:v>
                </c:pt>
              </c:numCache>
            </c:numRef>
          </c:val>
          <c:extLst>
            <c:ext xmlns:c16="http://schemas.microsoft.com/office/drawing/2014/chart" uri="{C3380CC4-5D6E-409C-BE32-E72D297353CC}">
              <c16:uniqueId val="{00000007-7BA8-4550-A4EA-3B852AC401D5}"/>
            </c:ext>
          </c:extLst>
        </c:ser>
        <c:ser>
          <c:idx val="1"/>
          <c:order val="1"/>
          <c:tx>
            <c:strRef>
              <c:f>Sheet1!$A$6</c:f>
              <c:strCache>
                <c:ptCount val="1"/>
                <c:pt idx="0">
                  <c:v>EITC</c:v>
                </c:pt>
              </c:strCache>
            </c:strRef>
          </c:tx>
          <c:spPr>
            <a:solidFill>
              <a:schemeClr val="accent5">
                <a:lumMod val="40000"/>
                <a:lumOff val="60000"/>
              </a:schemeClr>
            </a:solidFill>
            <a:ln w="15651">
              <a:noFill/>
              <a:prstDash val="solid"/>
            </a:ln>
          </c:spPr>
          <c:invertIfNegative val="0"/>
          <c:dLbls>
            <c:dLbl>
              <c:idx val="0"/>
              <c:layout>
                <c:manualLayout>
                  <c:x val="4.9118388625646346E-2"/>
                  <c:y val="-7.452488433962937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BA8-4550-A4EA-3B852AC401D5}"/>
                </c:ext>
              </c:extLst>
            </c:dLbl>
            <c:dLbl>
              <c:idx val="1"/>
              <c:layout>
                <c:manualLayout>
                  <c:x val="4.9953105475426314E-2"/>
                  <c:y val="3.316368990461558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BA8-4550-A4EA-3B852AC401D5}"/>
                </c:ext>
              </c:extLst>
            </c:dLbl>
            <c:dLbl>
              <c:idx val="2"/>
              <c:layout>
                <c:manualLayout>
                  <c:x val="5.0343049514816593E-2"/>
                  <c:y val="-5.140515972088855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BA8-4550-A4EA-3B852AC401D5}"/>
                </c:ext>
              </c:extLst>
            </c:dLbl>
            <c:dLbl>
              <c:idx val="3"/>
              <c:layout>
                <c:manualLayout>
                  <c:x val="5.1950601779887487E-2"/>
                  <c:y val="1.520933358939888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BA8-4550-A4EA-3B852AC401D5}"/>
                </c:ext>
              </c:extLst>
            </c:dLbl>
            <c:dLbl>
              <c:idx val="4"/>
              <c:layout>
                <c:manualLayout>
                  <c:x val="5.6447357270300716E-2"/>
                  <c:y val="5.05633442161193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BA8-4550-A4EA-3B852AC401D5}"/>
                </c:ext>
              </c:extLst>
            </c:dLbl>
            <c:dLbl>
              <c:idx val="5"/>
              <c:layout>
                <c:manualLayout>
                  <c:x val="5.3721047821039924E-2"/>
                  <c:y val="1.04908456564881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BA8-4550-A4EA-3B852AC401D5}"/>
                </c:ext>
              </c:extLst>
            </c:dLbl>
            <c:dLbl>
              <c:idx val="6"/>
              <c:layout>
                <c:manualLayout>
                  <c:x val="5.0463286052050214E-2"/>
                  <c:y val="7.7538249791947074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BA8-4550-A4EA-3B852AC401D5}"/>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Sheet1!$B$6:$F$6</c:f>
              <c:numCache>
                <c:formatCode>"$"#,##0.00</c:formatCode>
                <c:ptCount val="5"/>
                <c:pt idx="0">
                  <c:v>2.75</c:v>
                </c:pt>
                <c:pt idx="1">
                  <c:v>2.75</c:v>
                </c:pt>
                <c:pt idx="2">
                  <c:v>2.52</c:v>
                </c:pt>
                <c:pt idx="3">
                  <c:v>2.2599999999999998</c:v>
                </c:pt>
                <c:pt idx="4">
                  <c:v>2.12</c:v>
                </c:pt>
              </c:numCache>
            </c:numRef>
          </c:val>
          <c:extLst>
            <c:ext xmlns:c16="http://schemas.microsoft.com/office/drawing/2014/chart" uri="{C3380CC4-5D6E-409C-BE32-E72D297353CC}">
              <c16:uniqueId val="{0000000F-7BA8-4550-A4EA-3B852AC401D5}"/>
            </c:ext>
          </c:extLst>
        </c:ser>
        <c:ser>
          <c:idx val="2"/>
          <c:order val="2"/>
          <c:tx>
            <c:strRef>
              <c:f>Sheet1!$A$7</c:f>
              <c:strCache>
                <c:ptCount val="1"/>
                <c:pt idx="0">
                  <c:v>TANF</c:v>
                </c:pt>
              </c:strCache>
            </c:strRef>
          </c:tx>
          <c:spPr>
            <a:solidFill>
              <a:srgbClr val="000000"/>
            </a:solidFill>
            <a:ln w="15651">
              <a:solidFill>
                <a:srgbClr val="000000"/>
              </a:solidFill>
              <a:prstDash val="solid"/>
            </a:ln>
          </c:spPr>
          <c:invertIfNegative val="0"/>
          <c:dLbls>
            <c:dLbl>
              <c:idx val="0"/>
              <c:layout>
                <c:manualLayout>
                  <c:x val="5.05630471146359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BA8-4550-A4EA-3B852AC401D5}"/>
                </c:ext>
              </c:extLst>
            </c:dLbl>
            <c:dLbl>
              <c:idx val="1"/>
              <c:layout>
                <c:manualLayout>
                  <c:x val="5.0563047114635933E-2"/>
                  <c:y val="-4.06504065040650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BA8-4550-A4EA-3B852AC401D5}"/>
                </c:ext>
              </c:extLst>
            </c:dLbl>
            <c:dLbl>
              <c:idx val="2"/>
              <c:layout>
                <c:manualLayout>
                  <c:x val="4.911838862564629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BA8-4550-A4EA-3B852AC401D5}"/>
                </c:ext>
              </c:extLst>
            </c:dLbl>
            <c:dLbl>
              <c:idx val="3"/>
              <c:layout>
                <c:manualLayout>
                  <c:x val="5.2007705603625526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BA8-4550-A4EA-3B852AC401D5}"/>
                </c:ext>
              </c:extLst>
            </c:dLbl>
            <c:dLbl>
              <c:idx val="4"/>
              <c:delete val="1"/>
              <c:extLst>
                <c:ext xmlns:c15="http://schemas.microsoft.com/office/drawing/2012/chart" uri="{CE6537A1-D6FC-4f65-9D91-7224C49458BB}"/>
                <c:ext xmlns:c16="http://schemas.microsoft.com/office/drawing/2014/chart" uri="{C3380CC4-5D6E-409C-BE32-E72D297353CC}">
                  <c16:uniqueId val="{00000014-7BA8-4550-A4EA-3B852AC401D5}"/>
                </c:ext>
              </c:extLst>
            </c:dLbl>
            <c:spPr>
              <a:noFill/>
              <a:ln>
                <a:noFill/>
              </a:ln>
              <a:effectLst/>
            </c:spPr>
            <c:txPr>
              <a:bodyPr/>
              <a:lstStyle/>
              <a:p>
                <a:pPr>
                  <a:defRPr sz="105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Sheet1!$B$7:$F$7</c:f>
              <c:numCache>
                <c:formatCode>"$"#,##0.00</c:formatCode>
                <c:ptCount val="5"/>
                <c:pt idx="0">
                  <c:v>0.37</c:v>
                </c:pt>
                <c:pt idx="1">
                  <c:v>0.35</c:v>
                </c:pt>
                <c:pt idx="2">
                  <c:v>0.28000000000000003</c:v>
                </c:pt>
                <c:pt idx="3">
                  <c:v>0.24</c:v>
                </c:pt>
                <c:pt idx="4">
                  <c:v>0</c:v>
                </c:pt>
              </c:numCache>
            </c:numRef>
          </c:val>
          <c:extLst>
            <c:ext xmlns:c16="http://schemas.microsoft.com/office/drawing/2014/chart" uri="{C3380CC4-5D6E-409C-BE32-E72D297353CC}">
              <c16:uniqueId val="{00000015-7BA8-4550-A4EA-3B852AC401D5}"/>
            </c:ext>
          </c:extLst>
        </c:ser>
        <c:ser>
          <c:idx val="3"/>
          <c:order val="3"/>
          <c:tx>
            <c:strRef>
              <c:f>Sheet1!$A$8</c:f>
              <c:strCache>
                <c:ptCount val="1"/>
                <c:pt idx="0">
                  <c:v>SNAP (FS)</c:v>
                </c:pt>
              </c:strCache>
            </c:strRef>
          </c:tx>
          <c:spPr>
            <a:solidFill>
              <a:srgbClr val="FFFF00"/>
            </a:solidFill>
            <a:ln w="15651">
              <a:noFill/>
              <a:prstDash val="solid"/>
            </a:ln>
          </c:spPr>
          <c:invertIfNegative val="0"/>
          <c:dLbls>
            <c:dLbl>
              <c:idx val="0"/>
              <c:layout>
                <c:manualLayout>
                  <c:x val="5.2297774827793207E-2"/>
                  <c:y val="-7.290026246719189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BA8-4550-A4EA-3B852AC401D5}"/>
                </c:ext>
              </c:extLst>
            </c:dLbl>
            <c:dLbl>
              <c:idx val="1"/>
              <c:layout>
                <c:manualLayout>
                  <c:x val="4.9953146462693485E-2"/>
                  <c:y val="-5.714588836331511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7BA8-4550-A4EA-3B852AC401D5}"/>
                </c:ext>
              </c:extLst>
            </c:dLbl>
            <c:dLbl>
              <c:idx val="2"/>
              <c:layout>
                <c:manualLayout>
                  <c:x val="4.9125327536498953E-2"/>
                  <c:y val="2.78807374687920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7BA8-4550-A4EA-3B852AC401D5}"/>
                </c:ext>
              </c:extLst>
            </c:dLbl>
            <c:dLbl>
              <c:idx val="3"/>
              <c:layout>
                <c:manualLayout>
                  <c:x val="5.0201541234477634E-2"/>
                  <c:y val="-8.520842534915244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BA8-4550-A4EA-3B852AC401D5}"/>
                </c:ext>
              </c:extLst>
            </c:dLbl>
            <c:dLbl>
              <c:idx val="4"/>
              <c:layout>
                <c:manualLayout>
                  <c:x val="5.3253638235901714E-2"/>
                  <c:y val="5.1805262147109883E-4"/>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BA8-4550-A4EA-3B852AC401D5}"/>
                </c:ext>
              </c:extLst>
            </c:dLbl>
            <c:dLbl>
              <c:idx val="5"/>
              <c:layout>
                <c:manualLayout>
                  <c:x val="5.2885193444890594E-2"/>
                  <c:y val="-3.9784584853722552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7BA8-4550-A4EA-3B852AC401D5}"/>
                </c:ext>
              </c:extLst>
            </c:dLbl>
            <c:dLbl>
              <c:idx val="6"/>
              <c:layout>
                <c:manualLayout>
                  <c:x val="5.4797261519019126E-2"/>
                  <c:y val="1.2689648550028797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7BA8-4550-A4EA-3B852AC401D5}"/>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Sheet1!$B$8:$F$8</c:f>
              <c:numCache>
                <c:formatCode>"$"#,##0.00</c:formatCode>
                <c:ptCount val="5"/>
                <c:pt idx="0">
                  <c:v>2.1800000000000002</c:v>
                </c:pt>
                <c:pt idx="1">
                  <c:v>2</c:v>
                </c:pt>
                <c:pt idx="2">
                  <c:v>1.46</c:v>
                </c:pt>
                <c:pt idx="3">
                  <c:v>1.0900000000000001</c:v>
                </c:pt>
                <c:pt idx="4">
                  <c:v>0.92</c:v>
                </c:pt>
              </c:numCache>
            </c:numRef>
          </c:val>
          <c:extLst>
            <c:ext xmlns:c16="http://schemas.microsoft.com/office/drawing/2014/chart" uri="{C3380CC4-5D6E-409C-BE32-E72D297353CC}">
              <c16:uniqueId val="{0000001D-7BA8-4550-A4EA-3B852AC401D5}"/>
            </c:ext>
          </c:extLst>
        </c:ser>
        <c:ser>
          <c:idx val="4"/>
          <c:order val="4"/>
          <c:tx>
            <c:strRef>
              <c:f>Sheet1!$A$9</c:f>
              <c:strCache>
                <c:ptCount val="1"/>
                <c:pt idx="0">
                  <c:v>Medicaid</c:v>
                </c:pt>
              </c:strCache>
            </c:strRef>
          </c:tx>
          <c:spPr>
            <a:solidFill>
              <a:srgbClr val="00B050"/>
            </a:solidFill>
            <a:ln w="15651">
              <a:noFill/>
              <a:prstDash val="solid"/>
            </a:ln>
          </c:spPr>
          <c:invertIfNegative val="0"/>
          <c:dLbls>
            <c:dLbl>
              <c:idx val="0"/>
              <c:layout>
                <c:manualLayout>
                  <c:x val="5.2602176884212912E-2"/>
                  <c:y val="-1.524678317649317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7BA8-4550-A4EA-3B852AC401D5}"/>
                </c:ext>
              </c:extLst>
            </c:dLbl>
            <c:dLbl>
              <c:idx val="1"/>
              <c:layout>
                <c:manualLayout>
                  <c:x val="5.1397763964415914E-2"/>
                  <c:y val="6.404679597977083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7BA8-4550-A4EA-3B852AC401D5}"/>
                </c:ext>
              </c:extLst>
            </c:dLbl>
            <c:dLbl>
              <c:idx val="2"/>
              <c:layout>
                <c:manualLayout>
                  <c:x val="5.6348619981447114E-2"/>
                  <c:y val="-4.088886755009282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7BA8-4550-A4EA-3B852AC401D5}"/>
                </c:ext>
              </c:extLst>
            </c:dLbl>
            <c:dLbl>
              <c:idx val="3"/>
              <c:layout>
                <c:manualLayout>
                  <c:x val="5.6284577246856413E-2"/>
                  <c:y val="-7.94875488124964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7BA8-4550-A4EA-3B852AC401D5}"/>
                </c:ext>
              </c:extLst>
            </c:dLbl>
            <c:dLbl>
              <c:idx val="4"/>
              <c:layout>
                <c:manualLayout>
                  <c:x val="5.3026701725229504E-2"/>
                  <c:y val="5.151398758082093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7BA8-4550-A4EA-3B852AC401D5}"/>
                </c:ext>
              </c:extLst>
            </c:dLbl>
            <c:dLbl>
              <c:idx val="5"/>
              <c:layout>
                <c:manualLayout>
                  <c:x val="5.7523570968279508E-2"/>
                  <c:y val="4.130337366365785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7BA8-4550-A4EA-3B852AC401D5}"/>
                </c:ext>
              </c:extLst>
            </c:dLbl>
            <c:dLbl>
              <c:idx val="6"/>
              <c:layout>
                <c:manualLayout>
                  <c:x val="5.0767638171452016E-2"/>
                  <c:y val="-1.0107154308578621E-2"/>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7BA8-4550-A4EA-3B852AC401D5}"/>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Sheet1!$B$9:$F$9</c:f>
              <c:numCache>
                <c:formatCode>"$"#,##0.00</c:formatCode>
                <c:ptCount val="5"/>
                <c:pt idx="0">
                  <c:v>5.53</c:v>
                </c:pt>
                <c:pt idx="1">
                  <c:v>5.53</c:v>
                </c:pt>
                <c:pt idx="2">
                  <c:v>5.53</c:v>
                </c:pt>
                <c:pt idx="3">
                  <c:v>5.53</c:v>
                </c:pt>
                <c:pt idx="4">
                  <c:v>5.53</c:v>
                </c:pt>
              </c:numCache>
            </c:numRef>
          </c:val>
          <c:extLst>
            <c:ext xmlns:c16="http://schemas.microsoft.com/office/drawing/2014/chart" uri="{C3380CC4-5D6E-409C-BE32-E72D297353CC}">
              <c16:uniqueId val="{00000025-7BA8-4550-A4EA-3B852AC401D5}"/>
            </c:ext>
          </c:extLst>
        </c:ser>
        <c:ser>
          <c:idx val="5"/>
          <c:order val="5"/>
          <c:tx>
            <c:strRef>
              <c:f>Sheet1!$A$10</c:f>
              <c:strCache>
                <c:ptCount val="1"/>
                <c:pt idx="0">
                  <c:v>Child Care</c:v>
                </c:pt>
              </c:strCache>
            </c:strRef>
          </c:tx>
          <c:spPr>
            <a:solidFill>
              <a:schemeClr val="accent4">
                <a:lumMod val="20000"/>
                <a:lumOff val="80000"/>
              </a:schemeClr>
            </a:solidFill>
            <a:ln w="15651">
              <a:noFill/>
              <a:prstDash val="solid"/>
            </a:ln>
          </c:spPr>
          <c:invertIfNegative val="0"/>
          <c:dLbls>
            <c:dLbl>
              <c:idx val="0"/>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7BA8-4550-A4EA-3B852AC401D5}"/>
                </c:ext>
              </c:extLst>
            </c:dLbl>
            <c:dLbl>
              <c:idx val="1"/>
              <c:layout>
                <c:manualLayout>
                  <c:x val="4.9953146462693485E-2"/>
                  <c:y val="-3.128123938116201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7BA8-4550-A4EA-3B852AC401D5}"/>
                </c:ext>
              </c:extLst>
            </c:dLbl>
            <c:dLbl>
              <c:idx val="2"/>
              <c:layout>
                <c:manualLayout>
                  <c:x val="5.1483192194749061E-2"/>
                  <c:y val="5.491485820370014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7BA8-4550-A4EA-3B852AC401D5}"/>
                </c:ext>
              </c:extLst>
            </c:dLbl>
            <c:dLbl>
              <c:idx val="3"/>
              <c:layout>
                <c:manualLayout>
                  <c:x val="5.0201541234477634E-2"/>
                  <c:y val="6.669387363164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7BA8-4550-A4EA-3B852AC401D5}"/>
                </c:ext>
              </c:extLst>
            </c:dLbl>
            <c:dLbl>
              <c:idx val="4"/>
              <c:layout>
                <c:manualLayout>
                  <c:x val="5.6447357270300716E-2"/>
                  <c:y val="-1.4159144741053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7BA8-4550-A4EA-3B852AC401D5}"/>
                </c:ext>
              </c:extLst>
            </c:dLbl>
            <c:dLbl>
              <c:idx val="5"/>
              <c:layout>
                <c:manualLayout>
                  <c:x val="5.2885193444890594E-2"/>
                  <c:y val="5.0102426221112929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7BA8-4550-A4EA-3B852AC401D5}"/>
                </c:ext>
              </c:extLst>
            </c:dLbl>
            <c:dLbl>
              <c:idx val="6"/>
              <c:layout>
                <c:manualLayout>
                  <c:x val="5.3352603030029457E-2"/>
                  <c:y val="2.6946098201139491E-3"/>
                </c:manualLayout>
              </c:layout>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7BA8-4550-A4EA-3B852AC401D5}"/>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Sheet1!$B$10:$F$10</c:f>
              <c:numCache>
                <c:formatCode>"$"#,##0.00</c:formatCode>
                <c:ptCount val="5"/>
                <c:pt idx="0">
                  <c:v>5.68</c:v>
                </c:pt>
                <c:pt idx="1">
                  <c:v>5.68</c:v>
                </c:pt>
                <c:pt idx="2">
                  <c:v>5.68</c:v>
                </c:pt>
                <c:pt idx="3">
                  <c:v>5.68</c:v>
                </c:pt>
                <c:pt idx="4">
                  <c:v>5.68</c:v>
                </c:pt>
              </c:numCache>
            </c:numRef>
          </c:val>
          <c:extLst>
            <c:ext xmlns:c16="http://schemas.microsoft.com/office/drawing/2014/chart" uri="{C3380CC4-5D6E-409C-BE32-E72D297353CC}">
              <c16:uniqueId val="{0000002D-7BA8-4550-A4EA-3B852AC401D5}"/>
            </c:ext>
          </c:extLst>
        </c:ser>
        <c:dLbls>
          <c:showLegendKey val="0"/>
          <c:showVal val="1"/>
          <c:showCatName val="0"/>
          <c:showSerName val="0"/>
          <c:showPercent val="0"/>
          <c:showBubbleSize val="0"/>
        </c:dLbls>
        <c:gapWidth val="150"/>
        <c:overlap val="100"/>
        <c:axId val="301822184"/>
        <c:axId val="349866528"/>
      </c:barChart>
      <c:catAx>
        <c:axId val="301822184"/>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66528"/>
        <c:crosses val="autoZero"/>
        <c:auto val="1"/>
        <c:lblAlgn val="ctr"/>
        <c:lblOffset val="100"/>
        <c:tickLblSkip val="1"/>
        <c:tickMarkSkip val="1"/>
        <c:noMultiLvlLbl val="0"/>
      </c:catAx>
      <c:valAx>
        <c:axId val="349866528"/>
        <c:scaling>
          <c:orientation val="minMax"/>
        </c:scaling>
        <c:delete val="0"/>
        <c:axPos val="l"/>
        <c:majorGridlines>
          <c:spPr>
            <a:ln w="9525">
              <a:solidFill>
                <a:srgbClr val="000000"/>
              </a:solidFill>
              <a:prstDash val="solid"/>
            </a:ln>
          </c:spPr>
        </c:majorGridlines>
        <c:numFmt formatCode="&quot;$&quot;#,##0.00"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01822184"/>
        <c:crosses val="autoZero"/>
        <c:crossBetween val="between"/>
      </c:valAx>
      <c:spPr>
        <a:solidFill>
          <a:srgbClr val="FFFFFF"/>
        </a:solidFill>
        <a:ln w="15651">
          <a:solidFill>
            <a:srgbClr val="808080">
              <a:alpha val="0"/>
            </a:srgbClr>
          </a:solidFill>
          <a:prstDash val="solid"/>
        </a:ln>
      </c:spPr>
    </c:plotArea>
    <c:legend>
      <c:legendPos val="r"/>
      <c:layout>
        <c:manualLayout>
          <c:xMode val="edge"/>
          <c:yMode val="edge"/>
          <c:x val="0.8405144804262995"/>
          <c:y val="0.16253674286845676"/>
          <c:w val="0.12254344071013494"/>
          <c:h val="0.31739533041928752"/>
        </c:manualLayout>
      </c:layout>
      <c:overlay val="0"/>
      <c:spPr>
        <a:solidFill>
          <a:srgbClr val="FFFFFF"/>
        </a:solidFill>
        <a:ln w="3913">
          <a:solidFill>
            <a:srgbClr val="0000FF"/>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99CCFF"/>
    </a:solidFill>
    <a:ln w="25400" cap="flat" cmpd="sng" algn="ctr">
      <a:solidFill>
        <a:srgbClr val="0000FF"/>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Annual Wage and Benefit Scenarios for a TANF-Applicant Single Parent with 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a:t>
            </a:r>
            <a:r>
              <a:rPr lang="en-US" sz="1200" b="1" i="0" strike="noStrike" dirty="0">
                <a:solidFill>
                  <a:srgbClr val="000000"/>
                </a:solidFill>
                <a:latin typeface="Arial"/>
                <a:cs typeface="Arial"/>
              </a:rPr>
              <a:t>       </a:t>
            </a:r>
          </a:p>
        </c:rich>
      </c:tx>
      <c:layout>
        <c:manualLayout>
          <c:xMode val="edge"/>
          <c:yMode val="edge"/>
          <c:x val="9.6157720306153868E-2"/>
          <c:y val="1.2466391396197433E-2"/>
        </c:manualLayout>
      </c:layout>
      <c:overlay val="0"/>
      <c:spPr>
        <a:noFill/>
        <a:ln w="31301">
          <a:noFill/>
        </a:ln>
      </c:spPr>
    </c:title>
    <c:autoTitleDeleted val="0"/>
    <c:plotArea>
      <c:layout>
        <c:manualLayout>
          <c:layoutTarget val="inner"/>
          <c:xMode val="edge"/>
          <c:yMode val="edge"/>
          <c:x val="7.0246462150800729E-2"/>
          <c:y val="0.14807342679726013"/>
          <c:w val="0.7411630558722915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9050">
              <a:noFill/>
              <a:prstDash val="solid"/>
            </a:ln>
          </c:spPr>
          <c:invertIfNegative val="0"/>
          <c:dLbls>
            <c:dLbl>
              <c:idx val="0"/>
              <c:layout>
                <c:manualLayout>
                  <c:x val="5.778633955958415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758-43D6-847D-A9232D90EA19}"/>
                </c:ext>
              </c:extLst>
            </c:dLbl>
            <c:dLbl>
              <c:idx val="1"/>
              <c:layout>
                <c:manualLayout>
                  <c:x val="6.2446785094537084E-2"/>
                  <c:y val="-1.402615069457786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58-43D6-847D-A9232D90EA19}"/>
                </c:ext>
              </c:extLst>
            </c:dLbl>
            <c:dLbl>
              <c:idx val="2"/>
              <c:layout>
                <c:manualLayout>
                  <c:x val="6.1773938247106128E-2"/>
                  <c:y val="-3.405639843800015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758-43D6-847D-A9232D90EA19}"/>
                </c:ext>
              </c:extLst>
            </c:dLbl>
            <c:dLbl>
              <c:idx val="3"/>
              <c:layout>
                <c:manualLayout>
                  <c:x val="6.07964618379815E-2"/>
                  <c:y val="-2.41500224057358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758-43D6-847D-A9232D90EA19}"/>
                </c:ext>
              </c:extLst>
            </c:dLbl>
            <c:dLbl>
              <c:idx val="4"/>
              <c:layout>
                <c:manualLayout>
                  <c:x val="5.6320978090673365E-2"/>
                  <c:y val="-4.4182510722745021E-3"/>
                </c:manualLayout>
              </c:layout>
              <c:spPr>
                <a:solidFill>
                  <a:schemeClr val="bg1"/>
                </a:solidFill>
                <a:ln w="31301">
                  <a:noFill/>
                </a:ln>
              </c:spPr>
              <c:txPr>
                <a:bodyPr/>
                <a:lstStyle/>
                <a:p>
                  <a:pPr>
                    <a:defRPr sz="99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758-43D6-847D-A9232D90EA19}"/>
                </c:ext>
              </c:extLst>
            </c:dLbl>
            <c:dLbl>
              <c:idx val="5"/>
              <c:layout>
                <c:manualLayout>
                  <c:x val="5.3671926008161487E-2"/>
                  <c:y val="-1.5576572492663733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758-43D6-847D-A9232D90EA19}"/>
                </c:ext>
              </c:extLst>
            </c:dLbl>
            <c:dLbl>
              <c:idx val="6"/>
              <c:layout>
                <c:manualLayout>
                  <c:x val="5.5201993401209674E-2"/>
                  <c:y val="-6.1804621983228194E-3"/>
                </c:manualLayout>
              </c:layout>
              <c:spPr>
                <a:solidFill>
                  <a:srgbClr val="FFFFFF"/>
                </a:solidFill>
                <a:ln w="31301">
                  <a:noFill/>
                </a:ln>
              </c:spPr>
              <c:txPr>
                <a:bodyPr/>
                <a:lstStyle/>
                <a:p>
                  <a:pPr>
                    <a:defRPr sz="990"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758-43D6-847D-A9232D90EA19}"/>
                </c:ext>
              </c:extLst>
            </c:dLbl>
            <c:spPr>
              <a:noFill/>
              <a:ln w="31301">
                <a:noFill/>
              </a:ln>
            </c:spPr>
            <c:txPr>
              <a:bodyPr/>
              <a:lstStyle/>
              <a:p>
                <a:pPr>
                  <a:defRPr sz="99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Sheet1!$B$5:$F$5</c:f>
              <c:numCache>
                <c:formatCode>"$"#,##0</c:formatCode>
                <c:ptCount val="5"/>
                <c:pt idx="0">
                  <c:v>15072</c:v>
                </c:pt>
                <c:pt idx="1">
                  <c:v>16632</c:v>
                </c:pt>
                <c:pt idx="2">
                  <c:v>20784</c:v>
                </c:pt>
                <c:pt idx="3">
                  <c:v>23340</c:v>
                </c:pt>
                <c:pt idx="4">
                  <c:v>24936</c:v>
                </c:pt>
              </c:numCache>
            </c:numRef>
          </c:val>
          <c:extLst>
            <c:ext xmlns:c16="http://schemas.microsoft.com/office/drawing/2014/chart" uri="{C3380CC4-5D6E-409C-BE32-E72D297353CC}">
              <c16:uniqueId val="{00000007-9758-43D6-847D-A9232D90EA19}"/>
            </c:ext>
          </c:extLst>
        </c:ser>
        <c:ser>
          <c:idx val="1"/>
          <c:order val="1"/>
          <c:tx>
            <c:strRef>
              <c:f>Sheet1!$A$6</c:f>
              <c:strCache>
                <c:ptCount val="1"/>
                <c:pt idx="0">
                  <c:v>EITC</c:v>
                </c:pt>
              </c:strCache>
            </c:strRef>
          </c:tx>
          <c:spPr>
            <a:solidFill>
              <a:schemeClr val="accent5">
                <a:lumMod val="40000"/>
                <a:lumOff val="60000"/>
              </a:schemeClr>
            </a:solidFill>
            <a:ln w="19050">
              <a:noFill/>
            </a:ln>
          </c:spPr>
          <c:invertIfNegative val="0"/>
          <c:dLbls>
            <c:dLbl>
              <c:idx val="0"/>
              <c:layout>
                <c:manualLayout>
                  <c:x val="5.634168107059432E-2"/>
                  <c:y val="-6.09756097560975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758-43D6-847D-A9232D90EA19}"/>
                </c:ext>
              </c:extLst>
            </c:dLbl>
            <c:dLbl>
              <c:idx val="1"/>
              <c:layout>
                <c:manualLayout>
                  <c:x val="5.4897022581604719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758-43D6-847D-A9232D90EA19}"/>
                </c:ext>
              </c:extLst>
            </c:dLbl>
            <c:dLbl>
              <c:idx val="2"/>
              <c:layout>
                <c:manualLayout>
                  <c:x val="5.48970225816047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758-43D6-847D-A9232D90EA19}"/>
                </c:ext>
              </c:extLst>
            </c:dLbl>
            <c:dLbl>
              <c:idx val="3"/>
              <c:layout>
                <c:manualLayout>
                  <c:x val="5.6341681070594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758-43D6-847D-A9232D90EA19}"/>
                </c:ext>
              </c:extLst>
            </c:dLbl>
            <c:dLbl>
              <c:idx val="4"/>
              <c:layout>
                <c:manualLayout>
                  <c:x val="4.9118388625646221E-2"/>
                  <c:y val="4.06504065040650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758-43D6-847D-A9232D90EA1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Sheet1!$B$6:$F$6</c:f>
              <c:numCache>
                <c:formatCode>"$"#,##0</c:formatCode>
                <c:ptCount val="5"/>
                <c:pt idx="0">
                  <c:v>5712</c:v>
                </c:pt>
                <c:pt idx="1">
                  <c:v>5712</c:v>
                </c:pt>
                <c:pt idx="2">
                  <c:v>5280</c:v>
                </c:pt>
                <c:pt idx="3">
                  <c:v>4740</c:v>
                </c:pt>
                <c:pt idx="4">
                  <c:v>4404</c:v>
                </c:pt>
              </c:numCache>
            </c:numRef>
          </c:val>
          <c:extLst>
            <c:ext xmlns:c16="http://schemas.microsoft.com/office/drawing/2014/chart" uri="{C3380CC4-5D6E-409C-BE32-E72D297353CC}">
              <c16:uniqueId val="{0000000D-9758-43D6-847D-A9232D90EA19}"/>
            </c:ext>
          </c:extLst>
        </c:ser>
        <c:ser>
          <c:idx val="2"/>
          <c:order val="2"/>
          <c:tx>
            <c:strRef>
              <c:f>Sheet1!$A$7</c:f>
              <c:strCache>
                <c:ptCount val="1"/>
                <c:pt idx="0">
                  <c:v>SNAP (FS)</c:v>
                </c:pt>
              </c:strCache>
            </c:strRef>
          </c:tx>
          <c:spPr>
            <a:solidFill>
              <a:srgbClr val="FFFF00"/>
            </a:solidFill>
            <a:ln w="19050">
              <a:noFill/>
            </a:ln>
          </c:spPr>
          <c:invertIfNegative val="0"/>
          <c:dLbls>
            <c:dLbl>
              <c:idx val="0"/>
              <c:layout>
                <c:manualLayout>
                  <c:x val="5.48970225816047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758-43D6-847D-A9232D90EA19}"/>
                </c:ext>
              </c:extLst>
            </c:dLbl>
            <c:dLbl>
              <c:idx val="1"/>
              <c:layout>
                <c:manualLayout>
                  <c:x val="5.345236409261511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758-43D6-847D-A9232D90EA19}"/>
                </c:ext>
              </c:extLst>
            </c:dLbl>
            <c:dLbl>
              <c:idx val="2"/>
              <c:layout>
                <c:manualLayout>
                  <c:x val="5.4897022581604719E-2"/>
                  <c:y val="1.0162601626016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758-43D6-847D-A9232D90EA19}"/>
                </c:ext>
              </c:extLst>
            </c:dLbl>
            <c:dLbl>
              <c:idx val="3"/>
              <c:layout>
                <c:manualLayout>
                  <c:x val="5.3452364092615015E-2"/>
                  <c:y val="6.097560975609681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758-43D6-847D-A9232D90EA19}"/>
                </c:ext>
              </c:extLst>
            </c:dLbl>
            <c:dLbl>
              <c:idx val="4"/>
              <c:layout>
                <c:manualLayout>
                  <c:x val="5.48970225816047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9758-43D6-847D-A9232D90EA1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Sheet1!$B$7:$F$7</c:f>
              <c:numCache>
                <c:formatCode>"$"#,##0</c:formatCode>
                <c:ptCount val="5"/>
                <c:pt idx="0">
                  <c:v>4764</c:v>
                </c:pt>
                <c:pt idx="1">
                  <c:v>4428</c:v>
                </c:pt>
                <c:pt idx="2">
                  <c:v>3300</c:v>
                </c:pt>
                <c:pt idx="3">
                  <c:v>1920</c:v>
                </c:pt>
                <c:pt idx="4">
                  <c:v>1920</c:v>
                </c:pt>
              </c:numCache>
            </c:numRef>
          </c:val>
          <c:extLst>
            <c:ext xmlns:c16="http://schemas.microsoft.com/office/drawing/2014/chart" uri="{C3380CC4-5D6E-409C-BE32-E72D297353CC}">
              <c16:uniqueId val="{00000013-9758-43D6-847D-A9232D90EA19}"/>
            </c:ext>
          </c:extLst>
        </c:ser>
        <c:ser>
          <c:idx val="3"/>
          <c:order val="3"/>
          <c:tx>
            <c:strRef>
              <c:f>Sheet1!$A$8</c:f>
              <c:strCache>
                <c:ptCount val="1"/>
                <c:pt idx="0">
                  <c:v>CHIP II</c:v>
                </c:pt>
              </c:strCache>
            </c:strRef>
          </c:tx>
          <c:spPr>
            <a:solidFill>
              <a:srgbClr val="00B050"/>
            </a:solidFill>
            <a:ln w="19050">
              <a:noFill/>
            </a:ln>
          </c:spPr>
          <c:invertIfNegative val="0"/>
          <c:dLbls>
            <c:dLbl>
              <c:idx val="0"/>
              <c:layout>
                <c:manualLayout>
                  <c:x val="5.634168107059432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9758-43D6-847D-A9232D90EA19}"/>
                </c:ext>
              </c:extLst>
            </c:dLbl>
            <c:dLbl>
              <c:idx val="1"/>
              <c:layout>
                <c:manualLayout>
                  <c:x val="5.48970225816047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9758-43D6-847D-A9232D90EA19}"/>
                </c:ext>
              </c:extLst>
            </c:dLbl>
            <c:dLbl>
              <c:idx val="2"/>
              <c:layout>
                <c:manualLayout>
                  <c:x val="5.48970225816047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9758-43D6-847D-A9232D90EA19}"/>
                </c:ext>
              </c:extLst>
            </c:dLbl>
            <c:dLbl>
              <c:idx val="3"/>
              <c:layout>
                <c:manualLayout>
                  <c:x val="5.77863395595841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9758-43D6-847D-A9232D90EA19}"/>
                </c:ext>
              </c:extLst>
            </c:dLbl>
            <c:dLbl>
              <c:idx val="4"/>
              <c:layout>
                <c:manualLayout>
                  <c:x val="5.3452364092615022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9758-43D6-847D-A9232D90EA1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Sheet1!$B$8:$F$8</c:f>
              <c:numCache>
                <c:formatCode>"$"#,##0</c:formatCode>
                <c:ptCount val="5"/>
                <c:pt idx="0">
                  <c:v>3960</c:v>
                </c:pt>
                <c:pt idx="1">
                  <c:v>3960</c:v>
                </c:pt>
                <c:pt idx="2">
                  <c:v>3960</c:v>
                </c:pt>
                <c:pt idx="3">
                  <c:v>3960</c:v>
                </c:pt>
                <c:pt idx="4">
                  <c:v>3960</c:v>
                </c:pt>
              </c:numCache>
            </c:numRef>
          </c:val>
          <c:extLst>
            <c:ext xmlns:c16="http://schemas.microsoft.com/office/drawing/2014/chart" uri="{C3380CC4-5D6E-409C-BE32-E72D297353CC}">
              <c16:uniqueId val="{00000019-9758-43D6-847D-A9232D90EA19}"/>
            </c:ext>
          </c:extLst>
        </c:ser>
        <c:ser>
          <c:idx val="4"/>
          <c:order val="4"/>
          <c:tx>
            <c:strRef>
              <c:f>Sheet1!$A$9</c:f>
              <c:strCache>
                <c:ptCount val="1"/>
                <c:pt idx="0">
                  <c:v>Child Care</c:v>
                </c:pt>
              </c:strCache>
            </c:strRef>
          </c:tx>
          <c:spPr>
            <a:solidFill>
              <a:schemeClr val="accent4">
                <a:lumMod val="20000"/>
                <a:lumOff val="80000"/>
              </a:schemeClr>
            </a:solidFill>
            <a:ln w="19050">
              <a:noFill/>
            </a:ln>
          </c:spPr>
          <c:invertIfNegative val="0"/>
          <c:dLbls>
            <c:dLbl>
              <c:idx val="0"/>
              <c:layout>
                <c:manualLayout>
                  <c:x val="5.778633955958412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9758-43D6-847D-A9232D90EA19}"/>
                </c:ext>
              </c:extLst>
            </c:dLbl>
            <c:dLbl>
              <c:idx val="1"/>
              <c:layout>
                <c:manualLayout>
                  <c:x val="5.7786339559584121E-2"/>
                  <c:y val="-1.21951219512195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9758-43D6-847D-A9232D90EA19}"/>
                </c:ext>
              </c:extLst>
            </c:dLbl>
            <c:dLbl>
              <c:idx val="2"/>
              <c:layout>
                <c:manualLayout>
                  <c:x val="5.3452364092615119E-2"/>
                  <c:y val="3.726244216981522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9758-43D6-847D-A9232D90EA19}"/>
                </c:ext>
              </c:extLst>
            </c:dLbl>
            <c:dLbl>
              <c:idx val="3"/>
              <c:layout>
                <c:manualLayout>
                  <c:x val="5.6341681070594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9758-43D6-847D-A9232D90EA19}"/>
                </c:ext>
              </c:extLst>
            </c:dLbl>
            <c:dLbl>
              <c:idx val="4"/>
              <c:layout>
                <c:manualLayout>
                  <c:x val="5.6341681070594209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9758-43D6-847D-A9232D90EA19}"/>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Sheet1!$B$9:$F$9</c:f>
              <c:numCache>
                <c:formatCode>"$"#,##0</c:formatCode>
                <c:ptCount val="5"/>
                <c:pt idx="0">
                  <c:v>11808</c:v>
                </c:pt>
                <c:pt idx="1">
                  <c:v>11808</c:v>
                </c:pt>
                <c:pt idx="2">
                  <c:v>11808</c:v>
                </c:pt>
                <c:pt idx="3">
                  <c:v>11808</c:v>
                </c:pt>
                <c:pt idx="4">
                  <c:v>11808</c:v>
                </c:pt>
              </c:numCache>
            </c:numRef>
          </c:val>
          <c:extLst>
            <c:ext xmlns:c16="http://schemas.microsoft.com/office/drawing/2014/chart" uri="{C3380CC4-5D6E-409C-BE32-E72D297353CC}">
              <c16:uniqueId val="{0000001F-9758-43D6-847D-A9232D90EA19}"/>
            </c:ext>
          </c:extLst>
        </c:ser>
        <c:dLbls>
          <c:showLegendKey val="0"/>
          <c:showVal val="1"/>
          <c:showCatName val="0"/>
          <c:showSerName val="0"/>
          <c:showPercent val="0"/>
          <c:showBubbleSize val="0"/>
        </c:dLbls>
        <c:gapWidth val="150"/>
        <c:overlap val="100"/>
        <c:axId val="349861040"/>
        <c:axId val="349859472"/>
      </c:barChart>
      <c:catAx>
        <c:axId val="349861040"/>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59472"/>
        <c:crosses val="autoZero"/>
        <c:auto val="1"/>
        <c:lblAlgn val="ctr"/>
        <c:lblOffset val="100"/>
        <c:tickLblSkip val="1"/>
        <c:tickMarkSkip val="1"/>
        <c:noMultiLvlLbl val="0"/>
      </c:catAx>
      <c:valAx>
        <c:axId val="349859472"/>
        <c:scaling>
          <c:orientation val="minMax"/>
        </c:scaling>
        <c:delete val="0"/>
        <c:axPos val="l"/>
        <c:majorGridlines>
          <c:spPr>
            <a:ln w="9525">
              <a:solidFill>
                <a:srgbClr val="000000"/>
              </a:solidFill>
              <a:prstDash val="solid"/>
            </a:ln>
          </c:spPr>
        </c:majorGridlines>
        <c:numFmt formatCode="&quot;$&quot;#,##0"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61040"/>
        <c:crosses val="autoZero"/>
        <c:crossBetween val="between"/>
      </c:valAx>
      <c:spPr>
        <a:solidFill>
          <a:srgbClr val="FFFFFF"/>
        </a:solidFill>
        <a:ln w="15651">
          <a:solidFill>
            <a:srgbClr val="808080"/>
          </a:solidFill>
          <a:prstDash val="solid"/>
        </a:ln>
      </c:spPr>
    </c:plotArea>
    <c:legend>
      <c:legendPos val="r"/>
      <c:layout>
        <c:manualLayout>
          <c:xMode val="edge"/>
          <c:yMode val="edge"/>
          <c:x val="0.84071912142013328"/>
          <c:y val="0.14515347929069841"/>
          <c:w val="0.12894305031108499"/>
          <c:h val="0.29470328404071444"/>
        </c:manualLayout>
      </c:layout>
      <c:overlay val="0"/>
      <c:spPr>
        <a:solidFill>
          <a:srgbClr val="FFFFFF"/>
        </a:solidFill>
        <a:ln w="3913">
          <a:solidFill>
            <a:srgbClr val="0000FF"/>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99CCFF"/>
    </a:solidFill>
    <a:ln w="25400" cap="flat" cmpd="sng" algn="ctr">
      <a:solidFill>
        <a:srgbClr val="0000FF"/>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Monthly Wage and Benefit Scenarios for a TANF-Applicant Single Parent with 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with Transitional Benefits) </a:t>
            </a:r>
            <a:r>
              <a:rPr lang="en-US" sz="1200" b="1" i="0" strike="noStrike" dirty="0">
                <a:solidFill>
                  <a:srgbClr val="000000"/>
                </a:solidFill>
                <a:latin typeface="Arial"/>
                <a:cs typeface="Arial"/>
              </a:rPr>
              <a:t>       </a:t>
            </a:r>
          </a:p>
        </c:rich>
      </c:tx>
      <c:layout>
        <c:manualLayout>
          <c:xMode val="edge"/>
          <c:yMode val="edge"/>
          <c:x val="0.11204896368503942"/>
          <c:y val="1.2466391396197424E-2"/>
        </c:manualLayout>
      </c:layout>
      <c:overlay val="0"/>
      <c:spPr>
        <a:noFill/>
        <a:ln w="31301">
          <a:noFill/>
        </a:ln>
      </c:spPr>
    </c:title>
    <c:autoTitleDeleted val="0"/>
    <c:plotArea>
      <c:layout>
        <c:manualLayout>
          <c:layoutTarget val="inner"/>
          <c:xMode val="edge"/>
          <c:yMode val="edge"/>
          <c:x val="8.4693047040696717E-2"/>
          <c:y val="0.16026854874847962"/>
          <c:w val="0.7411630558722915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5651">
              <a:noFill/>
              <a:prstDash val="solid"/>
            </a:ln>
          </c:spPr>
          <c:invertIfNegative val="0"/>
          <c:dLbls>
            <c:dLbl>
              <c:idx val="0"/>
              <c:layout>
                <c:manualLayout>
                  <c:x val="5.7786339559584121E-2"/>
                  <c:y val="-6.097560975609756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C5-48D3-8DA9-4ACAAB909118}"/>
                </c:ext>
              </c:extLst>
            </c:dLbl>
            <c:dLbl>
              <c:idx val="1"/>
              <c:layout>
                <c:manualLayout>
                  <c:x val="5.634168107059432E-2"/>
                  <c:y val="-8.130081300813081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C5-48D3-8DA9-4ACAAB909118}"/>
                </c:ext>
              </c:extLst>
            </c:dLbl>
            <c:dLbl>
              <c:idx val="2"/>
              <c:layout>
                <c:manualLayout>
                  <c:x val="5.9230998048573534E-2"/>
                  <c:y val="-1.016260162601629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C5-48D3-8DA9-4ACAAB909118}"/>
                </c:ext>
              </c:extLst>
            </c:dLbl>
            <c:dLbl>
              <c:idx val="3"/>
              <c:layout>
                <c:manualLayout>
                  <c:x val="5.7786339559584121E-2"/>
                  <c:y val="-1.016260162601629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C5-48D3-8DA9-4ACAAB909118}"/>
                </c:ext>
              </c:extLst>
            </c:dLbl>
            <c:dLbl>
              <c:idx val="4"/>
              <c:layout>
                <c:manualLayout>
                  <c:x val="5.3452364092615119E-2"/>
                  <c:y val="-1.6004097048844591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C5-48D3-8DA9-4ACAAB909118}"/>
                </c:ext>
              </c:extLst>
            </c:dLbl>
            <c:dLbl>
              <c:idx val="6"/>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5-A4C5-48D3-8DA9-4ACAAB909118}"/>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Sheet1!$B$5:$F$5</c:f>
              <c:numCache>
                <c:formatCode>"$"#,##0</c:formatCode>
                <c:ptCount val="5"/>
                <c:pt idx="0">
                  <c:v>1256</c:v>
                </c:pt>
                <c:pt idx="1">
                  <c:v>1386</c:v>
                </c:pt>
                <c:pt idx="2">
                  <c:v>1732</c:v>
                </c:pt>
                <c:pt idx="3">
                  <c:v>1945</c:v>
                </c:pt>
                <c:pt idx="4">
                  <c:v>2078</c:v>
                </c:pt>
              </c:numCache>
            </c:numRef>
          </c:val>
          <c:extLst>
            <c:ext xmlns:c16="http://schemas.microsoft.com/office/drawing/2014/chart" uri="{C3380CC4-5D6E-409C-BE32-E72D297353CC}">
              <c16:uniqueId val="{00000006-A4C5-48D3-8DA9-4ACAAB909118}"/>
            </c:ext>
          </c:extLst>
        </c:ser>
        <c:ser>
          <c:idx val="1"/>
          <c:order val="1"/>
          <c:tx>
            <c:strRef>
              <c:f>Sheet1!$A$6</c:f>
              <c:strCache>
                <c:ptCount val="1"/>
                <c:pt idx="0">
                  <c:v>EITC</c:v>
                </c:pt>
              </c:strCache>
            </c:strRef>
          </c:tx>
          <c:spPr>
            <a:solidFill>
              <a:schemeClr val="accent5">
                <a:lumMod val="40000"/>
                <a:lumOff val="60000"/>
              </a:schemeClr>
            </a:solidFill>
            <a:ln w="15651">
              <a:noFill/>
              <a:prstDash val="solid"/>
            </a:ln>
          </c:spPr>
          <c:invertIfNegative val="0"/>
          <c:dLbls>
            <c:dLbl>
              <c:idx val="0"/>
              <c:layout>
                <c:manualLayout>
                  <c:x val="5.3452364092615119E-2"/>
                  <c:y val="1.42276422764227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C5-48D3-8DA9-4ACAAB909118}"/>
                </c:ext>
              </c:extLst>
            </c:dLbl>
            <c:dLbl>
              <c:idx val="1"/>
              <c:layout>
                <c:manualLayout>
                  <c:x val="5.2007705603625526E-2"/>
                  <c:y val="-4.06504065040650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C5-48D3-8DA9-4ACAAB909118}"/>
                </c:ext>
              </c:extLst>
            </c:dLbl>
            <c:dLbl>
              <c:idx val="2"/>
              <c:layout>
                <c:manualLayout>
                  <c:x val="5.200770560362552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C5-48D3-8DA9-4ACAAB909118}"/>
                </c:ext>
              </c:extLst>
            </c:dLbl>
            <c:dLbl>
              <c:idx val="3"/>
              <c:layout>
                <c:manualLayout>
                  <c:x val="5.48970225816047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C5-48D3-8DA9-4ACAAB909118}"/>
                </c:ext>
              </c:extLst>
            </c:dLbl>
            <c:dLbl>
              <c:idx val="4"/>
              <c:layout>
                <c:manualLayout>
                  <c:x val="5.2007705603625526E-2"/>
                  <c:y val="-1.6004097048844591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C5-48D3-8DA9-4ACAAB909118}"/>
                </c:ext>
              </c:extLst>
            </c:dLbl>
            <c:dLbl>
              <c:idx val="6"/>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0C-A4C5-48D3-8DA9-4ACAAB909118}"/>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Sheet1!$B$6:$F$6</c:f>
              <c:numCache>
                <c:formatCode>"$"#,##0</c:formatCode>
                <c:ptCount val="5"/>
                <c:pt idx="0">
                  <c:v>476</c:v>
                </c:pt>
                <c:pt idx="1">
                  <c:v>476</c:v>
                </c:pt>
                <c:pt idx="2">
                  <c:v>440</c:v>
                </c:pt>
                <c:pt idx="3">
                  <c:v>395</c:v>
                </c:pt>
                <c:pt idx="4">
                  <c:v>367</c:v>
                </c:pt>
              </c:numCache>
            </c:numRef>
          </c:val>
          <c:extLst>
            <c:ext xmlns:c16="http://schemas.microsoft.com/office/drawing/2014/chart" uri="{C3380CC4-5D6E-409C-BE32-E72D297353CC}">
              <c16:uniqueId val="{0000000D-A4C5-48D3-8DA9-4ACAAB909118}"/>
            </c:ext>
          </c:extLst>
        </c:ser>
        <c:ser>
          <c:idx val="2"/>
          <c:order val="2"/>
          <c:tx>
            <c:strRef>
              <c:f>Sheet1!$A$7</c:f>
              <c:strCache>
                <c:ptCount val="1"/>
                <c:pt idx="0">
                  <c:v>SNAP (FS)</c:v>
                </c:pt>
              </c:strCache>
            </c:strRef>
          </c:tx>
          <c:spPr>
            <a:solidFill>
              <a:srgbClr val="FFFF00"/>
            </a:solidFill>
            <a:ln w="15651">
              <a:noFill/>
              <a:prstDash val="solid"/>
            </a:ln>
          </c:spPr>
          <c:invertIfNegative val="0"/>
          <c:dLbls>
            <c:dLbl>
              <c:idx val="0"/>
              <c:layout>
                <c:manualLayout>
                  <c:x val="5.3452364092615182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4C5-48D3-8DA9-4ACAAB909118}"/>
                </c:ext>
              </c:extLst>
            </c:dLbl>
            <c:dLbl>
              <c:idx val="1"/>
              <c:layout>
                <c:manualLayout>
                  <c:x val="5.05630471146359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4C5-48D3-8DA9-4ACAAB909118}"/>
                </c:ext>
              </c:extLst>
            </c:dLbl>
            <c:dLbl>
              <c:idx val="2"/>
              <c:layout>
                <c:manualLayout>
                  <c:x val="5.2007705603625526E-2"/>
                  <c:y val="-6.09756097560975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4C5-48D3-8DA9-4ACAAB909118}"/>
                </c:ext>
              </c:extLst>
            </c:dLbl>
            <c:dLbl>
              <c:idx val="3"/>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4C5-48D3-8DA9-4ACAAB909118}"/>
                </c:ext>
              </c:extLst>
            </c:dLbl>
            <c:dLbl>
              <c:idx val="4"/>
              <c:layout>
                <c:manualLayout>
                  <c:x val="4.9118388625646436E-2"/>
                  <c:y val="-3.726244216981522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4C5-48D3-8DA9-4ACAAB90911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Sheet1!$B$7:$F$7</c:f>
              <c:numCache>
                <c:formatCode>"$"#,##0</c:formatCode>
                <c:ptCount val="5"/>
                <c:pt idx="0">
                  <c:v>397</c:v>
                </c:pt>
                <c:pt idx="1">
                  <c:v>369</c:v>
                </c:pt>
                <c:pt idx="2">
                  <c:v>275</c:v>
                </c:pt>
                <c:pt idx="3">
                  <c:v>160</c:v>
                </c:pt>
                <c:pt idx="4">
                  <c:v>160</c:v>
                </c:pt>
              </c:numCache>
            </c:numRef>
          </c:val>
          <c:extLst>
            <c:ext xmlns:c16="http://schemas.microsoft.com/office/drawing/2014/chart" uri="{C3380CC4-5D6E-409C-BE32-E72D297353CC}">
              <c16:uniqueId val="{00000013-A4C5-48D3-8DA9-4ACAAB909118}"/>
            </c:ext>
          </c:extLst>
        </c:ser>
        <c:ser>
          <c:idx val="3"/>
          <c:order val="3"/>
          <c:tx>
            <c:strRef>
              <c:f>Sheet1!$A$8</c:f>
              <c:strCache>
                <c:ptCount val="1"/>
                <c:pt idx="0">
                  <c:v>CHIP II</c:v>
                </c:pt>
              </c:strCache>
            </c:strRef>
          </c:tx>
          <c:spPr>
            <a:solidFill>
              <a:srgbClr val="00B050"/>
            </a:solidFill>
            <a:ln w="15651">
              <a:noFill/>
              <a:prstDash val="solid"/>
            </a:ln>
          </c:spPr>
          <c:invertIfNegative val="0"/>
          <c:dLbls>
            <c:dLbl>
              <c:idx val="0"/>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A4C5-48D3-8DA9-4ACAAB909118}"/>
                </c:ext>
              </c:extLst>
            </c:dLbl>
            <c:dLbl>
              <c:idx val="1"/>
              <c:layout>
                <c:manualLayout>
                  <c:x val="5.0563047114635933E-2"/>
                  <c:y val="4.06504065040654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4C5-48D3-8DA9-4ACAAB909118}"/>
                </c:ext>
              </c:extLst>
            </c:dLbl>
            <c:dLbl>
              <c:idx val="2"/>
              <c:layout>
                <c:manualLayout>
                  <c:x val="5.200770560362552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A4C5-48D3-8DA9-4ACAAB909118}"/>
                </c:ext>
              </c:extLst>
            </c:dLbl>
            <c:dLbl>
              <c:idx val="3"/>
              <c:layout>
                <c:manualLayout>
                  <c:x val="5.200770560362552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A4C5-48D3-8DA9-4ACAAB909118}"/>
                </c:ext>
              </c:extLst>
            </c:dLbl>
            <c:dLbl>
              <c:idx val="4"/>
              <c:layout>
                <c:manualLayout>
                  <c:x val="5.2007705603625526E-2"/>
                  <c:y val="-1.21951219512195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A4C5-48D3-8DA9-4ACAAB909118}"/>
                </c:ext>
              </c:extLst>
            </c:dLbl>
            <c:dLbl>
              <c:idx val="6"/>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19-A4C5-48D3-8DA9-4ACAAB909118}"/>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Sheet1!$B$8:$F$8</c:f>
              <c:numCache>
                <c:formatCode>"$"#,##0</c:formatCode>
                <c:ptCount val="5"/>
                <c:pt idx="0">
                  <c:v>330</c:v>
                </c:pt>
                <c:pt idx="1">
                  <c:v>330</c:v>
                </c:pt>
                <c:pt idx="2">
                  <c:v>330</c:v>
                </c:pt>
                <c:pt idx="3">
                  <c:v>330</c:v>
                </c:pt>
                <c:pt idx="4">
                  <c:v>330</c:v>
                </c:pt>
              </c:numCache>
            </c:numRef>
          </c:val>
          <c:extLst>
            <c:ext xmlns:c16="http://schemas.microsoft.com/office/drawing/2014/chart" uri="{C3380CC4-5D6E-409C-BE32-E72D297353CC}">
              <c16:uniqueId val="{0000001A-A4C5-48D3-8DA9-4ACAAB909118}"/>
            </c:ext>
          </c:extLst>
        </c:ser>
        <c:ser>
          <c:idx val="4"/>
          <c:order val="4"/>
          <c:tx>
            <c:strRef>
              <c:f>Sheet1!$A$9</c:f>
              <c:strCache>
                <c:ptCount val="1"/>
                <c:pt idx="0">
                  <c:v>Child Care</c:v>
                </c:pt>
              </c:strCache>
            </c:strRef>
          </c:tx>
          <c:spPr>
            <a:solidFill>
              <a:schemeClr val="accent4">
                <a:lumMod val="20000"/>
                <a:lumOff val="80000"/>
              </a:schemeClr>
            </a:solidFill>
            <a:ln w="15651">
              <a:noFill/>
              <a:prstDash val="solid"/>
            </a:ln>
          </c:spPr>
          <c:invertIfNegative val="0"/>
          <c:dLbls>
            <c:dLbl>
              <c:idx val="0"/>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A4C5-48D3-8DA9-4ACAAB909118}"/>
                </c:ext>
              </c:extLst>
            </c:dLbl>
            <c:dLbl>
              <c:idx val="1"/>
              <c:layout>
                <c:manualLayout>
                  <c:x val="5.2007705603625526E-2"/>
                  <c:y val="-1.01626016260162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A4C5-48D3-8DA9-4ACAAB909118}"/>
                </c:ext>
              </c:extLst>
            </c:dLbl>
            <c:dLbl>
              <c:idx val="2"/>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A4C5-48D3-8DA9-4ACAAB909118}"/>
                </c:ext>
              </c:extLst>
            </c:dLbl>
            <c:dLbl>
              <c:idx val="3"/>
              <c:layout>
                <c:manualLayout>
                  <c:x val="5.2007705603625526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A4C5-48D3-8DA9-4ACAAB909118}"/>
                </c:ext>
              </c:extLst>
            </c:dLbl>
            <c:dLbl>
              <c:idx val="4"/>
              <c:layout>
                <c:manualLayout>
                  <c:x val="5.05630471146359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A4C5-48D3-8DA9-4ACAAB909118}"/>
                </c:ext>
              </c:extLst>
            </c:dLbl>
            <c:dLbl>
              <c:idx val="6"/>
              <c:spPr>
                <a:solidFill>
                  <a:srgbClr val="FFFFFF"/>
                </a:solid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extLst>
                <c:ext xmlns:c16="http://schemas.microsoft.com/office/drawing/2014/chart" uri="{C3380CC4-5D6E-409C-BE32-E72D297353CC}">
                  <c16:uniqueId val="{00000020-A4C5-48D3-8DA9-4ACAAB909118}"/>
                </c:ext>
              </c:extLst>
            </c:dLbl>
            <c:spPr>
              <a:noFill/>
              <a:ln w="31301">
                <a:noFill/>
              </a:ln>
            </c:spPr>
            <c:txPr>
              <a:bodyPr/>
              <a:lstStyle/>
              <a:p>
                <a:pPr>
                  <a:defRPr sz="1047"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Sheet1!$B$9:$F$9</c:f>
              <c:numCache>
                <c:formatCode>"$"#,##0</c:formatCode>
                <c:ptCount val="5"/>
                <c:pt idx="0">
                  <c:v>984</c:v>
                </c:pt>
                <c:pt idx="1">
                  <c:v>984</c:v>
                </c:pt>
                <c:pt idx="2">
                  <c:v>984</c:v>
                </c:pt>
                <c:pt idx="3">
                  <c:v>984</c:v>
                </c:pt>
                <c:pt idx="4">
                  <c:v>984</c:v>
                </c:pt>
              </c:numCache>
            </c:numRef>
          </c:val>
          <c:extLst>
            <c:ext xmlns:c16="http://schemas.microsoft.com/office/drawing/2014/chart" uri="{C3380CC4-5D6E-409C-BE32-E72D297353CC}">
              <c16:uniqueId val="{00000021-A4C5-48D3-8DA9-4ACAAB909118}"/>
            </c:ext>
          </c:extLst>
        </c:ser>
        <c:dLbls>
          <c:showLegendKey val="0"/>
          <c:showVal val="1"/>
          <c:showCatName val="0"/>
          <c:showSerName val="0"/>
          <c:showPercent val="0"/>
          <c:showBubbleSize val="0"/>
        </c:dLbls>
        <c:gapWidth val="150"/>
        <c:overlap val="100"/>
        <c:axId val="349864568"/>
        <c:axId val="349861432"/>
      </c:barChart>
      <c:catAx>
        <c:axId val="349864568"/>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61432"/>
        <c:crosses val="autoZero"/>
        <c:auto val="1"/>
        <c:lblAlgn val="ctr"/>
        <c:lblOffset val="100"/>
        <c:tickLblSkip val="1"/>
        <c:tickMarkSkip val="1"/>
        <c:noMultiLvlLbl val="0"/>
      </c:catAx>
      <c:valAx>
        <c:axId val="349861432"/>
        <c:scaling>
          <c:orientation val="minMax"/>
        </c:scaling>
        <c:delete val="0"/>
        <c:axPos val="l"/>
        <c:majorGridlines>
          <c:spPr>
            <a:ln w="9525">
              <a:solidFill>
                <a:srgbClr val="000000"/>
              </a:solidFill>
              <a:prstDash val="solid"/>
            </a:ln>
          </c:spPr>
        </c:majorGridlines>
        <c:numFmt formatCode="&quot;$&quot;#,##0"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64568"/>
        <c:crosses val="autoZero"/>
        <c:crossBetween val="between"/>
      </c:valAx>
      <c:spPr>
        <a:solidFill>
          <a:schemeClr val="bg1"/>
        </a:solidFill>
        <a:ln w="25400">
          <a:noFill/>
        </a:ln>
      </c:spPr>
    </c:plotArea>
    <c:legend>
      <c:legendPos val="r"/>
      <c:layout>
        <c:manualLayout>
          <c:xMode val="edge"/>
          <c:yMode val="edge"/>
          <c:x val="0.85460456455206213"/>
          <c:y val="0.16900502528647335"/>
          <c:w val="0.12228089962410443"/>
          <c:h val="0.25716263363421038"/>
        </c:manualLayout>
      </c:layout>
      <c:overlay val="0"/>
      <c:spPr>
        <a:solidFill>
          <a:schemeClr val="bg1"/>
        </a:solidFill>
        <a:ln w="12700">
          <a:solidFill>
            <a:schemeClr val="accent6">
              <a:lumMod val="60000"/>
              <a:lumOff val="40000"/>
            </a:schemeClr>
          </a:solidFill>
        </a:ln>
      </c:spPr>
      <c:txPr>
        <a:bodyPr/>
        <a:lstStyle/>
        <a:p>
          <a:pPr>
            <a:defRPr sz="1100" baseline="0"/>
          </a:pPr>
          <a:endParaRPr lang="en-US"/>
        </a:p>
      </c:txPr>
    </c:legend>
    <c:plotVisOnly val="1"/>
    <c:dispBlanksAs val="gap"/>
    <c:showDLblsOverMax val="0"/>
  </c:chart>
  <c:spPr>
    <a:solidFill>
      <a:srgbClr val="99CCFF"/>
    </a:solidFill>
    <a:ln w="25400" cap="flat" cmpd="sng" algn="ctr">
      <a:solidFill>
        <a:srgbClr val="0070C0"/>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708" b="1" i="0" u="none" strike="noStrike" baseline="0">
                <a:solidFill>
                  <a:srgbClr val="000000"/>
                </a:solidFill>
                <a:latin typeface="Arial"/>
                <a:ea typeface="Arial"/>
                <a:cs typeface="Arial"/>
              </a:defRPr>
            </a:pPr>
            <a:r>
              <a:rPr lang="en-US" sz="1479" b="1" i="0" strike="noStrike" dirty="0">
                <a:solidFill>
                  <a:srgbClr val="000000"/>
                </a:solidFill>
                <a:latin typeface="Arial"/>
                <a:cs typeface="Arial"/>
              </a:rPr>
              <a:t>2021 Hourly Wage and Benefit Scenarios for a TANF-Applicant Single Parent with Two Children</a:t>
            </a:r>
          </a:p>
          <a:p>
            <a:pPr>
              <a:defRPr sz="1708" b="1" i="0" u="none" strike="noStrike" baseline="0">
                <a:solidFill>
                  <a:srgbClr val="000000"/>
                </a:solidFill>
                <a:latin typeface="Arial"/>
                <a:ea typeface="Arial"/>
                <a:cs typeface="Arial"/>
              </a:defRPr>
            </a:pPr>
            <a:r>
              <a:rPr lang="en-US" sz="1000" b="1" i="0" strike="noStrike" dirty="0">
                <a:solidFill>
                  <a:srgbClr val="000000"/>
                </a:solidFill>
                <a:latin typeface="Arial"/>
                <a:cs typeface="Arial"/>
              </a:rPr>
              <a:t>(Calculated Assuming Full-time Employment of 40 Hours per Week) </a:t>
            </a:r>
            <a:r>
              <a:rPr lang="en-US" sz="1200" b="1" i="0" strike="noStrike" dirty="0">
                <a:solidFill>
                  <a:srgbClr val="000000"/>
                </a:solidFill>
                <a:latin typeface="Arial"/>
                <a:cs typeface="Arial"/>
              </a:rPr>
              <a:t>       </a:t>
            </a:r>
          </a:p>
        </c:rich>
      </c:tx>
      <c:layout>
        <c:manualLayout>
          <c:xMode val="edge"/>
          <c:yMode val="edge"/>
          <c:x val="9.6157720306153868E-2"/>
          <c:y val="1.2466391396197438E-2"/>
        </c:manualLayout>
      </c:layout>
      <c:overlay val="0"/>
      <c:spPr>
        <a:noFill/>
        <a:ln w="31301">
          <a:noFill/>
        </a:ln>
      </c:spPr>
    </c:title>
    <c:autoTitleDeleted val="0"/>
    <c:plotArea>
      <c:layout>
        <c:manualLayout>
          <c:layoutTarget val="inner"/>
          <c:xMode val="edge"/>
          <c:yMode val="edge"/>
          <c:x val="7.3135779128779929E-2"/>
          <c:y val="0.17043115037449588"/>
          <c:w val="0.74116305587229159"/>
          <c:h val="0.65503080082135523"/>
        </c:manualLayout>
      </c:layout>
      <c:barChart>
        <c:barDir val="col"/>
        <c:grouping val="stacked"/>
        <c:varyColors val="0"/>
        <c:ser>
          <c:idx val="0"/>
          <c:order val="0"/>
          <c:tx>
            <c:strRef>
              <c:f>Sheet1!$A$5</c:f>
              <c:strCache>
                <c:ptCount val="1"/>
                <c:pt idx="0">
                  <c:v>Gross Wages</c:v>
                </c:pt>
              </c:strCache>
            </c:strRef>
          </c:tx>
          <c:spPr>
            <a:solidFill>
              <a:srgbClr val="FF0000"/>
            </a:solidFill>
            <a:ln w="19050">
              <a:noFill/>
              <a:prstDash val="solid"/>
            </a:ln>
          </c:spPr>
          <c:invertIfNegative val="0"/>
          <c:dLbls>
            <c:dLbl>
              <c:idx val="0"/>
              <c:layout>
                <c:manualLayout>
                  <c:x val="5.7786339559584184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C8-43C2-9B46-4A1E7A03C770}"/>
                </c:ext>
              </c:extLst>
            </c:dLbl>
            <c:dLbl>
              <c:idx val="1"/>
              <c:layout>
                <c:manualLayout>
                  <c:x val="5.9557468116557724E-2"/>
                  <c:y val="-1.402615069457781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C8-43C2-9B46-4A1E7A03C770}"/>
                </c:ext>
              </c:extLst>
            </c:dLbl>
            <c:dLbl>
              <c:idx val="2"/>
              <c:layout>
                <c:manualLayout>
                  <c:x val="5.1661328824178808E-2"/>
                  <c:y val="-2.59264771781576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C8-43C2-9B46-4A1E7A03C770}"/>
                </c:ext>
              </c:extLst>
            </c:dLbl>
            <c:dLbl>
              <c:idx val="3"/>
              <c:layout>
                <c:manualLayout>
                  <c:x val="6.0796461837981555E-2"/>
                  <c:y val="-2.415002240573586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C8-43C2-9B46-4A1E7A03C770}"/>
                </c:ext>
              </c:extLst>
            </c:dLbl>
            <c:dLbl>
              <c:idx val="4"/>
              <c:layout>
                <c:manualLayout>
                  <c:x val="5.1987002623704467E-2"/>
                  <c:y val="-2.271093399910377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C8-43C2-9B46-4A1E7A03C770}"/>
                </c:ext>
              </c:extLst>
            </c:dLbl>
            <c:dLbl>
              <c:idx val="5"/>
              <c:layout>
                <c:manualLayout>
                  <c:x val="5.3671926008161487E-2"/>
                  <c:y val="-1.557657249266373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C8-43C2-9B46-4A1E7A03C770}"/>
                </c:ext>
              </c:extLst>
            </c:dLbl>
            <c:dLbl>
              <c:idx val="6"/>
              <c:layout>
                <c:manualLayout>
                  <c:x val="5.5201993401209674E-2"/>
                  <c:y val="-6.180462198322823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4C8-43C2-9B46-4A1E7A03C770}"/>
                </c:ext>
              </c:extLst>
            </c:dLbl>
            <c:spPr>
              <a:solidFill>
                <a:srgbClr val="99CCFF">
                  <a:alpha val="0"/>
                </a:srgbClr>
              </a:solidFill>
              <a:ln w="31301">
                <a:noFill/>
              </a:ln>
            </c:spPr>
            <c:txPr>
              <a:bodyPr/>
              <a:lstStyle/>
              <a:p>
                <a:pPr>
                  <a:defRPr sz="990"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Sheet1!$B$5:$F$5</c:f>
              <c:numCache>
                <c:formatCode>"$"#,##0.00</c:formatCode>
                <c:ptCount val="5"/>
                <c:pt idx="0">
                  <c:v>7.25</c:v>
                </c:pt>
                <c:pt idx="1">
                  <c:v>8</c:v>
                </c:pt>
                <c:pt idx="2">
                  <c:v>10</c:v>
                </c:pt>
                <c:pt idx="3">
                  <c:v>11.23</c:v>
                </c:pt>
                <c:pt idx="4">
                  <c:v>12</c:v>
                </c:pt>
              </c:numCache>
            </c:numRef>
          </c:val>
          <c:extLst>
            <c:ext xmlns:c16="http://schemas.microsoft.com/office/drawing/2014/chart" uri="{C3380CC4-5D6E-409C-BE32-E72D297353CC}">
              <c16:uniqueId val="{00000007-14C8-43C2-9B46-4A1E7A03C770}"/>
            </c:ext>
          </c:extLst>
        </c:ser>
        <c:ser>
          <c:idx val="1"/>
          <c:order val="1"/>
          <c:tx>
            <c:strRef>
              <c:f>Sheet1!$A$6</c:f>
              <c:strCache>
                <c:ptCount val="1"/>
                <c:pt idx="0">
                  <c:v>EITC</c:v>
                </c:pt>
              </c:strCache>
            </c:strRef>
          </c:tx>
          <c:spPr>
            <a:solidFill>
              <a:schemeClr val="accent5">
                <a:lumMod val="40000"/>
                <a:lumOff val="60000"/>
              </a:schemeClr>
            </a:solidFill>
            <a:ln w="19050">
              <a:noFill/>
            </a:ln>
          </c:spPr>
          <c:invertIfNegative val="0"/>
          <c:dLbls>
            <c:dLbl>
              <c:idx val="0"/>
              <c:layout>
                <c:manualLayout>
                  <c:x val="5.634168107059432E-2"/>
                  <c:y val="-6.09756097560975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4C8-43C2-9B46-4A1E7A03C770}"/>
                </c:ext>
              </c:extLst>
            </c:dLbl>
            <c:dLbl>
              <c:idx val="1"/>
              <c:layout>
                <c:manualLayout>
                  <c:x val="5.6341681070594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4C8-43C2-9B46-4A1E7A03C770}"/>
                </c:ext>
              </c:extLst>
            </c:dLbl>
            <c:dLbl>
              <c:idx val="2"/>
              <c:layout>
                <c:manualLayout>
                  <c:x val="5.48970225816047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4C8-43C2-9B46-4A1E7A03C770}"/>
                </c:ext>
              </c:extLst>
            </c:dLbl>
            <c:dLbl>
              <c:idx val="3"/>
              <c:layout>
                <c:manualLayout>
                  <c:x val="5.63416810705943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4C8-43C2-9B46-4A1E7A03C770}"/>
                </c:ext>
              </c:extLst>
            </c:dLbl>
            <c:dLbl>
              <c:idx val="4"/>
              <c:layout>
                <c:manualLayout>
                  <c:x val="5.489702258160482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4C8-43C2-9B46-4A1E7A03C77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Sheet1!$B$6:$F$6</c:f>
              <c:numCache>
                <c:formatCode>"$"#,##0.00</c:formatCode>
                <c:ptCount val="5"/>
                <c:pt idx="0">
                  <c:v>2.75</c:v>
                </c:pt>
                <c:pt idx="1">
                  <c:v>2.75</c:v>
                </c:pt>
                <c:pt idx="2">
                  <c:v>2.54</c:v>
                </c:pt>
                <c:pt idx="3">
                  <c:v>2.2799999999999998</c:v>
                </c:pt>
                <c:pt idx="4">
                  <c:v>2.12</c:v>
                </c:pt>
              </c:numCache>
            </c:numRef>
          </c:val>
          <c:extLst>
            <c:ext xmlns:c16="http://schemas.microsoft.com/office/drawing/2014/chart" uri="{C3380CC4-5D6E-409C-BE32-E72D297353CC}">
              <c16:uniqueId val="{0000000D-14C8-43C2-9B46-4A1E7A03C770}"/>
            </c:ext>
          </c:extLst>
        </c:ser>
        <c:ser>
          <c:idx val="2"/>
          <c:order val="2"/>
          <c:tx>
            <c:strRef>
              <c:f>Sheet1!$A$7</c:f>
              <c:strCache>
                <c:ptCount val="1"/>
                <c:pt idx="0">
                  <c:v>SNAP (FS)</c:v>
                </c:pt>
              </c:strCache>
            </c:strRef>
          </c:tx>
          <c:spPr>
            <a:solidFill>
              <a:srgbClr val="FFFF00"/>
            </a:solidFill>
            <a:ln w="19050">
              <a:noFill/>
            </a:ln>
          </c:spPr>
          <c:invertIfNegative val="0"/>
          <c:dLbls>
            <c:dLbl>
              <c:idx val="0"/>
              <c:layout>
                <c:manualLayout>
                  <c:x val="5.4897022581604733E-2"/>
                  <c:y val="-2.032520325203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4C8-43C2-9B46-4A1E7A03C770}"/>
                </c:ext>
              </c:extLst>
            </c:dLbl>
            <c:dLbl>
              <c:idx val="1"/>
              <c:layout>
                <c:manualLayout>
                  <c:x val="5.345236409261511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4C8-43C2-9B46-4A1E7A03C770}"/>
                </c:ext>
              </c:extLst>
            </c:dLbl>
            <c:dLbl>
              <c:idx val="2"/>
              <c:layout>
                <c:manualLayout>
                  <c:x val="5.05630471146359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4C8-43C2-9B46-4A1E7A03C770}"/>
                </c:ext>
              </c:extLst>
            </c:dLbl>
            <c:dLbl>
              <c:idx val="3"/>
              <c:layout>
                <c:manualLayout>
                  <c:x val="5.634168107059432E-2"/>
                  <c:y val="-1.01626016260163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4C8-43C2-9B46-4A1E7A03C770}"/>
                </c:ext>
              </c:extLst>
            </c:dLbl>
            <c:dLbl>
              <c:idx val="4"/>
              <c:layout>
                <c:manualLayout>
                  <c:x val="5.48970225816047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14C8-43C2-9B46-4A1E7A03C77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Sheet1!$B$7:$F$7</c:f>
              <c:numCache>
                <c:formatCode>"$"#,##0.00</c:formatCode>
                <c:ptCount val="5"/>
                <c:pt idx="0">
                  <c:v>2.29</c:v>
                </c:pt>
                <c:pt idx="1">
                  <c:v>2.13</c:v>
                </c:pt>
                <c:pt idx="2">
                  <c:v>1.59</c:v>
                </c:pt>
                <c:pt idx="3">
                  <c:v>0.92</c:v>
                </c:pt>
                <c:pt idx="4">
                  <c:v>0.92</c:v>
                </c:pt>
              </c:numCache>
            </c:numRef>
          </c:val>
          <c:extLst>
            <c:ext xmlns:c16="http://schemas.microsoft.com/office/drawing/2014/chart" uri="{C3380CC4-5D6E-409C-BE32-E72D297353CC}">
              <c16:uniqueId val="{00000013-14C8-43C2-9B46-4A1E7A03C770}"/>
            </c:ext>
          </c:extLst>
        </c:ser>
        <c:ser>
          <c:idx val="3"/>
          <c:order val="3"/>
          <c:tx>
            <c:strRef>
              <c:f>Sheet1!$A$8</c:f>
              <c:strCache>
                <c:ptCount val="1"/>
                <c:pt idx="0">
                  <c:v>CHIP II</c:v>
                </c:pt>
              </c:strCache>
            </c:strRef>
          </c:tx>
          <c:spPr>
            <a:solidFill>
              <a:srgbClr val="00B050"/>
            </a:solidFill>
            <a:ln w="19050">
              <a:noFill/>
            </a:ln>
          </c:spPr>
          <c:invertIfNegative val="0"/>
          <c:dLbls>
            <c:dLbl>
              <c:idx val="0"/>
              <c:layout>
                <c:manualLayout>
                  <c:x val="5.634168107059432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14C8-43C2-9B46-4A1E7A03C770}"/>
                </c:ext>
              </c:extLst>
            </c:dLbl>
            <c:dLbl>
              <c:idx val="1"/>
              <c:layout>
                <c:manualLayout>
                  <c:x val="5.489702258160473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4C8-43C2-9B46-4A1E7A03C770}"/>
                </c:ext>
              </c:extLst>
            </c:dLbl>
            <c:dLbl>
              <c:idx val="2"/>
              <c:layout>
                <c:manualLayout>
                  <c:x val="5.4897022581604719E-2"/>
                  <c:y val="-1.21951219512195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14C8-43C2-9B46-4A1E7A03C770}"/>
                </c:ext>
              </c:extLst>
            </c:dLbl>
            <c:dLbl>
              <c:idx val="3"/>
              <c:layout>
                <c:manualLayout>
                  <c:x val="5.778633955958413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14C8-43C2-9B46-4A1E7A03C770}"/>
                </c:ext>
              </c:extLst>
            </c:dLbl>
            <c:dLbl>
              <c:idx val="4"/>
              <c:layout>
                <c:manualLayout>
                  <c:x val="5.3452364092615022E-2"/>
                  <c:y val="-8.13008130081300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14C8-43C2-9B46-4A1E7A03C77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Sheet1!$B$8:$F$8</c:f>
              <c:numCache>
                <c:formatCode>"$"#,##0.00</c:formatCode>
                <c:ptCount val="5"/>
                <c:pt idx="0">
                  <c:v>1.9</c:v>
                </c:pt>
                <c:pt idx="1">
                  <c:v>1.9</c:v>
                </c:pt>
                <c:pt idx="2">
                  <c:v>1.9</c:v>
                </c:pt>
                <c:pt idx="3">
                  <c:v>1.9</c:v>
                </c:pt>
                <c:pt idx="4">
                  <c:v>1.9</c:v>
                </c:pt>
              </c:numCache>
            </c:numRef>
          </c:val>
          <c:extLst>
            <c:ext xmlns:c16="http://schemas.microsoft.com/office/drawing/2014/chart" uri="{C3380CC4-5D6E-409C-BE32-E72D297353CC}">
              <c16:uniqueId val="{00000019-14C8-43C2-9B46-4A1E7A03C770}"/>
            </c:ext>
          </c:extLst>
        </c:ser>
        <c:ser>
          <c:idx val="4"/>
          <c:order val="4"/>
          <c:tx>
            <c:strRef>
              <c:f>Sheet1!$A$9</c:f>
              <c:strCache>
                <c:ptCount val="1"/>
                <c:pt idx="0">
                  <c:v>Child Care</c:v>
                </c:pt>
              </c:strCache>
            </c:strRef>
          </c:tx>
          <c:spPr>
            <a:solidFill>
              <a:schemeClr val="accent4">
                <a:lumMod val="20000"/>
                <a:lumOff val="80000"/>
              </a:schemeClr>
            </a:solidFill>
            <a:ln w="19050">
              <a:noFill/>
            </a:ln>
          </c:spPr>
          <c:invertIfNegative val="0"/>
          <c:dLbls>
            <c:dLbl>
              <c:idx val="0"/>
              <c:layout>
                <c:manualLayout>
                  <c:x val="5.9230998048573485E-2"/>
                  <c:y val="-4.06504065040650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14C8-43C2-9B46-4A1E7A03C770}"/>
                </c:ext>
              </c:extLst>
            </c:dLbl>
            <c:dLbl>
              <c:idx val="1"/>
              <c:layout>
                <c:manualLayout>
                  <c:x val="5.7786339559583913E-2"/>
                  <c:y val="-4.06504065040650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14C8-43C2-9B46-4A1E7A03C770}"/>
                </c:ext>
              </c:extLst>
            </c:dLbl>
            <c:dLbl>
              <c:idx val="2"/>
              <c:layout>
                <c:manualLayout>
                  <c:x val="5.7786339559583913E-2"/>
                  <c:y val="-3.7262442169814612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14C8-43C2-9B46-4A1E7A03C770}"/>
                </c:ext>
              </c:extLst>
            </c:dLbl>
            <c:dLbl>
              <c:idx val="3"/>
              <c:layout>
                <c:manualLayout>
                  <c:x val="5.4897022581604615E-2"/>
                  <c:y val="-4.06504065040650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14C8-43C2-9B46-4A1E7A03C770}"/>
                </c:ext>
              </c:extLst>
            </c:dLbl>
            <c:dLbl>
              <c:idx val="4"/>
              <c:layout>
                <c:manualLayout>
                  <c:x val="5.2007591850988487E-2"/>
                  <c:y val="1.21951219512195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14C8-43C2-9B46-4A1E7A03C770}"/>
                </c:ext>
              </c:extLst>
            </c:dLbl>
            <c:spPr>
              <a:solidFill>
                <a:srgbClr val="FFFFFF">
                  <a:alpha val="0"/>
                </a:srgbClr>
              </a:solid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Sheet1!$B$4:$F$4</c:f>
              <c:strCache>
                <c:ptCount val="5"/>
                <c:pt idx="0">
                  <c:v>$7.25/hour (Min.Wage)</c:v>
                </c:pt>
                <c:pt idx="1">
                  <c:v>$8.00/hour</c:v>
                </c:pt>
                <c:pt idx="2">
                  <c:v>$10.00/hour</c:v>
                </c:pt>
                <c:pt idx="3">
                  <c:v>$11.23/hour*</c:v>
                </c:pt>
                <c:pt idx="4">
                  <c:v>$12.00/hour</c:v>
                </c:pt>
              </c:strCache>
            </c:strRef>
          </c:cat>
          <c:val>
            <c:numRef>
              <c:f>Sheet1!$B$9:$F$9</c:f>
              <c:numCache>
                <c:formatCode>"$"#,##0.00</c:formatCode>
                <c:ptCount val="5"/>
                <c:pt idx="0">
                  <c:v>5.68</c:v>
                </c:pt>
                <c:pt idx="1">
                  <c:v>5.68</c:v>
                </c:pt>
                <c:pt idx="2">
                  <c:v>5.68</c:v>
                </c:pt>
                <c:pt idx="3">
                  <c:v>5.68</c:v>
                </c:pt>
                <c:pt idx="4">
                  <c:v>5.68</c:v>
                </c:pt>
              </c:numCache>
            </c:numRef>
          </c:val>
          <c:extLst>
            <c:ext xmlns:c16="http://schemas.microsoft.com/office/drawing/2014/chart" uri="{C3380CC4-5D6E-409C-BE32-E72D297353CC}">
              <c16:uniqueId val="{0000001F-14C8-43C2-9B46-4A1E7A03C770}"/>
            </c:ext>
          </c:extLst>
        </c:ser>
        <c:dLbls>
          <c:showLegendKey val="0"/>
          <c:showVal val="1"/>
          <c:showCatName val="0"/>
          <c:showSerName val="0"/>
          <c:showPercent val="0"/>
          <c:showBubbleSize val="0"/>
        </c:dLbls>
        <c:gapWidth val="150"/>
        <c:overlap val="100"/>
        <c:axId val="349859864"/>
        <c:axId val="349862216"/>
      </c:barChart>
      <c:catAx>
        <c:axId val="349859864"/>
        <c:scaling>
          <c:orientation val="minMax"/>
        </c:scaling>
        <c:delete val="0"/>
        <c:axPos val="b"/>
        <c:numFmt formatCode="General"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62216"/>
        <c:crosses val="autoZero"/>
        <c:auto val="1"/>
        <c:lblAlgn val="ctr"/>
        <c:lblOffset val="100"/>
        <c:tickLblSkip val="1"/>
        <c:tickMarkSkip val="1"/>
        <c:noMultiLvlLbl val="0"/>
      </c:catAx>
      <c:valAx>
        <c:axId val="349862216"/>
        <c:scaling>
          <c:orientation val="minMax"/>
        </c:scaling>
        <c:delete val="0"/>
        <c:axPos val="l"/>
        <c:majorGridlines>
          <c:spPr>
            <a:ln w="9525">
              <a:solidFill>
                <a:srgbClr val="000000"/>
              </a:solidFill>
              <a:prstDash val="solid"/>
            </a:ln>
          </c:spPr>
        </c:majorGridlines>
        <c:numFmt formatCode="&quot;$&quot;#,##0.00" sourceLinked="1"/>
        <c:majorTickMark val="out"/>
        <c:minorTickMark val="none"/>
        <c:tickLblPos val="nextTo"/>
        <c:spPr>
          <a:ln w="3913">
            <a:solidFill>
              <a:srgbClr val="000000"/>
            </a:solidFill>
            <a:prstDash val="solid"/>
          </a:ln>
        </c:spPr>
        <c:txPr>
          <a:bodyPr rot="0" vert="horz"/>
          <a:lstStyle/>
          <a:p>
            <a:pPr>
              <a:defRPr sz="986" b="0" i="0" u="none" strike="noStrike" baseline="0">
                <a:solidFill>
                  <a:srgbClr val="000000"/>
                </a:solidFill>
                <a:latin typeface="Arial"/>
                <a:ea typeface="Arial"/>
                <a:cs typeface="Arial"/>
              </a:defRPr>
            </a:pPr>
            <a:endParaRPr lang="en-US"/>
          </a:p>
        </c:txPr>
        <c:crossAx val="349859864"/>
        <c:crosses val="autoZero"/>
        <c:crossBetween val="between"/>
      </c:valAx>
      <c:spPr>
        <a:solidFill>
          <a:srgbClr val="FFFFFF"/>
        </a:solidFill>
        <a:ln w="15651">
          <a:solidFill>
            <a:srgbClr val="808080"/>
          </a:solidFill>
          <a:prstDash val="solid"/>
        </a:ln>
      </c:spPr>
    </c:plotArea>
    <c:legend>
      <c:legendPos val="r"/>
      <c:layout>
        <c:manualLayout>
          <c:xMode val="edge"/>
          <c:yMode val="edge"/>
          <c:x val="0.83060651199720614"/>
          <c:y val="0.16954372319313743"/>
          <c:w val="0.13183236728906422"/>
          <c:h val="0.28250512131105565"/>
        </c:manualLayout>
      </c:layout>
      <c:overlay val="0"/>
      <c:spPr>
        <a:solidFill>
          <a:srgbClr val="FFFFFF"/>
        </a:solidFill>
        <a:ln w="3913">
          <a:solidFill>
            <a:srgbClr val="0000FF"/>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99CCFF"/>
    </a:solidFill>
    <a:ln w="25400" cap="flat" cmpd="sng" algn="ctr">
      <a:solidFill>
        <a:srgbClr val="0000FF"/>
      </a:solidFill>
      <a:prstDash val="solid"/>
      <a:miter lim="800000"/>
      <a:headEnd type="none" w="med" len="med"/>
      <a:tailEnd type="none" w="med" len="med"/>
    </a:ln>
  </c:spPr>
  <c:txPr>
    <a:bodyPr/>
    <a:lstStyle/>
    <a:p>
      <a:pPr>
        <a:defRPr sz="986"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0.51538</cdr:x>
      <cdr:y>0.19143</cdr:y>
    </cdr:from>
    <cdr:to>
      <cdr:x>0.58108</cdr:x>
      <cdr:y>0.21975</cdr:y>
    </cdr:to>
    <cdr:sp macro="" textlink="">
      <cdr:nvSpPr>
        <cdr:cNvPr id="1028" name="Text Box 4"/>
        <cdr:cNvSpPr txBox="1">
          <a:spLocks xmlns:a="http://schemas.openxmlformats.org/drawingml/2006/main" noChangeArrowheads="1"/>
        </cdr:cNvSpPr>
      </cdr:nvSpPr>
      <cdr:spPr bwMode="auto">
        <a:xfrm xmlns:a="http://schemas.openxmlformats.org/drawingml/2006/main">
          <a:off x="5105399" y="1371600"/>
          <a:ext cx="650824" cy="20291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$45,172*</a:t>
          </a:r>
        </a:p>
      </cdr:txBody>
    </cdr:sp>
  </cdr:relSizeAnchor>
  <cdr:relSizeAnchor xmlns:cdr="http://schemas.openxmlformats.org/drawingml/2006/chartDrawing">
    <cdr:from>
      <cdr:x>0.64747</cdr:x>
      <cdr:y>0.18079</cdr:y>
    </cdr:from>
    <cdr:to>
      <cdr:x>0.70667</cdr:x>
      <cdr:y>0.20911</cdr:y>
    </cdr:to>
    <cdr:sp macro="" textlink="">
      <cdr:nvSpPr>
        <cdr:cNvPr id="1029" name="Text Box 5"/>
        <cdr:cNvSpPr txBox="1">
          <a:spLocks xmlns:a="http://schemas.openxmlformats.org/drawingml/2006/main" noChangeArrowheads="1"/>
        </cdr:cNvSpPr>
      </cdr:nvSpPr>
      <cdr:spPr bwMode="auto">
        <a:xfrm xmlns:a="http://schemas.openxmlformats.org/drawingml/2006/main">
          <a:off x="6413868" y="1295400"/>
          <a:ext cx="586436" cy="20291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$45,948                                          </a:t>
          </a:r>
        </a:p>
      </cdr:txBody>
    </cdr:sp>
  </cdr:relSizeAnchor>
  <cdr:relSizeAnchor xmlns:cdr="http://schemas.openxmlformats.org/drawingml/2006/chartDrawing">
    <cdr:from>
      <cdr:x>0.055</cdr:x>
      <cdr:y>0.88175</cdr:y>
    </cdr:from>
    <cdr:to>
      <cdr:x>0.87923</cdr:x>
      <cdr:y>0.99475</cdr:y>
    </cdr:to>
    <cdr:sp macro="" textlink="">
      <cdr:nvSpPr>
        <cdr:cNvPr id="1032" name="Text Box 8"/>
        <cdr:cNvSpPr txBox="1">
          <a:spLocks xmlns:a="http://schemas.openxmlformats.org/drawingml/2006/main" noChangeArrowheads="1"/>
        </cdr:cNvSpPr>
      </cdr:nvSpPr>
      <cdr:spPr bwMode="auto">
        <a:xfrm xmlns:a="http://schemas.openxmlformats.org/drawingml/2006/main">
          <a:off x="483504" y="5509527"/>
          <a:ext cx="7245825"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ctr"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$10.31 per hour is the state average </a:t>
          </a:r>
          <a:r>
            <a:rPr lang="en-US" sz="850" dirty="0">
              <a:solidFill>
                <a:srgbClr val="000000"/>
              </a:solidFill>
              <a:latin typeface="Arial"/>
              <a:cs typeface="Arial"/>
            </a:rPr>
            <a:t>beginning wage (</a:t>
          </a:r>
          <a:r>
            <a:rPr lang="en-US" sz="850" b="0" i="0" strike="noStrike" dirty="0">
              <a:solidFill>
                <a:srgbClr val="000000"/>
              </a:solidFill>
              <a:latin typeface="Arial"/>
              <a:cs typeface="Arial"/>
            </a:rPr>
            <a:t>from September 1, 2017 to August 31, 2018) for Choices participants entering employment.  </a:t>
          </a:r>
        </a:p>
        <a:p xmlns:a="http://schemas.openxmlformats.org/drawingml/2006/main">
          <a:pPr algn="ctr" rtl="0">
            <a:defRPr sz="1000"/>
          </a:pPr>
          <a:r>
            <a:rPr lang="en-US" sz="850" b="0" i="0" strike="noStrike" dirty="0">
              <a:solidFill>
                <a:srgbClr val="000000"/>
              </a:solidFill>
              <a:latin typeface="Arial"/>
              <a:cs typeface="Arial"/>
            </a:rPr>
            <a:t>Note: At $12.00 per hour, TANF values are $0.  Annual values are derived by using four months of the Earned Income Disregard (EID)</a:t>
          </a:r>
        </a:p>
        <a:p xmlns:a="http://schemas.openxmlformats.org/drawingml/2006/main">
          <a:pPr algn="ctr" rtl="0">
            <a:defRPr sz="1000"/>
          </a:pPr>
          <a:r>
            <a:rPr lang="en-US" sz="850" b="0" i="0" strike="noStrike" dirty="0">
              <a:solidFill>
                <a:srgbClr val="000000"/>
              </a:solidFill>
              <a:latin typeface="Arial"/>
              <a:cs typeface="Arial"/>
            </a:rPr>
            <a:t>values plus eight months of Transitional values.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January 2019</a:t>
          </a:r>
        </a:p>
      </cdr:txBody>
    </cdr:sp>
  </cdr:relSizeAnchor>
  <cdr:relSizeAnchor xmlns:cdr="http://schemas.openxmlformats.org/drawingml/2006/chartDrawing">
    <cdr:from>
      <cdr:x>0.91077</cdr:x>
      <cdr:y>0.56365</cdr:y>
    </cdr:from>
    <cdr:to>
      <cdr:x>0.99646</cdr:x>
      <cdr:y>0.6844</cdr:y>
    </cdr:to>
    <cdr:sp macro="" textlink="">
      <cdr:nvSpPr>
        <cdr:cNvPr id="10" name="TextBox 9"/>
        <cdr:cNvSpPr txBox="1"/>
      </cdr:nvSpPr>
      <cdr:spPr>
        <a:xfrm xmlns:a="http://schemas.openxmlformats.org/drawingml/2006/main">
          <a:off x="8145280" y="3822562"/>
          <a:ext cx="766351" cy="81890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b="1" dirty="0"/>
            <a:t>Federal</a:t>
          </a:r>
        </a:p>
        <a:p xmlns:a="http://schemas.openxmlformats.org/drawingml/2006/main">
          <a:r>
            <a:rPr lang="en-US" sz="1100" b="1" dirty="0"/>
            <a:t>Poverty</a:t>
          </a:r>
        </a:p>
        <a:p xmlns:a="http://schemas.openxmlformats.org/drawingml/2006/main">
          <a:r>
            <a:rPr lang="en-US" sz="1100" b="1" dirty="0"/>
            <a:t>Threshold</a:t>
          </a:r>
        </a:p>
        <a:p xmlns:a="http://schemas.openxmlformats.org/drawingml/2006/main">
          <a:r>
            <a:rPr lang="en-US" b="1" dirty="0"/>
            <a:t>$20,780</a:t>
          </a:r>
          <a:endParaRPr lang="en-US" sz="1100" b="1" dirty="0"/>
        </a:p>
        <a:p xmlns:a="http://schemas.openxmlformats.org/drawingml/2006/main">
          <a:endParaRPr lang="en-US" sz="1100" b="1" dirty="0"/>
        </a:p>
      </cdr:txBody>
    </cdr:sp>
  </cdr:relSizeAnchor>
  <cdr:relSizeAnchor xmlns:cdr="http://schemas.openxmlformats.org/drawingml/2006/chartDrawing">
    <cdr:from>
      <cdr:x>0.13002</cdr:x>
      <cdr:y>0.53659</cdr:y>
    </cdr:from>
    <cdr:to>
      <cdr:x>0.23403</cdr:x>
      <cdr:y>0.57317</cdr:y>
    </cdr:to>
    <cdr:sp macro="" textlink="">
      <cdr:nvSpPr>
        <cdr:cNvPr id="11" name="TextBox 10"/>
        <cdr:cNvSpPr txBox="1"/>
      </cdr:nvSpPr>
      <cdr:spPr>
        <a:xfrm xmlns:a="http://schemas.openxmlformats.org/drawingml/2006/main">
          <a:off x="1143000" y="3352800"/>
          <a:ext cx="9144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0.11538</cdr:x>
      <cdr:y>0.50977</cdr:y>
    </cdr:from>
    <cdr:to>
      <cdr:x>0.18472</cdr:x>
      <cdr:y>0.54636</cdr:y>
    </cdr:to>
    <cdr:sp macro="" textlink="">
      <cdr:nvSpPr>
        <cdr:cNvPr id="12" name="TextBox 11"/>
        <cdr:cNvSpPr txBox="1"/>
      </cdr:nvSpPr>
      <cdr:spPr>
        <a:xfrm xmlns:a="http://schemas.openxmlformats.org/drawingml/2006/main">
          <a:off x="1142999" y="3652537"/>
          <a:ext cx="686883" cy="26217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$20,388</a:t>
          </a:r>
        </a:p>
        <a:p xmlns:a="http://schemas.openxmlformats.org/drawingml/2006/main">
          <a:endParaRPr lang="en-US" sz="1000" b="1" dirty="0">
            <a:latin typeface="Arial" pitchFamily="34" charset="0"/>
            <a:cs typeface="Arial" pitchFamily="34" charset="0"/>
          </a:endParaRP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0.77693</cdr:x>
      <cdr:y>0.17016</cdr:y>
    </cdr:from>
    <cdr:to>
      <cdr:x>0.83641</cdr:x>
      <cdr:y>0.19848</cdr:y>
    </cdr:to>
    <cdr:sp macro="" textlink="">
      <cdr:nvSpPr>
        <cdr:cNvPr id="13" name="Text Box 6"/>
        <cdr:cNvSpPr txBox="1">
          <a:spLocks xmlns:a="http://schemas.openxmlformats.org/drawingml/2006/main" noChangeArrowheads="1"/>
        </cdr:cNvSpPr>
      </cdr:nvSpPr>
      <cdr:spPr bwMode="auto">
        <a:xfrm xmlns:a="http://schemas.openxmlformats.org/drawingml/2006/main">
          <a:off x="7696299" y="1219200"/>
          <a:ext cx="589209" cy="20293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$46,616</a:t>
          </a:r>
        </a:p>
      </cdr:txBody>
    </cdr:sp>
  </cdr:relSizeAnchor>
  <cdr:relSizeAnchor xmlns:cdr="http://schemas.openxmlformats.org/drawingml/2006/chartDrawing">
    <cdr:from>
      <cdr:x>0.39231</cdr:x>
      <cdr:y>0.2127</cdr:y>
    </cdr:from>
    <cdr:to>
      <cdr:x>0.45072</cdr:x>
      <cdr:y>0.26318</cdr:y>
    </cdr:to>
    <cdr:sp macro="" textlink="">
      <cdr:nvSpPr>
        <cdr:cNvPr id="14" name="Text Box 3"/>
        <cdr:cNvSpPr txBox="1">
          <a:spLocks xmlns:a="http://schemas.openxmlformats.org/drawingml/2006/main" noChangeArrowheads="1"/>
        </cdr:cNvSpPr>
      </cdr:nvSpPr>
      <cdr:spPr bwMode="auto">
        <a:xfrm xmlns:a="http://schemas.openxmlformats.org/drawingml/2006/main">
          <a:off x="3886199" y="1524000"/>
          <a:ext cx="578609" cy="3617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900" b="1" i="0" strike="noStrike" dirty="0">
              <a:solidFill>
                <a:srgbClr val="000000"/>
              </a:solidFill>
              <a:latin typeface="Arial"/>
              <a:cs typeface="Arial"/>
            </a:rPr>
            <a:t>$43,396</a:t>
          </a:r>
          <a:endParaRPr lang="en-US" sz="1000" b="1" i="0" strike="noStrike" dirty="0">
            <a:solidFill>
              <a:srgbClr val="000000"/>
            </a:solidFill>
            <a:latin typeface="Arial"/>
            <a:cs typeface="Arial"/>
          </a:endParaRP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0.25385</cdr:x>
      <cdr:y>0.22333</cdr:y>
    </cdr:from>
    <cdr:to>
      <cdr:x>0.31452</cdr:x>
      <cdr:y>0.25165</cdr:y>
    </cdr:to>
    <cdr:sp macro="" textlink="">
      <cdr:nvSpPr>
        <cdr:cNvPr id="15" name="Text Box 2"/>
        <cdr:cNvSpPr txBox="1">
          <a:spLocks xmlns:a="http://schemas.openxmlformats.org/drawingml/2006/main" noChangeArrowheads="1"/>
        </cdr:cNvSpPr>
      </cdr:nvSpPr>
      <cdr:spPr bwMode="auto">
        <a:xfrm xmlns:a="http://schemas.openxmlformats.org/drawingml/2006/main">
          <a:off x="2514599" y="1600200"/>
          <a:ext cx="600996" cy="20291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42,668</a:t>
          </a:r>
        </a:p>
      </cdr:txBody>
    </cdr:sp>
  </cdr:relSizeAnchor>
  <cdr:relSizeAnchor xmlns:cdr="http://schemas.openxmlformats.org/drawingml/2006/chartDrawing">
    <cdr:from>
      <cdr:x>0.1003</cdr:x>
      <cdr:y>0.49129</cdr:y>
    </cdr:from>
    <cdr:to>
      <cdr:x>0.16964</cdr:x>
      <cdr:y>0.52788</cdr:y>
    </cdr:to>
    <cdr:sp macro="" textlink="">
      <cdr:nvSpPr>
        <cdr:cNvPr id="16" name="TextBox 15"/>
        <cdr:cNvSpPr txBox="1"/>
      </cdr:nvSpPr>
      <cdr:spPr>
        <a:xfrm xmlns:a="http://schemas.openxmlformats.org/drawingml/2006/main">
          <a:off x="881765" y="3069771"/>
          <a:ext cx="609569"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0.1003</cdr:x>
      <cdr:y>0.48432</cdr:y>
    </cdr:from>
    <cdr:to>
      <cdr:x>0.16964</cdr:x>
      <cdr:y>0.5122</cdr:y>
    </cdr:to>
    <cdr:sp macro="" textlink="">
      <cdr:nvSpPr>
        <cdr:cNvPr id="17" name="TextBox 16"/>
        <cdr:cNvSpPr txBox="1"/>
      </cdr:nvSpPr>
      <cdr:spPr>
        <a:xfrm xmlns:a="http://schemas.openxmlformats.org/drawingml/2006/main">
          <a:off x="881738" y="3026225"/>
          <a:ext cx="609568" cy="17417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0.15602</cdr:x>
      <cdr:y>0.21951</cdr:y>
    </cdr:from>
    <cdr:to>
      <cdr:x>0.21027</cdr:x>
      <cdr:y>0.24784</cdr:y>
    </cdr:to>
    <cdr:sp macro="" textlink="">
      <cdr:nvSpPr>
        <cdr:cNvPr id="20" name="Text Box 2"/>
        <cdr:cNvSpPr txBox="1">
          <a:spLocks xmlns:a="http://schemas.openxmlformats.org/drawingml/2006/main" noChangeArrowheads="1"/>
        </cdr:cNvSpPr>
      </cdr:nvSpPr>
      <cdr:spPr bwMode="auto">
        <a:xfrm xmlns:a="http://schemas.openxmlformats.org/drawingml/2006/main">
          <a:off x="1371600" y="1371600"/>
          <a:ext cx="476912" cy="17701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0.51667</cdr:x>
      <cdr:y>0.1978</cdr:y>
    </cdr:from>
    <cdr:to>
      <cdr:x>0.58237</cdr:x>
      <cdr:y>0.22332</cdr:y>
    </cdr:to>
    <cdr:sp macro="" textlink="">
      <cdr:nvSpPr>
        <cdr:cNvPr id="1028" name="Text Box 4"/>
        <cdr:cNvSpPr txBox="1">
          <a:spLocks xmlns:a="http://schemas.openxmlformats.org/drawingml/2006/main" noChangeArrowheads="1"/>
        </cdr:cNvSpPr>
      </cdr:nvSpPr>
      <cdr:spPr bwMode="auto">
        <a:xfrm xmlns:a="http://schemas.openxmlformats.org/drawingml/2006/main">
          <a:off x="4724400" y="1371600"/>
          <a:ext cx="600761" cy="17696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ln>
                <a:noFill/>
              </a:ln>
              <a:solidFill>
                <a:srgbClr val="000000"/>
              </a:solidFill>
              <a:latin typeface="Arial"/>
              <a:cs typeface="Arial"/>
            </a:rPr>
            <a:t>$</a:t>
          </a:r>
          <a:r>
            <a:rPr lang="en-US" sz="1000" b="1" dirty="0">
              <a:solidFill>
                <a:srgbClr val="000000"/>
              </a:solidFill>
              <a:latin typeface="Arial"/>
              <a:cs typeface="Arial"/>
            </a:rPr>
            <a:t>52</a:t>
          </a:r>
          <a:r>
            <a:rPr lang="en-US" sz="1000" b="1" i="0" strike="noStrike" dirty="0">
              <a:ln>
                <a:noFill/>
              </a:ln>
              <a:solidFill>
                <a:srgbClr val="000000"/>
              </a:solidFill>
              <a:latin typeface="Arial"/>
              <a:cs typeface="Arial"/>
            </a:rPr>
            <a:t>,952</a:t>
          </a:r>
        </a:p>
      </cdr:txBody>
    </cdr:sp>
  </cdr:relSizeAnchor>
  <cdr:relSizeAnchor xmlns:cdr="http://schemas.openxmlformats.org/drawingml/2006/chartDrawing">
    <cdr:from>
      <cdr:x>0.625</cdr:x>
      <cdr:y>0.18681</cdr:y>
    </cdr:from>
    <cdr:to>
      <cdr:x>0.6842</cdr:x>
      <cdr:y>0.21233</cdr:y>
    </cdr:to>
    <cdr:sp macro="" textlink="">
      <cdr:nvSpPr>
        <cdr:cNvPr id="1029" name="Text Box 5"/>
        <cdr:cNvSpPr txBox="1">
          <a:spLocks xmlns:a="http://schemas.openxmlformats.org/drawingml/2006/main" noChangeArrowheads="1"/>
        </cdr:cNvSpPr>
      </cdr:nvSpPr>
      <cdr:spPr bwMode="auto">
        <a:xfrm xmlns:a="http://schemas.openxmlformats.org/drawingml/2006/main">
          <a:off x="5715000" y="1295400"/>
          <a:ext cx="541325" cy="176961"/>
        </a:xfrm>
        <a:prstGeom xmlns:a="http://schemas.openxmlformats.org/drawingml/2006/main" prst="rect">
          <a:avLst/>
        </a:prstGeom>
        <a:noFill xmlns:a="http://schemas.openxmlformats.org/drawingml/2006/main"/>
        <a:ln xmlns:a="http://schemas.openxmlformats.org/drawingml/2006/main" w="9525">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54</a:t>
          </a:r>
          <a:r>
            <a:rPr lang="en-US" sz="1000" b="1" i="0" strike="noStrike" dirty="0">
              <a:solidFill>
                <a:srgbClr val="000000"/>
              </a:solidFill>
              <a:latin typeface="Arial"/>
              <a:cs typeface="Arial"/>
            </a:rPr>
            <a:t>,120*                                          </a:t>
          </a:r>
        </a:p>
      </cdr:txBody>
    </cdr:sp>
  </cdr:relSizeAnchor>
  <cdr:relSizeAnchor xmlns:cdr="http://schemas.openxmlformats.org/drawingml/2006/chartDrawing">
    <cdr:from>
      <cdr:x>0.055</cdr:x>
      <cdr:y>0.88175</cdr:y>
    </cdr:from>
    <cdr:to>
      <cdr:x>0.87923</cdr:x>
      <cdr:y>0.99475</cdr:y>
    </cdr:to>
    <cdr:sp macro="" textlink="">
      <cdr:nvSpPr>
        <cdr:cNvPr id="1032" name="Text Box 8"/>
        <cdr:cNvSpPr txBox="1">
          <a:spLocks xmlns:a="http://schemas.openxmlformats.org/drawingml/2006/main" noChangeArrowheads="1"/>
        </cdr:cNvSpPr>
      </cdr:nvSpPr>
      <cdr:spPr bwMode="auto">
        <a:xfrm xmlns:a="http://schemas.openxmlformats.org/drawingml/2006/main">
          <a:off x="483504" y="5509527"/>
          <a:ext cx="7245825"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a:t>
          </a:r>
          <a:r>
            <a:rPr lang="en-US" sz="850" b="0" i="0" strike="noStrike" dirty="0">
              <a:solidFill>
                <a:srgbClr val="000000"/>
              </a:solidFill>
              <a:latin typeface="Arial"/>
              <a:cs typeface="Arial"/>
            </a:rPr>
            <a:t>from September 1, 2019 to August 31, 2020) for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$12.00 per hour, TANF values are $0. Values are static for Medicaid and child care. SNAP values are derived by using four months of the Earned Income Disregard (EID) values plus eight months of transitional values.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a:t>
          </a:r>
          <a:r>
            <a:rPr lang="en-US" sz="900" b="1" dirty="0">
              <a:solidFill>
                <a:srgbClr val="000000"/>
              </a:solidFill>
              <a:latin typeface="Arial"/>
              <a:cs typeface="Arial"/>
            </a:rPr>
            <a:t>November</a:t>
          </a:r>
          <a:r>
            <a:rPr lang="en-US" sz="900" b="1" i="0" strike="noStrike" dirty="0">
              <a:solidFill>
                <a:srgbClr val="000000"/>
              </a:solidFill>
              <a:latin typeface="Arial"/>
              <a:cs typeface="Arial"/>
            </a:rPr>
            <a:t> 2020</a:t>
          </a:r>
        </a:p>
      </cdr:txBody>
    </cdr:sp>
  </cdr:relSizeAnchor>
  <cdr:relSizeAnchor xmlns:cdr="http://schemas.openxmlformats.org/drawingml/2006/chartDrawing">
    <cdr:from>
      <cdr:x>0.80989</cdr:x>
      <cdr:y>0.60674</cdr:y>
    </cdr:from>
    <cdr:to>
      <cdr:x>1</cdr:x>
      <cdr:y>0.66771</cdr:y>
    </cdr:to>
    <cdr:sp macro="" textlink="">
      <cdr:nvSpPr>
        <cdr:cNvPr id="10" name="TextBox 9"/>
        <cdr:cNvSpPr txBox="1"/>
      </cdr:nvSpPr>
      <cdr:spPr>
        <a:xfrm xmlns:a="http://schemas.openxmlformats.org/drawingml/2006/main">
          <a:off x="7296580" y="4114800"/>
          <a:ext cx="1712767" cy="41348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b="1" dirty="0"/>
            <a:t>Federal Poverty Threshold</a:t>
          </a:r>
        </a:p>
        <a:p xmlns:a="http://schemas.openxmlformats.org/drawingml/2006/main">
          <a:r>
            <a:rPr lang="en-US" b="1" dirty="0"/>
            <a:t>               $21,720</a:t>
          </a:r>
          <a:endParaRPr lang="en-US" sz="1100" b="1" dirty="0"/>
        </a:p>
        <a:p xmlns:a="http://schemas.openxmlformats.org/drawingml/2006/main">
          <a:endParaRPr lang="en-US" sz="1100" b="1" dirty="0"/>
        </a:p>
      </cdr:txBody>
    </cdr:sp>
  </cdr:relSizeAnchor>
  <cdr:relSizeAnchor xmlns:cdr="http://schemas.openxmlformats.org/drawingml/2006/chartDrawing">
    <cdr:from>
      <cdr:x>0.13002</cdr:x>
      <cdr:y>0.53659</cdr:y>
    </cdr:from>
    <cdr:to>
      <cdr:x>0.23403</cdr:x>
      <cdr:y>0.57317</cdr:y>
    </cdr:to>
    <cdr:sp macro="" textlink="">
      <cdr:nvSpPr>
        <cdr:cNvPr id="11" name="TextBox 10"/>
        <cdr:cNvSpPr txBox="1"/>
      </cdr:nvSpPr>
      <cdr:spPr>
        <a:xfrm xmlns:a="http://schemas.openxmlformats.org/drawingml/2006/main">
          <a:off x="1143000" y="3352800"/>
          <a:ext cx="9144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0.08333</cdr:x>
      <cdr:y>0.53846</cdr:y>
    </cdr:from>
    <cdr:to>
      <cdr:x>0.15267</cdr:x>
      <cdr:y>0.57505</cdr:y>
    </cdr:to>
    <cdr:sp macro="" textlink="">
      <cdr:nvSpPr>
        <cdr:cNvPr id="12" name="TextBox 11"/>
        <cdr:cNvSpPr txBox="1"/>
      </cdr:nvSpPr>
      <cdr:spPr>
        <a:xfrm xmlns:a="http://schemas.openxmlformats.org/drawingml/2006/main">
          <a:off x="762000" y="3733800"/>
          <a:ext cx="634045" cy="25372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$21,612</a:t>
          </a:r>
        </a:p>
        <a:p xmlns:a="http://schemas.openxmlformats.org/drawingml/2006/main">
          <a:endParaRPr lang="en-US" sz="1000" b="1" dirty="0">
            <a:latin typeface="Arial" pitchFamily="34" charset="0"/>
            <a:cs typeface="Arial" pitchFamily="34" charset="0"/>
          </a:endParaRPr>
        </a:p>
        <a:p xmlns:a="http://schemas.openxmlformats.org/drawingml/2006/main">
          <a:endParaRPr lang="en-US" sz="1000" b="1" dirty="0">
            <a:latin typeface="Arial" pitchFamily="34" charset="0"/>
            <a:cs typeface="Arial" pitchFamily="34" charset="0"/>
          </a:endParaRP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0.73333</cdr:x>
      <cdr:y>0.18681</cdr:y>
    </cdr:from>
    <cdr:to>
      <cdr:x>0.79281</cdr:x>
      <cdr:y>0.23452</cdr:y>
    </cdr:to>
    <cdr:sp macro="" textlink="">
      <cdr:nvSpPr>
        <cdr:cNvPr id="13" name="Text Box 6"/>
        <cdr:cNvSpPr txBox="1">
          <a:spLocks xmlns:a="http://schemas.openxmlformats.org/drawingml/2006/main" noChangeArrowheads="1"/>
        </cdr:cNvSpPr>
      </cdr:nvSpPr>
      <cdr:spPr bwMode="auto">
        <a:xfrm xmlns:a="http://schemas.openxmlformats.org/drawingml/2006/main">
          <a:off x="6705600" y="1295400"/>
          <a:ext cx="543885" cy="33083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54</a:t>
          </a:r>
          <a:r>
            <a:rPr lang="en-US" sz="1000" b="1" i="0" strike="noStrike" dirty="0">
              <a:solidFill>
                <a:srgbClr val="000000"/>
              </a:solidFill>
              <a:latin typeface="Arial"/>
              <a:cs typeface="Arial"/>
            </a:rPr>
            <a:t>,564</a:t>
          </a: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0.40833</cdr:x>
      <cdr:y>0.23077</cdr:y>
    </cdr:from>
    <cdr:to>
      <cdr:x>0.46674</cdr:x>
      <cdr:y>0.27848</cdr:y>
    </cdr:to>
    <cdr:sp macro="" textlink="">
      <cdr:nvSpPr>
        <cdr:cNvPr id="14" name="Text Box 3"/>
        <cdr:cNvSpPr txBox="1">
          <a:spLocks xmlns:a="http://schemas.openxmlformats.org/drawingml/2006/main" noChangeArrowheads="1"/>
        </cdr:cNvSpPr>
      </cdr:nvSpPr>
      <cdr:spPr bwMode="auto">
        <a:xfrm xmlns:a="http://schemas.openxmlformats.org/drawingml/2006/main">
          <a:off x="3733800" y="1600200"/>
          <a:ext cx="534101" cy="33083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900" b="1" i="0" strike="noStrike" dirty="0">
              <a:solidFill>
                <a:srgbClr val="000000"/>
              </a:solidFill>
              <a:latin typeface="Arial"/>
              <a:cs typeface="Arial"/>
            </a:rPr>
            <a:t>$</a:t>
          </a:r>
          <a:r>
            <a:rPr lang="en-US" sz="1000" b="1" dirty="0">
              <a:solidFill>
                <a:srgbClr val="000000"/>
              </a:solidFill>
              <a:latin typeface="Arial"/>
              <a:cs typeface="Arial"/>
            </a:rPr>
            <a:t>50</a:t>
          </a:r>
          <a:r>
            <a:rPr lang="en-US" sz="1000" b="1" i="0" strike="noStrike" dirty="0">
              <a:solidFill>
                <a:srgbClr val="000000"/>
              </a:solidFill>
              <a:latin typeface="Arial"/>
              <a:cs typeface="Arial"/>
            </a:rPr>
            <a:t>,532</a:t>
          </a: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0.3</cdr:x>
      <cdr:y>0.24176</cdr:y>
    </cdr:from>
    <cdr:to>
      <cdr:x>0.36067</cdr:x>
      <cdr:y>0.26729</cdr:y>
    </cdr:to>
    <cdr:sp macro="" textlink="">
      <cdr:nvSpPr>
        <cdr:cNvPr id="15" name="Text Box 2"/>
        <cdr:cNvSpPr txBox="1">
          <a:spLocks xmlns:a="http://schemas.openxmlformats.org/drawingml/2006/main" noChangeArrowheads="1"/>
        </cdr:cNvSpPr>
      </cdr:nvSpPr>
      <cdr:spPr bwMode="auto">
        <a:xfrm xmlns:a="http://schemas.openxmlformats.org/drawingml/2006/main">
          <a:off x="2743200" y="1676400"/>
          <a:ext cx="554766" cy="17703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49,392</a:t>
          </a:r>
        </a:p>
      </cdr:txBody>
    </cdr:sp>
  </cdr:relSizeAnchor>
  <cdr:relSizeAnchor xmlns:cdr="http://schemas.openxmlformats.org/drawingml/2006/chartDrawing">
    <cdr:from>
      <cdr:x>0.1003</cdr:x>
      <cdr:y>0.49129</cdr:y>
    </cdr:from>
    <cdr:to>
      <cdr:x>0.16964</cdr:x>
      <cdr:y>0.52788</cdr:y>
    </cdr:to>
    <cdr:sp macro="" textlink="">
      <cdr:nvSpPr>
        <cdr:cNvPr id="16" name="TextBox 15"/>
        <cdr:cNvSpPr txBox="1"/>
      </cdr:nvSpPr>
      <cdr:spPr>
        <a:xfrm xmlns:a="http://schemas.openxmlformats.org/drawingml/2006/main">
          <a:off x="881765" y="3069771"/>
          <a:ext cx="609569"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0.1003</cdr:x>
      <cdr:y>0.48432</cdr:y>
    </cdr:from>
    <cdr:to>
      <cdr:x>0.16964</cdr:x>
      <cdr:y>0.5122</cdr:y>
    </cdr:to>
    <cdr:sp macro="" textlink="">
      <cdr:nvSpPr>
        <cdr:cNvPr id="17" name="TextBox 16"/>
        <cdr:cNvSpPr txBox="1"/>
      </cdr:nvSpPr>
      <cdr:spPr>
        <a:xfrm xmlns:a="http://schemas.openxmlformats.org/drawingml/2006/main">
          <a:off x="881738" y="3026225"/>
          <a:ext cx="609568" cy="17417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0.15602</cdr:x>
      <cdr:y>0.21951</cdr:y>
    </cdr:from>
    <cdr:to>
      <cdr:x>0.21027</cdr:x>
      <cdr:y>0.24784</cdr:y>
    </cdr:to>
    <cdr:sp macro="" textlink="">
      <cdr:nvSpPr>
        <cdr:cNvPr id="20" name="Text Box 2"/>
        <cdr:cNvSpPr txBox="1">
          <a:spLocks xmlns:a="http://schemas.openxmlformats.org/drawingml/2006/main" noChangeArrowheads="1"/>
        </cdr:cNvSpPr>
      </cdr:nvSpPr>
      <cdr:spPr bwMode="auto">
        <a:xfrm xmlns:a="http://schemas.openxmlformats.org/drawingml/2006/main">
          <a:off x="1371600" y="1371600"/>
          <a:ext cx="476912" cy="17701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0.81667</cdr:x>
      <cdr:y>0.58242</cdr:y>
    </cdr:from>
    <cdr:to>
      <cdr:x>0.9489</cdr:x>
      <cdr:y>0.58242</cdr:y>
    </cdr:to>
    <cdr:cxnSp macro="">
      <cdr:nvCxnSpPr>
        <cdr:cNvPr id="18" name="Straight Arrow Connector 17">
          <a:extLst xmlns:a="http://schemas.openxmlformats.org/drawingml/2006/main">
            <a:ext uri="{FF2B5EF4-FFF2-40B4-BE49-F238E27FC236}">
              <a16:creationId xmlns:a16="http://schemas.microsoft.com/office/drawing/2014/main" id="{0D513DA6-8D68-4B72-A97E-D83B95701FCD}"/>
            </a:ext>
          </a:extLst>
        </cdr:cNvPr>
        <cdr:cNvCxnSpPr/>
      </cdr:nvCxnSpPr>
      <cdr:spPr>
        <a:xfrm xmlns:a="http://schemas.openxmlformats.org/drawingml/2006/main" flipH="1">
          <a:off x="7467600" y="4038600"/>
          <a:ext cx="1209111" cy="0"/>
        </a:xfrm>
        <a:prstGeom xmlns:a="http://schemas.openxmlformats.org/drawingml/2006/main" prst="straightConnector1">
          <a:avLst/>
        </a:prstGeom>
        <a:ln xmlns:a="http://schemas.openxmlformats.org/drawingml/2006/main" w="381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cdr:x>
      <cdr:y>0.18681</cdr:y>
    </cdr:from>
    <cdr:to>
      <cdr:x>0.85</cdr:x>
      <cdr:y>0.31868</cdr:y>
    </cdr:to>
    <cdr:sp macro="" textlink="">
      <cdr:nvSpPr>
        <cdr:cNvPr id="2" name="TextBox 1"/>
        <cdr:cNvSpPr txBox="1"/>
      </cdr:nvSpPr>
      <cdr:spPr>
        <a:xfrm xmlns:a="http://schemas.openxmlformats.org/drawingml/2006/main">
          <a:off x="6858000" y="1295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0.21667</cdr:x>
      <cdr:y>0.40659</cdr:y>
    </cdr:from>
    <cdr:to>
      <cdr:x>0.275</cdr:x>
      <cdr:y>0.43956</cdr:y>
    </cdr:to>
    <cdr:sp macro="" textlink="">
      <cdr:nvSpPr>
        <cdr:cNvPr id="3" name="TextBox 2"/>
        <cdr:cNvSpPr txBox="1"/>
      </cdr:nvSpPr>
      <cdr:spPr>
        <a:xfrm xmlns:a="http://schemas.openxmlformats.org/drawingml/2006/main">
          <a:off x="1981200" y="2819400"/>
          <a:ext cx="533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0.19167</cdr:x>
      <cdr:y>0.40659</cdr:y>
    </cdr:from>
    <cdr:to>
      <cdr:x>0.25833</cdr:x>
      <cdr:y>0.43956</cdr:y>
    </cdr:to>
    <cdr:sp macro="" textlink="">
      <cdr:nvSpPr>
        <cdr:cNvPr id="4" name="TextBox 3"/>
        <cdr:cNvSpPr txBox="1"/>
      </cdr:nvSpPr>
      <cdr:spPr>
        <a:xfrm xmlns:a="http://schemas.openxmlformats.org/drawingml/2006/main">
          <a:off x="1752600" y="2819400"/>
          <a:ext cx="6096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cdr:x>
      <cdr:y>0.38462</cdr:y>
    </cdr:from>
    <cdr:to>
      <cdr:x>0.3</cdr:x>
      <cdr:y>0.42857</cdr:y>
    </cdr:to>
    <cdr:sp macro="" textlink="">
      <cdr:nvSpPr>
        <cdr:cNvPr id="5" name="TextBox 4"/>
        <cdr:cNvSpPr txBox="1"/>
      </cdr:nvSpPr>
      <cdr:spPr>
        <a:xfrm xmlns:a="http://schemas.openxmlformats.org/drawingml/2006/main">
          <a:off x="1828800" y="2667000"/>
          <a:ext cx="9144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0.20833</cdr:x>
      <cdr:y>0.38462</cdr:y>
    </cdr:from>
    <cdr:to>
      <cdr:x>0.30833</cdr:x>
      <cdr:y>0.51648</cdr:y>
    </cdr:to>
    <cdr:sp macro="" textlink="">
      <cdr:nvSpPr>
        <cdr:cNvPr id="6" name="TextBox 5"/>
        <cdr:cNvSpPr txBox="1"/>
      </cdr:nvSpPr>
      <cdr:spPr>
        <a:xfrm xmlns:a="http://schemas.openxmlformats.org/drawingml/2006/main">
          <a:off x="1905000" y="2667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0.19167</cdr:x>
      <cdr:y>0.40659</cdr:y>
    </cdr:from>
    <cdr:to>
      <cdr:x>0.25833</cdr:x>
      <cdr:y>0.45055</cdr:y>
    </cdr:to>
    <cdr:sp macro="" textlink="">
      <cdr:nvSpPr>
        <cdr:cNvPr id="7" name="TextBox 6"/>
        <cdr:cNvSpPr txBox="1"/>
      </cdr:nvSpPr>
      <cdr:spPr>
        <a:xfrm xmlns:a="http://schemas.openxmlformats.org/drawingml/2006/main">
          <a:off x="1752600" y="2819400"/>
          <a:ext cx="6096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$33,420</a:t>
          </a:r>
        </a:p>
      </cdr:txBody>
    </cdr:sp>
  </cdr:relSizeAnchor>
</c:userShapes>
</file>

<file path=ppt/drawings/drawing3.xml><?xml version="1.0" encoding="utf-8"?>
<c:userShapes xmlns:c="http://schemas.openxmlformats.org/drawingml/2006/chart">
  <cdr:relSizeAnchor xmlns:cdr="http://schemas.openxmlformats.org/drawingml/2006/chartDrawing">
    <cdr:from>
      <cdr:x>0.42792</cdr:x>
      <cdr:y>0.23171</cdr:y>
    </cdr:from>
    <cdr:to>
      <cdr:x>0.48633</cdr:x>
      <cdr:y>0.26003</cdr:y>
    </cdr:to>
    <cdr:sp macro="" textlink="">
      <cdr:nvSpPr>
        <cdr:cNvPr id="1027" name="Text Box 3"/>
        <cdr:cNvSpPr txBox="1">
          <a:spLocks xmlns:a="http://schemas.openxmlformats.org/drawingml/2006/main" noChangeArrowheads="1"/>
        </cdr:cNvSpPr>
      </cdr:nvSpPr>
      <cdr:spPr bwMode="auto">
        <a:xfrm xmlns:a="http://schemas.openxmlformats.org/drawingml/2006/main">
          <a:off x="3761805" y="1447800"/>
          <a:ext cx="513482" cy="176954"/>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900" b="1" i="0" strike="noStrike" dirty="0">
              <a:solidFill>
                <a:srgbClr val="000000"/>
              </a:solidFill>
              <a:latin typeface="Arial"/>
              <a:cs typeface="Arial"/>
            </a:rPr>
            <a:t>  $</a:t>
          </a:r>
          <a:r>
            <a:rPr lang="en-US" sz="1000" b="1" dirty="0">
              <a:solidFill>
                <a:srgbClr val="000000"/>
              </a:solidFill>
              <a:latin typeface="Arial"/>
              <a:cs typeface="Arial"/>
            </a:rPr>
            <a:t>4</a:t>
          </a:r>
          <a:r>
            <a:rPr lang="en-US" sz="1000" b="1" i="0" strike="noStrike" dirty="0">
              <a:solidFill>
                <a:srgbClr val="000000"/>
              </a:solidFill>
              <a:latin typeface="Arial"/>
              <a:cs typeface="Arial"/>
            </a:rPr>
            <a:t>,173</a:t>
          </a:r>
        </a:p>
      </cdr:txBody>
    </cdr:sp>
  </cdr:relSizeAnchor>
  <cdr:relSizeAnchor xmlns:cdr="http://schemas.openxmlformats.org/drawingml/2006/chartDrawing">
    <cdr:from>
      <cdr:x>0.53193</cdr:x>
      <cdr:y>0.18293</cdr:y>
    </cdr:from>
    <cdr:to>
      <cdr:x>0.59763</cdr:x>
      <cdr:y>0.21125</cdr:y>
    </cdr:to>
    <cdr:sp macro="" textlink="">
      <cdr:nvSpPr>
        <cdr:cNvPr id="1028" name="Text Box 4"/>
        <cdr:cNvSpPr txBox="1">
          <a:spLocks xmlns:a="http://schemas.openxmlformats.org/drawingml/2006/main" noChangeArrowheads="1"/>
        </cdr:cNvSpPr>
      </cdr:nvSpPr>
      <cdr:spPr bwMode="auto">
        <a:xfrm xmlns:a="http://schemas.openxmlformats.org/drawingml/2006/main">
          <a:off x="4676205" y="1143000"/>
          <a:ext cx="577569" cy="176954"/>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$4,389</a:t>
          </a:r>
        </a:p>
      </cdr:txBody>
    </cdr:sp>
  </cdr:relSizeAnchor>
  <cdr:relSizeAnchor xmlns:cdr="http://schemas.openxmlformats.org/drawingml/2006/chartDrawing">
    <cdr:from>
      <cdr:x>0.63595</cdr:x>
      <cdr:y>0.18293</cdr:y>
    </cdr:from>
    <cdr:to>
      <cdr:x>0.69663</cdr:x>
      <cdr:y>0.21125</cdr:y>
    </cdr:to>
    <cdr:sp macro="" textlink="">
      <cdr:nvSpPr>
        <cdr:cNvPr id="1029" name="Text Box 5"/>
        <cdr:cNvSpPr txBox="1">
          <a:spLocks xmlns:a="http://schemas.openxmlformats.org/drawingml/2006/main" noChangeArrowheads="1"/>
        </cdr:cNvSpPr>
      </cdr:nvSpPr>
      <cdr:spPr bwMode="auto">
        <a:xfrm xmlns:a="http://schemas.openxmlformats.org/drawingml/2006/main">
          <a:off x="5590605" y="1143000"/>
          <a:ext cx="533438" cy="176955"/>
        </a:xfrm>
        <a:prstGeom xmlns:a="http://schemas.openxmlformats.org/drawingml/2006/main" prst="rect">
          <a:avLst/>
        </a:prstGeom>
        <a:solidFill xmlns:a="http://schemas.openxmlformats.org/drawingml/2006/main">
          <a:schemeClr val="bg1"/>
        </a:solidFill>
        <a:ln xmlns:a="http://schemas.openxmlformats.org/drawingml/2006/main" w="9525">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$4,490*                                           </a:t>
          </a:r>
        </a:p>
      </cdr:txBody>
    </cdr:sp>
  </cdr:relSizeAnchor>
  <cdr:relSizeAnchor xmlns:cdr="http://schemas.openxmlformats.org/drawingml/2006/chartDrawing">
    <cdr:from>
      <cdr:x>0.73996</cdr:x>
      <cdr:y>0.17073</cdr:y>
    </cdr:from>
    <cdr:to>
      <cdr:x>0.80611</cdr:x>
      <cdr:y>0.20121</cdr:y>
    </cdr:to>
    <cdr:sp macro="" textlink="">
      <cdr:nvSpPr>
        <cdr:cNvPr id="1031" name="Text Box 7"/>
        <cdr:cNvSpPr txBox="1">
          <a:spLocks xmlns:a="http://schemas.openxmlformats.org/drawingml/2006/main" noChangeArrowheads="1"/>
        </cdr:cNvSpPr>
      </cdr:nvSpPr>
      <cdr:spPr bwMode="auto">
        <a:xfrm xmlns:a="http://schemas.openxmlformats.org/drawingml/2006/main">
          <a:off x="6505005" y="1066800"/>
          <a:ext cx="581525" cy="190452"/>
        </a:xfrm>
        <a:prstGeom xmlns:a="http://schemas.openxmlformats.org/drawingml/2006/main" prst="rect">
          <a:avLst/>
        </a:prstGeom>
        <a:solidFill xmlns:a="http://schemas.openxmlformats.org/drawingml/2006/main">
          <a:srgbClr val="FFFFFF"/>
        </a:solidFill>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4</a:t>
          </a:r>
          <a:r>
            <a:rPr lang="en-US" sz="1000" b="1" i="0" strike="noStrike" dirty="0">
              <a:solidFill>
                <a:srgbClr val="000000"/>
              </a:solidFill>
              <a:latin typeface="Arial"/>
              <a:cs typeface="Arial"/>
            </a:rPr>
            <a:t>,547</a:t>
          </a:r>
        </a:p>
      </cdr:txBody>
    </cdr:sp>
  </cdr:relSizeAnchor>
  <cdr:relSizeAnchor xmlns:cdr="http://schemas.openxmlformats.org/drawingml/2006/chartDrawing">
    <cdr:from>
      <cdr:x>0.055</cdr:x>
      <cdr:y>0.88175</cdr:y>
    </cdr:from>
    <cdr:to>
      <cdr:x>0.87923</cdr:x>
      <cdr:y>0.99475</cdr:y>
    </cdr:to>
    <cdr:sp macro="" textlink="">
      <cdr:nvSpPr>
        <cdr:cNvPr id="1032" name="Text Box 8"/>
        <cdr:cNvSpPr txBox="1">
          <a:spLocks xmlns:a="http://schemas.openxmlformats.org/drawingml/2006/main" noChangeArrowheads="1"/>
        </cdr:cNvSpPr>
      </cdr:nvSpPr>
      <cdr:spPr bwMode="auto">
        <a:xfrm xmlns:a="http://schemas.openxmlformats.org/drawingml/2006/main">
          <a:off x="483504" y="5509527"/>
          <a:ext cx="7245825"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a:t>
          </a:r>
          <a:r>
            <a:rPr lang="en-US" sz="850" b="0" i="0" strike="noStrike" dirty="0">
              <a:solidFill>
                <a:srgbClr val="000000"/>
              </a:solidFill>
              <a:latin typeface="Arial"/>
              <a:cs typeface="Arial"/>
            </a:rPr>
            <a:t>from  September 1, 2019 to August 31, 2020) for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$12.00 per hour, TANF values are $0, values are static for Medicaid and child care, and SNAP values are monthly </a:t>
          </a:r>
          <a:r>
            <a:rPr lang="en-US" sz="850" dirty="0">
              <a:solidFill>
                <a:srgbClr val="000000"/>
              </a:solidFill>
              <a:latin typeface="Arial"/>
              <a:cs typeface="Arial"/>
            </a:rPr>
            <a:t>transitional values. </a:t>
          </a:r>
          <a:r>
            <a:rPr lang="en-US" sz="850" b="0" i="0" strike="noStrike" dirty="0">
              <a:solidFill>
                <a:srgbClr val="000000"/>
              </a:solidFill>
              <a:latin typeface="Arial"/>
              <a:cs typeface="Arial"/>
            </a:rPr>
            <a:t>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November 2020</a:t>
          </a:r>
        </a:p>
      </cdr:txBody>
    </cdr:sp>
  </cdr:relSizeAnchor>
  <cdr:relSizeAnchor xmlns:cdr="http://schemas.openxmlformats.org/drawingml/2006/chartDrawing">
    <cdr:from>
      <cdr:x>0.80989</cdr:x>
      <cdr:y>0.52439</cdr:y>
    </cdr:from>
    <cdr:to>
      <cdr:x>1</cdr:x>
      <cdr:y>0.58943</cdr:y>
    </cdr:to>
    <cdr:sp macro="" textlink="">
      <cdr:nvSpPr>
        <cdr:cNvPr id="10" name="TextBox 9"/>
        <cdr:cNvSpPr txBox="1"/>
      </cdr:nvSpPr>
      <cdr:spPr>
        <a:xfrm xmlns:a="http://schemas.openxmlformats.org/drawingml/2006/main">
          <a:off x="7151914" y="3276600"/>
          <a:ext cx="1671258" cy="40637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b="1" dirty="0"/>
        </a:p>
      </cdr:txBody>
    </cdr:sp>
  </cdr:relSizeAnchor>
  <cdr:relSizeAnchor xmlns:cdr="http://schemas.openxmlformats.org/drawingml/2006/chartDrawing">
    <cdr:from>
      <cdr:x>0.13002</cdr:x>
      <cdr:y>0.53659</cdr:y>
    </cdr:from>
    <cdr:to>
      <cdr:x>0.23403</cdr:x>
      <cdr:y>0.57317</cdr:y>
    </cdr:to>
    <cdr:sp macro="" textlink="">
      <cdr:nvSpPr>
        <cdr:cNvPr id="11" name="TextBox 10"/>
        <cdr:cNvSpPr txBox="1"/>
      </cdr:nvSpPr>
      <cdr:spPr>
        <a:xfrm xmlns:a="http://schemas.openxmlformats.org/drawingml/2006/main">
          <a:off x="1143000" y="3352800"/>
          <a:ext cx="9144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0.09853</cdr:x>
      <cdr:y>0.53252</cdr:y>
    </cdr:from>
    <cdr:to>
      <cdr:x>0.17654</cdr:x>
      <cdr:y>0.57317</cdr:y>
    </cdr:to>
    <cdr:sp macro="" textlink="">
      <cdr:nvSpPr>
        <cdr:cNvPr id="12" name="TextBox 11"/>
        <cdr:cNvSpPr txBox="1"/>
      </cdr:nvSpPr>
      <cdr:spPr>
        <a:xfrm xmlns:a="http://schemas.openxmlformats.org/drawingml/2006/main">
          <a:off x="866205" y="3327403"/>
          <a:ext cx="685786" cy="25399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$1,801</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0.84946</cdr:x>
      <cdr:y>0.09756</cdr:y>
    </cdr:from>
    <cdr:to>
      <cdr:x>0.95347</cdr:x>
      <cdr:y>0.2439</cdr:y>
    </cdr:to>
    <cdr:sp macro="" textlink="">
      <cdr:nvSpPr>
        <cdr:cNvPr id="13" name="TextBox 12"/>
        <cdr:cNvSpPr txBox="1"/>
      </cdr:nvSpPr>
      <cdr:spPr>
        <a:xfrm xmlns:a="http://schemas.openxmlformats.org/drawingml/2006/main">
          <a:off x="7467600" y="6096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0.3239</cdr:x>
      <cdr:y>0.2439</cdr:y>
    </cdr:from>
    <cdr:to>
      <cdr:x>0.38458</cdr:x>
      <cdr:y>0.27222</cdr:y>
    </cdr:to>
    <cdr:sp macro="" textlink="">
      <cdr:nvSpPr>
        <cdr:cNvPr id="15" name="Text Box 2"/>
        <cdr:cNvSpPr txBox="1">
          <a:spLocks xmlns:a="http://schemas.openxmlformats.org/drawingml/2006/main" noChangeArrowheads="1"/>
        </cdr:cNvSpPr>
      </cdr:nvSpPr>
      <cdr:spPr bwMode="auto">
        <a:xfrm xmlns:a="http://schemas.openxmlformats.org/drawingml/2006/main">
          <a:off x="2847405" y="1524000"/>
          <a:ext cx="533438" cy="176954"/>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4,071</a:t>
          </a:r>
        </a:p>
      </cdr:txBody>
    </cdr:sp>
  </cdr:relSizeAnchor>
  <cdr:relSizeAnchor xmlns:cdr="http://schemas.openxmlformats.org/drawingml/2006/chartDrawing">
    <cdr:from>
      <cdr:x>0.84445</cdr:x>
      <cdr:y>0.58537</cdr:y>
    </cdr:from>
    <cdr:to>
      <cdr:x>0.9658</cdr:x>
      <cdr:y>0.72648</cdr:y>
    </cdr:to>
    <cdr:sp macro="" textlink="">
      <cdr:nvSpPr>
        <cdr:cNvPr id="16" name="TextBox 15"/>
        <cdr:cNvSpPr txBox="1"/>
      </cdr:nvSpPr>
      <cdr:spPr>
        <a:xfrm xmlns:a="http://schemas.openxmlformats.org/drawingml/2006/main">
          <a:off x="7423535" y="3657600"/>
          <a:ext cx="1066789" cy="88171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b="1" dirty="0"/>
            <a:t>Federal </a:t>
          </a:r>
        </a:p>
        <a:p xmlns:a="http://schemas.openxmlformats.org/drawingml/2006/main">
          <a:r>
            <a:rPr lang="en-US" sz="1100" b="1" dirty="0"/>
            <a:t>Poverty </a:t>
          </a:r>
        </a:p>
        <a:p xmlns:a="http://schemas.openxmlformats.org/drawingml/2006/main">
          <a:r>
            <a:rPr lang="en-US" sz="1100" b="1" dirty="0"/>
            <a:t>Threshold</a:t>
          </a:r>
        </a:p>
        <a:p xmlns:a="http://schemas.openxmlformats.org/drawingml/2006/main">
          <a:r>
            <a:rPr lang="en-US" b="1" dirty="0"/>
            <a:t> $1,810</a:t>
          </a:r>
          <a:endParaRPr lang="en-US" sz="1100" b="1" dirty="0"/>
        </a:p>
        <a:p xmlns:a="http://schemas.openxmlformats.org/drawingml/2006/main">
          <a:endParaRPr lang="en-US" sz="1100" b="1" dirty="0"/>
        </a:p>
      </cdr:txBody>
    </cdr:sp>
  </cdr:relSizeAnchor>
  <cdr:relSizeAnchor xmlns:cdr="http://schemas.openxmlformats.org/drawingml/2006/chartDrawing">
    <cdr:from>
      <cdr:x>0.21122</cdr:x>
      <cdr:y>0.36585</cdr:y>
    </cdr:from>
    <cdr:to>
      <cdr:x>0.31523</cdr:x>
      <cdr:y>0.5122</cdr:y>
    </cdr:to>
    <cdr:sp macro="" textlink="">
      <cdr:nvSpPr>
        <cdr:cNvPr id="2" name="TextBox 1"/>
        <cdr:cNvSpPr txBox="1"/>
      </cdr:nvSpPr>
      <cdr:spPr>
        <a:xfrm xmlns:a="http://schemas.openxmlformats.org/drawingml/2006/main">
          <a:off x="1856805" y="22860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0.21122</cdr:x>
      <cdr:y>0.39024</cdr:y>
    </cdr:from>
    <cdr:to>
      <cdr:x>0.27189</cdr:x>
      <cdr:y>0.43902</cdr:y>
    </cdr:to>
    <cdr:sp macro="" textlink="">
      <cdr:nvSpPr>
        <cdr:cNvPr id="3" name="TextBox 2"/>
        <cdr:cNvSpPr txBox="1"/>
      </cdr:nvSpPr>
      <cdr:spPr>
        <a:xfrm xmlns:a="http://schemas.openxmlformats.org/drawingml/2006/main">
          <a:off x="1856805" y="2438400"/>
          <a:ext cx="533400" cy="304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$2,785</a:t>
          </a:r>
        </a:p>
      </cdr:txBody>
    </cdr:sp>
  </cdr:relSizeAnchor>
</c:userShapes>
</file>

<file path=ppt/drawings/drawing4.xml><?xml version="1.0" encoding="utf-8"?>
<c:userShapes xmlns:c="http://schemas.openxmlformats.org/drawingml/2006/chart">
  <cdr:relSizeAnchor xmlns:cdr="http://schemas.openxmlformats.org/drawingml/2006/chartDrawing">
    <cdr:from>
      <cdr:x>0.41606</cdr:x>
      <cdr:y>0.22244</cdr:y>
    </cdr:from>
    <cdr:to>
      <cdr:x>0.48176</cdr:x>
      <cdr:y>0.24939</cdr:y>
    </cdr:to>
    <cdr:sp macro="" textlink="">
      <cdr:nvSpPr>
        <cdr:cNvPr id="1028" name="Text Box 4"/>
        <cdr:cNvSpPr txBox="1">
          <a:spLocks xmlns:a="http://schemas.openxmlformats.org/drawingml/2006/main" noChangeArrowheads="1"/>
        </cdr:cNvSpPr>
      </cdr:nvSpPr>
      <cdr:spPr bwMode="auto">
        <a:xfrm xmlns:a="http://schemas.openxmlformats.org/drawingml/2006/main">
          <a:off x="3657600" y="1460500"/>
          <a:ext cx="577569" cy="17695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$25.47</a:t>
          </a:r>
        </a:p>
      </cdr:txBody>
    </cdr:sp>
  </cdr:relSizeAnchor>
  <cdr:relSizeAnchor xmlns:cdr="http://schemas.openxmlformats.org/drawingml/2006/chartDrawing">
    <cdr:from>
      <cdr:x>0.56342</cdr:x>
      <cdr:y>0.21083</cdr:y>
    </cdr:from>
    <cdr:to>
      <cdr:x>0.62262</cdr:x>
      <cdr:y>0.23778</cdr:y>
    </cdr:to>
    <cdr:sp macro="" textlink="">
      <cdr:nvSpPr>
        <cdr:cNvPr id="1029" name="Text Box 5"/>
        <cdr:cNvSpPr txBox="1">
          <a:spLocks xmlns:a="http://schemas.openxmlformats.org/drawingml/2006/main" noChangeArrowheads="1"/>
        </cdr:cNvSpPr>
      </cdr:nvSpPr>
      <cdr:spPr bwMode="auto">
        <a:xfrm xmlns:a="http://schemas.openxmlformats.org/drawingml/2006/main">
          <a:off x="4953000" y="1384300"/>
          <a:ext cx="520428" cy="176951"/>
        </a:xfrm>
        <a:prstGeom xmlns:a="http://schemas.openxmlformats.org/drawingml/2006/main" prst="rect">
          <a:avLst/>
        </a:prstGeom>
        <a:noFill xmlns:a="http://schemas.openxmlformats.org/drawingml/2006/main"/>
        <a:ln xmlns:a="http://schemas.openxmlformats.org/drawingml/2006/main" w="9525">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$26.03*                                          </a:t>
          </a:r>
        </a:p>
      </cdr:txBody>
    </cdr:sp>
  </cdr:relSizeAnchor>
  <cdr:relSizeAnchor xmlns:cdr="http://schemas.openxmlformats.org/drawingml/2006/chartDrawing">
    <cdr:from>
      <cdr:x>0.05201</cdr:x>
      <cdr:y>0.85366</cdr:y>
    </cdr:from>
    <cdr:to>
      <cdr:x>0.87624</cdr:x>
      <cdr:y>1</cdr:y>
    </cdr:to>
    <cdr:sp macro="" textlink="">
      <cdr:nvSpPr>
        <cdr:cNvPr id="1032" name="Text Box 8"/>
        <cdr:cNvSpPr txBox="1">
          <a:spLocks xmlns:a="http://schemas.openxmlformats.org/drawingml/2006/main" noChangeArrowheads="1"/>
        </cdr:cNvSpPr>
      </cdr:nvSpPr>
      <cdr:spPr bwMode="auto">
        <a:xfrm xmlns:a="http://schemas.openxmlformats.org/drawingml/2006/main">
          <a:off x="457200" y="5334009"/>
          <a:ext cx="7245810" cy="91439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a:t>
          </a:r>
          <a:r>
            <a:rPr lang="en-US" sz="850" b="0" i="0" strike="noStrike" dirty="0">
              <a:solidFill>
                <a:srgbClr val="000000"/>
              </a:solidFill>
              <a:latin typeface="Arial"/>
              <a:cs typeface="Arial"/>
            </a:rPr>
            <a:t>from September 1, 2019 to August 31, 2020) for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$12.00 per hour, TANF values are $0. Values are static for Medicaid and child care. SNAP values are derived by using four months of Earned Income Disregard (EID) values plus eight months of Transitional values. Values assume full-time employment of 2,080 hours per year.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a:t>
          </a:r>
          <a:r>
            <a:rPr lang="en-US" sz="900" b="1" dirty="0">
              <a:solidFill>
                <a:srgbClr val="000000"/>
              </a:solidFill>
              <a:latin typeface="Arial"/>
              <a:cs typeface="Arial"/>
            </a:rPr>
            <a:t>November</a:t>
          </a:r>
          <a:r>
            <a:rPr lang="en-US" sz="900" b="1" i="0" strike="noStrike" dirty="0">
              <a:solidFill>
                <a:srgbClr val="000000"/>
              </a:solidFill>
              <a:latin typeface="Arial"/>
              <a:cs typeface="Arial"/>
            </a:rPr>
            <a:t> 2020</a:t>
          </a:r>
        </a:p>
      </cdr:txBody>
    </cdr:sp>
  </cdr:relSizeAnchor>
  <cdr:relSizeAnchor xmlns:cdr="http://schemas.openxmlformats.org/drawingml/2006/chartDrawing">
    <cdr:from>
      <cdr:x>0.8086</cdr:x>
      <cdr:y>0.55575</cdr:y>
    </cdr:from>
    <cdr:to>
      <cdr:x>0.99871</cdr:x>
      <cdr:y>0.61672</cdr:y>
    </cdr:to>
    <cdr:sp macro="" textlink="">
      <cdr:nvSpPr>
        <cdr:cNvPr id="10" name="TextBox 9"/>
        <cdr:cNvSpPr txBox="1"/>
      </cdr:nvSpPr>
      <cdr:spPr>
        <a:xfrm xmlns:a="http://schemas.openxmlformats.org/drawingml/2006/main">
          <a:off x="7108371" y="3472543"/>
          <a:ext cx="1671258" cy="38096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b="1" dirty="0"/>
        </a:p>
      </cdr:txBody>
    </cdr:sp>
  </cdr:relSizeAnchor>
  <cdr:relSizeAnchor xmlns:cdr="http://schemas.openxmlformats.org/drawingml/2006/chartDrawing">
    <cdr:from>
      <cdr:x>0.13002</cdr:x>
      <cdr:y>0.53659</cdr:y>
    </cdr:from>
    <cdr:to>
      <cdr:x>0.23403</cdr:x>
      <cdr:y>0.57317</cdr:y>
    </cdr:to>
    <cdr:sp macro="" textlink="">
      <cdr:nvSpPr>
        <cdr:cNvPr id="11" name="TextBox 10"/>
        <cdr:cNvSpPr txBox="1"/>
      </cdr:nvSpPr>
      <cdr:spPr>
        <a:xfrm xmlns:a="http://schemas.openxmlformats.org/drawingml/2006/main">
          <a:off x="1143000" y="3352800"/>
          <a:ext cx="914400" cy="2286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0.11268</cdr:x>
      <cdr:y>0.25725</cdr:y>
    </cdr:from>
    <cdr:to>
      <cdr:x>0.18202</cdr:x>
      <cdr:y>0.29384</cdr:y>
    </cdr:to>
    <cdr:sp macro="" textlink="">
      <cdr:nvSpPr>
        <cdr:cNvPr id="12" name="TextBox 11"/>
        <cdr:cNvSpPr txBox="1"/>
      </cdr:nvSpPr>
      <cdr:spPr>
        <a:xfrm xmlns:a="http://schemas.openxmlformats.org/drawingml/2006/main">
          <a:off x="990600" y="1689100"/>
          <a:ext cx="609569" cy="24024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$23.76</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0.71077</cdr:x>
      <cdr:y>0.21083</cdr:y>
    </cdr:from>
    <cdr:to>
      <cdr:x>0.77025</cdr:x>
      <cdr:y>0.26122</cdr:y>
    </cdr:to>
    <cdr:sp macro="" textlink="">
      <cdr:nvSpPr>
        <cdr:cNvPr id="13" name="Text Box 6"/>
        <cdr:cNvSpPr txBox="1">
          <a:spLocks xmlns:a="http://schemas.openxmlformats.org/drawingml/2006/main" noChangeArrowheads="1"/>
        </cdr:cNvSpPr>
      </cdr:nvSpPr>
      <cdr:spPr bwMode="auto">
        <a:xfrm xmlns:a="http://schemas.openxmlformats.org/drawingml/2006/main">
          <a:off x="6248400" y="1384300"/>
          <a:ext cx="522889" cy="33085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$26.25</a:t>
          </a: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0.35167</cdr:x>
      <cdr:y>0.21777</cdr:y>
    </cdr:from>
    <cdr:to>
      <cdr:x>0.41008</cdr:x>
      <cdr:y>0.24609</cdr:y>
    </cdr:to>
    <cdr:sp macro="" textlink="">
      <cdr:nvSpPr>
        <cdr:cNvPr id="14" name="Text Box 3"/>
        <cdr:cNvSpPr txBox="1">
          <a:spLocks xmlns:a="http://schemas.openxmlformats.org/drawingml/2006/main" noChangeArrowheads="1"/>
        </cdr:cNvSpPr>
      </cdr:nvSpPr>
      <cdr:spPr bwMode="auto">
        <a:xfrm xmlns:a="http://schemas.openxmlformats.org/drawingml/2006/main">
          <a:off x="3091543" y="1360714"/>
          <a:ext cx="513483" cy="1769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0.26871</cdr:x>
      <cdr:y>0.24565</cdr:y>
    </cdr:from>
    <cdr:to>
      <cdr:x>0.32296</cdr:x>
      <cdr:y>0.2726</cdr:y>
    </cdr:to>
    <cdr:sp macro="" textlink="">
      <cdr:nvSpPr>
        <cdr:cNvPr id="15" name="Text Box 2"/>
        <cdr:cNvSpPr txBox="1">
          <a:spLocks xmlns:a="http://schemas.openxmlformats.org/drawingml/2006/main" noChangeArrowheads="1"/>
        </cdr:cNvSpPr>
      </cdr:nvSpPr>
      <cdr:spPr bwMode="auto">
        <a:xfrm xmlns:a="http://schemas.openxmlformats.org/drawingml/2006/main">
          <a:off x="2362200" y="1612900"/>
          <a:ext cx="476912" cy="17695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$24.31</a:t>
          </a:r>
        </a:p>
      </cdr:txBody>
    </cdr:sp>
  </cdr:relSizeAnchor>
  <cdr:relSizeAnchor xmlns:cdr="http://schemas.openxmlformats.org/drawingml/2006/chartDrawing">
    <cdr:from>
      <cdr:x>0.11268</cdr:x>
      <cdr:y>0.2439</cdr:y>
    </cdr:from>
    <cdr:to>
      <cdr:x>0.18202</cdr:x>
      <cdr:y>0.28049</cdr:y>
    </cdr:to>
    <cdr:sp macro="" textlink="">
      <cdr:nvSpPr>
        <cdr:cNvPr id="16" name="TextBox 15"/>
        <cdr:cNvSpPr txBox="1"/>
      </cdr:nvSpPr>
      <cdr:spPr>
        <a:xfrm xmlns:a="http://schemas.openxmlformats.org/drawingml/2006/main">
          <a:off x="990600" y="1524000"/>
          <a:ext cx="609568"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0.15602</cdr:x>
      <cdr:y>0.21951</cdr:y>
    </cdr:from>
    <cdr:to>
      <cdr:x>0.21027</cdr:x>
      <cdr:y>0.24784</cdr:y>
    </cdr:to>
    <cdr:sp macro="" textlink="">
      <cdr:nvSpPr>
        <cdr:cNvPr id="20" name="Text Box 2"/>
        <cdr:cNvSpPr txBox="1">
          <a:spLocks xmlns:a="http://schemas.openxmlformats.org/drawingml/2006/main" noChangeArrowheads="1"/>
        </cdr:cNvSpPr>
      </cdr:nvSpPr>
      <cdr:spPr bwMode="auto">
        <a:xfrm xmlns:a="http://schemas.openxmlformats.org/drawingml/2006/main">
          <a:off x="1371600" y="1371600"/>
          <a:ext cx="476912" cy="17701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0.81797</cdr:x>
      <cdr:y>0.58221</cdr:y>
    </cdr:from>
    <cdr:to>
      <cdr:x>1</cdr:x>
      <cdr:y>0.58429</cdr:y>
    </cdr:to>
    <cdr:cxnSp macro="">
      <cdr:nvCxnSpPr>
        <cdr:cNvPr id="5" name="Straight Arrow Connector 4">
          <a:extLst xmlns:a="http://schemas.openxmlformats.org/drawingml/2006/main">
            <a:ext uri="{FF2B5EF4-FFF2-40B4-BE49-F238E27FC236}">
              <a16:creationId xmlns:a16="http://schemas.microsoft.com/office/drawing/2014/main" id="{ED4CE3C7-4DD7-47A1-A5C7-D9EF812791FC}"/>
            </a:ext>
          </a:extLst>
        </cdr:cNvPr>
        <cdr:cNvCxnSpPr/>
      </cdr:nvCxnSpPr>
      <cdr:spPr>
        <a:xfrm xmlns:a="http://schemas.openxmlformats.org/drawingml/2006/main" flipH="1">
          <a:off x="7190778" y="3822700"/>
          <a:ext cx="1600227" cy="13657"/>
        </a:xfrm>
        <a:prstGeom xmlns:a="http://schemas.openxmlformats.org/drawingml/2006/main" prst="straightConnector1">
          <a:avLst/>
        </a:prstGeom>
        <a:ln xmlns:a="http://schemas.openxmlformats.org/drawingml/2006/main" w="38100">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0.83212</cdr:x>
      <cdr:y>0.57317</cdr:y>
    </cdr:from>
    <cdr:to>
      <cdr:x>0.98815</cdr:x>
      <cdr:y>0.65355</cdr:y>
    </cdr:to>
    <cdr:sp macro="" textlink="">
      <cdr:nvSpPr>
        <cdr:cNvPr id="9" name="Rectangle 8"/>
        <cdr:cNvSpPr/>
      </cdr:nvSpPr>
      <cdr:spPr>
        <a:xfrm xmlns:a="http://schemas.openxmlformats.org/drawingml/2006/main">
          <a:off x="7315200" y="3581400"/>
          <a:ext cx="1371600" cy="50222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ln>
              <a:solidFill>
                <a:schemeClr val="tx1"/>
              </a:solidFill>
            </a:ln>
            <a:noFill/>
          </a:endParaRPr>
        </a:p>
      </cdr:txBody>
    </cdr:sp>
  </cdr:relSizeAnchor>
  <cdr:relSizeAnchor xmlns:cdr="http://schemas.openxmlformats.org/drawingml/2006/chartDrawing">
    <cdr:from>
      <cdr:x>0.83212</cdr:x>
      <cdr:y>0.62195</cdr:y>
    </cdr:from>
    <cdr:to>
      <cdr:x>0.99681</cdr:x>
      <cdr:y>0.76829</cdr:y>
    </cdr:to>
    <cdr:sp macro="" textlink="">
      <cdr:nvSpPr>
        <cdr:cNvPr id="17" name="TextBox 16"/>
        <cdr:cNvSpPr txBox="1"/>
      </cdr:nvSpPr>
      <cdr:spPr>
        <a:xfrm xmlns:a="http://schemas.openxmlformats.org/drawingml/2006/main">
          <a:off x="7315200" y="3886200"/>
          <a:ext cx="14478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0.82346</cdr:x>
      <cdr:y>0.56098</cdr:y>
    </cdr:from>
    <cdr:to>
      <cdr:x>1</cdr:x>
      <cdr:y>0.67073</cdr:y>
    </cdr:to>
    <cdr:sp macro="" textlink="">
      <cdr:nvSpPr>
        <cdr:cNvPr id="18" name="TextBox 17"/>
        <cdr:cNvSpPr txBox="1"/>
      </cdr:nvSpPr>
      <cdr:spPr>
        <a:xfrm xmlns:a="http://schemas.openxmlformats.org/drawingml/2006/main">
          <a:off x="7239000" y="3505200"/>
          <a:ext cx="1552005" cy="685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0.88413</cdr:x>
      <cdr:y>0.62195</cdr:y>
    </cdr:from>
    <cdr:to>
      <cdr:x>0.98815</cdr:x>
      <cdr:y>0.76829</cdr:y>
    </cdr:to>
    <cdr:sp macro="" textlink="">
      <cdr:nvSpPr>
        <cdr:cNvPr id="19" name="TextBox 18"/>
        <cdr:cNvSpPr txBox="1"/>
      </cdr:nvSpPr>
      <cdr:spPr>
        <a:xfrm xmlns:a="http://schemas.openxmlformats.org/drawingml/2006/main">
          <a:off x="7772400" y="3886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0.83212</cdr:x>
      <cdr:y>0.59381</cdr:y>
    </cdr:from>
    <cdr:to>
      <cdr:x>0.97081</cdr:x>
      <cdr:y>0.73608</cdr:y>
    </cdr:to>
    <cdr:sp macro="" textlink="">
      <cdr:nvSpPr>
        <cdr:cNvPr id="21" name="TextBox 20"/>
        <cdr:cNvSpPr txBox="1"/>
      </cdr:nvSpPr>
      <cdr:spPr>
        <a:xfrm xmlns:a="http://schemas.openxmlformats.org/drawingml/2006/main">
          <a:off x="7315200" y="3898900"/>
          <a:ext cx="1219225" cy="93413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Federal </a:t>
          </a:r>
        </a:p>
        <a:p xmlns:a="http://schemas.openxmlformats.org/drawingml/2006/main">
          <a:r>
            <a:rPr lang="en-US" sz="1100" b="1" dirty="0"/>
            <a:t>Poverty </a:t>
          </a:r>
        </a:p>
        <a:p xmlns:a="http://schemas.openxmlformats.org/drawingml/2006/main">
          <a:r>
            <a:rPr lang="en-US" sz="1100" b="1" dirty="0"/>
            <a:t>Threshold</a:t>
          </a:r>
          <a:endParaRPr lang="en-US" b="1" dirty="0"/>
        </a:p>
        <a:p xmlns:a="http://schemas.openxmlformats.org/drawingml/2006/main">
          <a:r>
            <a:rPr lang="en-US" b="1" dirty="0"/>
            <a:t>$10.44</a:t>
          </a:r>
          <a:endParaRPr lang="en-US" sz="11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0.26004</cdr:x>
      <cdr:y>0.19512</cdr:y>
    </cdr:from>
    <cdr:to>
      <cdr:x>0.32939</cdr:x>
      <cdr:y>0.29487</cdr:y>
    </cdr:to>
    <cdr:sp macro="" textlink="">
      <cdr:nvSpPr>
        <cdr:cNvPr id="1026" name="Text Box 2"/>
        <cdr:cNvSpPr txBox="1">
          <a:spLocks xmlns:a="http://schemas.openxmlformats.org/drawingml/2006/main" noChangeArrowheads="1"/>
        </cdr:cNvSpPr>
      </cdr:nvSpPr>
      <cdr:spPr bwMode="auto">
        <a:xfrm xmlns:a="http://schemas.openxmlformats.org/drawingml/2006/main">
          <a:off x="2286013" y="1219188"/>
          <a:ext cx="609656" cy="6232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42,540</a:t>
          </a:r>
          <a:endParaRPr lang="en-US" sz="1000" b="1" i="0" strike="noStrike" dirty="0">
            <a:solidFill>
              <a:srgbClr val="000000"/>
            </a:solidFill>
            <a:latin typeface="Arial"/>
            <a:cs typeface="Arial"/>
          </a:endParaRPr>
        </a:p>
        <a:p xmlns:a="http://schemas.openxmlformats.org/drawingml/2006/main">
          <a:pPr algn="l" rtl="0">
            <a:defRPr sz="1000"/>
          </a:pPr>
          <a:endParaRPr lang="en-US" sz="1000" b="1" i="0" strike="noStrike" dirty="0">
            <a:solidFill>
              <a:srgbClr val="000000"/>
            </a:solidFill>
            <a:latin typeface="Arial"/>
            <a:cs typeface="Arial"/>
          </a:endParaRPr>
        </a:p>
        <a:p xmlns:a="http://schemas.openxmlformats.org/drawingml/2006/main">
          <a:pPr algn="l" rtl="0">
            <a:defRPr sz="1000"/>
          </a:pPr>
          <a:endParaRPr lang="en-US" sz="900" b="1" i="0" strike="noStrike" dirty="0">
            <a:solidFill>
              <a:srgbClr val="000000"/>
            </a:solidFill>
            <a:latin typeface="Arial"/>
            <a:cs typeface="Arial"/>
          </a:endParaRPr>
        </a:p>
      </cdr:txBody>
    </cdr:sp>
  </cdr:relSizeAnchor>
  <cdr:relSizeAnchor xmlns:cdr="http://schemas.openxmlformats.org/drawingml/2006/chartDrawing">
    <cdr:from>
      <cdr:x>0.31205</cdr:x>
      <cdr:y>0.2439</cdr:y>
    </cdr:from>
    <cdr:to>
      <cdr:x>0.37046</cdr:x>
      <cdr:y>0.27222</cdr:y>
    </cdr:to>
    <cdr:sp macro="" textlink="">
      <cdr:nvSpPr>
        <cdr:cNvPr id="1027" name="Text Box 3"/>
        <cdr:cNvSpPr txBox="1">
          <a:spLocks xmlns:a="http://schemas.openxmlformats.org/drawingml/2006/main" noChangeArrowheads="1"/>
        </cdr:cNvSpPr>
      </cdr:nvSpPr>
      <cdr:spPr bwMode="auto">
        <a:xfrm xmlns:a="http://schemas.openxmlformats.org/drawingml/2006/main">
          <a:off x="2743200" y="1524000"/>
          <a:ext cx="513482" cy="1769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0.47674</cdr:x>
      <cdr:y>0.2561</cdr:y>
    </cdr:from>
    <cdr:to>
      <cdr:x>0.53594</cdr:x>
      <cdr:y>0.28442</cdr:y>
    </cdr:to>
    <cdr:sp macro="" textlink="">
      <cdr:nvSpPr>
        <cdr:cNvPr id="1029" name="Text Box 5"/>
        <cdr:cNvSpPr txBox="1">
          <a:spLocks xmlns:a="http://schemas.openxmlformats.org/drawingml/2006/main" noChangeArrowheads="1"/>
        </cdr:cNvSpPr>
      </cdr:nvSpPr>
      <cdr:spPr bwMode="auto">
        <a:xfrm xmlns:a="http://schemas.openxmlformats.org/drawingml/2006/main">
          <a:off x="4191000" y="1600200"/>
          <a:ext cx="520427" cy="1769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0.55475</cdr:x>
      <cdr:y>0.17073</cdr:y>
    </cdr:from>
    <cdr:to>
      <cdr:x>0.61423</cdr:x>
      <cdr:y>0.19905</cdr:y>
    </cdr:to>
    <cdr:sp macro="" textlink="">
      <cdr:nvSpPr>
        <cdr:cNvPr id="1030" name="Text Box 6"/>
        <cdr:cNvSpPr txBox="1">
          <a:spLocks xmlns:a="http://schemas.openxmlformats.org/drawingml/2006/main" noChangeArrowheads="1"/>
        </cdr:cNvSpPr>
      </cdr:nvSpPr>
      <cdr:spPr bwMode="auto">
        <a:xfrm xmlns:a="http://schemas.openxmlformats.org/drawingml/2006/main">
          <a:off x="4876800" y="1066800"/>
          <a:ext cx="522889" cy="176955"/>
        </a:xfrm>
        <a:prstGeom xmlns:a="http://schemas.openxmlformats.org/drawingml/2006/main" prst="rect">
          <a:avLst/>
        </a:prstGeom>
        <a:noFill xmlns:a="http://schemas.openxmlformats.org/drawingml/2006/main"/>
        <a:ln xmlns:a="http://schemas.openxmlformats.org/drawingml/2006/main" w="9525">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45.768*</a:t>
          </a:r>
          <a:endParaRPr lang="en-US" sz="1000" b="1" i="0" strike="noStrike" dirty="0">
            <a:solidFill>
              <a:srgbClr val="000000"/>
            </a:solidFill>
            <a:latin typeface="Arial"/>
            <a:cs typeface="Arial"/>
          </a:endParaRPr>
        </a:p>
      </cdr:txBody>
    </cdr:sp>
  </cdr:relSizeAnchor>
  <cdr:relSizeAnchor xmlns:cdr="http://schemas.openxmlformats.org/drawingml/2006/chartDrawing">
    <cdr:from>
      <cdr:x>0.055</cdr:x>
      <cdr:y>0.88175</cdr:y>
    </cdr:from>
    <cdr:to>
      <cdr:x>0.87923</cdr:x>
      <cdr:y>0.99475</cdr:y>
    </cdr:to>
    <cdr:sp macro="" textlink="">
      <cdr:nvSpPr>
        <cdr:cNvPr id="1032" name="Text Box 8"/>
        <cdr:cNvSpPr txBox="1">
          <a:spLocks xmlns:a="http://schemas.openxmlformats.org/drawingml/2006/main" noChangeArrowheads="1"/>
        </cdr:cNvSpPr>
      </cdr:nvSpPr>
      <cdr:spPr bwMode="auto">
        <a:xfrm xmlns:a="http://schemas.openxmlformats.org/drawingml/2006/main">
          <a:off x="483504" y="5509527"/>
          <a:ext cx="7245825"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(from </a:t>
          </a:r>
          <a:r>
            <a:rPr lang="en-US" sz="850" b="0" i="0" strike="noStrike" dirty="0">
              <a:solidFill>
                <a:srgbClr val="000000"/>
              </a:solidFill>
              <a:latin typeface="Arial"/>
              <a:cs typeface="Arial"/>
            </a:rPr>
            <a:t>September 1, 2019 to August 31, 2020) for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a:r>
          <a:r>
            <a:rPr lang="en-US" sz="850" dirty="0">
              <a:solidFill>
                <a:srgbClr val="000000"/>
              </a:solidFill>
              <a:latin typeface="Arial"/>
              <a:cs typeface="Arial"/>
            </a:rPr>
            <a:t>V</a:t>
          </a:r>
          <a:r>
            <a:rPr lang="en-US" sz="850" b="0" i="0" strike="noStrike" dirty="0">
              <a:solidFill>
                <a:srgbClr val="000000"/>
              </a:solidFill>
              <a:latin typeface="Arial"/>
              <a:cs typeface="Arial"/>
            </a:rPr>
            <a:t>alues are static for CHIP II and child care. SNAP annual values are derived by using</a:t>
          </a:r>
          <a:r>
            <a:rPr lang="en-US" sz="850" dirty="0">
              <a:solidFill>
                <a:srgbClr val="000000"/>
              </a:solidFill>
              <a:latin typeface="Arial"/>
              <a:cs typeface="Arial"/>
            </a:rPr>
            <a:t> t</a:t>
          </a:r>
          <a:r>
            <a:rPr lang="en-US" sz="850" b="0" i="0" strike="noStrike" dirty="0">
              <a:solidFill>
                <a:srgbClr val="000000"/>
              </a:solidFill>
              <a:latin typeface="Arial"/>
              <a:cs typeface="Arial"/>
            </a:rPr>
            <a:t>welve months of transitional values.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November 2020</a:t>
          </a:r>
        </a:p>
      </cdr:txBody>
    </cdr:sp>
  </cdr:relSizeAnchor>
  <cdr:relSizeAnchor xmlns:cdr="http://schemas.openxmlformats.org/drawingml/2006/chartDrawing">
    <cdr:from>
      <cdr:x>0.84079</cdr:x>
      <cdr:y>0.53659</cdr:y>
    </cdr:from>
    <cdr:to>
      <cdr:x>1</cdr:x>
      <cdr:y>0.67073</cdr:y>
    </cdr:to>
    <cdr:sp macro="" textlink="">
      <cdr:nvSpPr>
        <cdr:cNvPr id="10" name="TextBox 9"/>
        <cdr:cNvSpPr txBox="1"/>
      </cdr:nvSpPr>
      <cdr:spPr>
        <a:xfrm xmlns:a="http://schemas.openxmlformats.org/drawingml/2006/main">
          <a:off x="7391389" y="3352800"/>
          <a:ext cx="1399616" cy="83816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b="1" dirty="0"/>
            <a:t>Federal </a:t>
          </a:r>
        </a:p>
        <a:p xmlns:a="http://schemas.openxmlformats.org/drawingml/2006/main">
          <a:r>
            <a:rPr lang="en-US" sz="1100" b="1" dirty="0"/>
            <a:t>Poverty </a:t>
          </a:r>
        </a:p>
        <a:p xmlns:a="http://schemas.openxmlformats.org/drawingml/2006/main">
          <a:r>
            <a:rPr lang="en-US" sz="1100" b="1" dirty="0"/>
            <a:t>Threshold</a:t>
          </a:r>
        </a:p>
        <a:p xmlns:a="http://schemas.openxmlformats.org/drawingml/2006/main">
          <a:r>
            <a:rPr lang="en-US" b="1" dirty="0"/>
            <a:t>$21,720</a:t>
          </a:r>
          <a:endParaRPr lang="en-US" sz="1100" b="1" dirty="0"/>
        </a:p>
        <a:p xmlns:a="http://schemas.openxmlformats.org/drawingml/2006/main">
          <a:endParaRPr lang="en-US" sz="1100" b="1" dirty="0"/>
        </a:p>
      </cdr:txBody>
    </cdr:sp>
  </cdr:relSizeAnchor>
  <cdr:relSizeAnchor xmlns:cdr="http://schemas.openxmlformats.org/drawingml/2006/chartDrawing">
    <cdr:from>
      <cdr:x>0.10402</cdr:x>
      <cdr:y>0.23171</cdr:y>
    </cdr:from>
    <cdr:to>
      <cdr:x>0.1907</cdr:x>
      <cdr:y>0.2683</cdr:y>
    </cdr:to>
    <cdr:sp macro="" textlink="">
      <cdr:nvSpPr>
        <cdr:cNvPr id="12" name="TextBox 11"/>
        <cdr:cNvSpPr txBox="1"/>
      </cdr:nvSpPr>
      <cdr:spPr>
        <a:xfrm xmlns:a="http://schemas.openxmlformats.org/drawingml/2006/main">
          <a:off x="914400" y="1447800"/>
          <a:ext cx="762005"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$41,316</a:t>
          </a:r>
        </a:p>
      </cdr:txBody>
    </cdr:sp>
  </cdr:relSizeAnchor>
  <cdr:relSizeAnchor xmlns:cdr="http://schemas.openxmlformats.org/drawingml/2006/chartDrawing">
    <cdr:from>
      <cdr:x>0.10773</cdr:x>
      <cdr:y>0.24042</cdr:y>
    </cdr:from>
    <cdr:to>
      <cdr:x>0.19441</cdr:x>
      <cdr:y>0.27701</cdr:y>
    </cdr:to>
    <cdr:sp macro="" textlink="">
      <cdr:nvSpPr>
        <cdr:cNvPr id="11" name="TextBox 10"/>
        <cdr:cNvSpPr txBox="1"/>
      </cdr:nvSpPr>
      <cdr:spPr>
        <a:xfrm xmlns:a="http://schemas.openxmlformats.org/drawingml/2006/main">
          <a:off x="947057" y="1502229"/>
          <a:ext cx="762004"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0.40739</cdr:x>
      <cdr:y>0.18293</cdr:y>
    </cdr:from>
    <cdr:to>
      <cdr:x>0.47673</cdr:x>
      <cdr:y>0.21126</cdr:y>
    </cdr:to>
    <cdr:sp macro="" textlink="">
      <cdr:nvSpPr>
        <cdr:cNvPr id="13" name="Text Box 4"/>
        <cdr:cNvSpPr txBox="1">
          <a:spLocks xmlns:a="http://schemas.openxmlformats.org/drawingml/2006/main" noChangeArrowheads="1"/>
        </cdr:cNvSpPr>
      </cdr:nvSpPr>
      <cdr:spPr bwMode="auto">
        <a:xfrm xmlns:a="http://schemas.openxmlformats.org/drawingml/2006/main" flipV="1">
          <a:off x="3581400" y="1143000"/>
          <a:ext cx="609569" cy="177017"/>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45,132</a:t>
          </a:r>
          <a:endParaRPr lang="en-US" sz="1000" b="1" i="0" strike="noStrike" dirty="0">
            <a:solidFill>
              <a:srgbClr val="000000"/>
            </a:solidFill>
            <a:latin typeface="Arial"/>
            <a:cs typeface="Arial"/>
          </a:endParaRPr>
        </a:p>
      </cdr:txBody>
    </cdr:sp>
  </cdr:relSizeAnchor>
  <cdr:relSizeAnchor xmlns:cdr="http://schemas.openxmlformats.org/drawingml/2006/chartDrawing">
    <cdr:from>
      <cdr:x>0.7021</cdr:x>
      <cdr:y>0.15854</cdr:y>
    </cdr:from>
    <cdr:to>
      <cdr:x>0.76825</cdr:x>
      <cdr:y>0.18718</cdr:y>
    </cdr:to>
    <cdr:sp macro="" textlink="">
      <cdr:nvSpPr>
        <cdr:cNvPr id="14" name="Text Box 7"/>
        <cdr:cNvSpPr txBox="1">
          <a:spLocks xmlns:a="http://schemas.openxmlformats.org/drawingml/2006/main" noChangeArrowheads="1"/>
        </cdr:cNvSpPr>
      </cdr:nvSpPr>
      <cdr:spPr bwMode="auto">
        <a:xfrm xmlns:a="http://schemas.openxmlformats.org/drawingml/2006/main">
          <a:off x="6172200" y="990600"/>
          <a:ext cx="581525" cy="178955"/>
        </a:xfrm>
        <a:prstGeom xmlns:a="http://schemas.openxmlformats.org/drawingml/2006/main" prst="rect">
          <a:avLst/>
        </a:prstGeom>
        <a:solidFill xmlns:a="http://schemas.openxmlformats.org/drawingml/2006/main">
          <a:srgbClr val="FFFFFF"/>
        </a:solidFill>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47,028</a:t>
          </a:r>
        </a:p>
        <a:p xmlns:a="http://schemas.openxmlformats.org/drawingml/2006/main">
          <a:pPr algn="l" rtl="0">
            <a:defRPr sz="1000"/>
          </a:pPr>
          <a:endParaRPr lang="en-US" sz="1000" b="1" dirty="0">
            <a:solidFill>
              <a:srgbClr val="000000"/>
            </a:solidFill>
            <a:latin typeface="Arial"/>
            <a:cs typeface="Arial"/>
          </a:endParaRP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0.47739</cdr:x>
      <cdr:y>0.19512</cdr:y>
    </cdr:from>
    <cdr:to>
      <cdr:x>0.53659</cdr:x>
      <cdr:y>0.22344</cdr:y>
    </cdr:to>
    <cdr:sp macro="" textlink="">
      <cdr:nvSpPr>
        <cdr:cNvPr id="1029" name="Text Box 5"/>
        <cdr:cNvSpPr txBox="1">
          <a:spLocks xmlns:a="http://schemas.openxmlformats.org/drawingml/2006/main" noChangeArrowheads="1"/>
        </cdr:cNvSpPr>
      </cdr:nvSpPr>
      <cdr:spPr bwMode="auto">
        <a:xfrm xmlns:a="http://schemas.openxmlformats.org/drawingml/2006/main">
          <a:off x="4196781" y="1219200"/>
          <a:ext cx="520427" cy="17697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p>
      </cdr:txBody>
    </cdr:sp>
  </cdr:relSizeAnchor>
  <cdr:relSizeAnchor xmlns:cdr="http://schemas.openxmlformats.org/drawingml/2006/chartDrawing">
    <cdr:from>
      <cdr:x>0.57156</cdr:x>
      <cdr:y>0.20732</cdr:y>
    </cdr:from>
    <cdr:to>
      <cdr:x>0.63104</cdr:x>
      <cdr:y>0.23564</cdr:y>
    </cdr:to>
    <cdr:sp macro="" textlink="">
      <cdr:nvSpPr>
        <cdr:cNvPr id="1030" name="Text Box 6"/>
        <cdr:cNvSpPr txBox="1">
          <a:spLocks xmlns:a="http://schemas.openxmlformats.org/drawingml/2006/main" noChangeArrowheads="1"/>
        </cdr:cNvSpPr>
      </cdr:nvSpPr>
      <cdr:spPr bwMode="auto">
        <a:xfrm xmlns:a="http://schemas.openxmlformats.org/drawingml/2006/main">
          <a:off x="5024549" y="1295400"/>
          <a:ext cx="522889" cy="176955"/>
        </a:xfrm>
        <a:prstGeom xmlns:a="http://schemas.openxmlformats.org/drawingml/2006/main" prst="rect">
          <a:avLst/>
        </a:prstGeom>
        <a:solidFill xmlns:a="http://schemas.openxmlformats.org/drawingml/2006/main">
          <a:schemeClr val="bg1"/>
        </a:solidFill>
        <a:ln xmlns:a="http://schemas.openxmlformats.org/drawingml/2006/main" w="12700">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3</a:t>
          </a:r>
          <a:r>
            <a:rPr lang="en-US" sz="1000" b="1" i="0" strike="noStrike" dirty="0">
              <a:solidFill>
                <a:srgbClr val="000000"/>
              </a:solidFill>
              <a:latin typeface="Arial"/>
              <a:cs typeface="Arial"/>
            </a:rPr>
            <a:t>,814*</a:t>
          </a:r>
        </a:p>
      </cdr:txBody>
    </cdr:sp>
  </cdr:relSizeAnchor>
  <cdr:relSizeAnchor xmlns:cdr="http://schemas.openxmlformats.org/drawingml/2006/chartDrawing">
    <cdr:from>
      <cdr:x>0.055</cdr:x>
      <cdr:y>0.88175</cdr:y>
    </cdr:from>
    <cdr:to>
      <cdr:x>0.87923</cdr:x>
      <cdr:y>0.99475</cdr:y>
    </cdr:to>
    <cdr:sp macro="" textlink="">
      <cdr:nvSpPr>
        <cdr:cNvPr id="1032" name="Text Box 8"/>
        <cdr:cNvSpPr txBox="1">
          <a:spLocks xmlns:a="http://schemas.openxmlformats.org/drawingml/2006/main" noChangeArrowheads="1"/>
        </cdr:cNvSpPr>
      </cdr:nvSpPr>
      <cdr:spPr bwMode="auto">
        <a:xfrm xmlns:a="http://schemas.openxmlformats.org/drawingml/2006/main">
          <a:off x="483504" y="5509527"/>
          <a:ext cx="7245825"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a:t>
          </a:r>
          <a:r>
            <a:rPr lang="en-US" sz="850" b="0" i="0" strike="noStrike" dirty="0">
              <a:solidFill>
                <a:srgbClr val="000000"/>
              </a:solidFill>
              <a:latin typeface="Arial"/>
              <a:cs typeface="Arial"/>
            </a:rPr>
            <a:t>from September 1, 2019 to August 31, 2020)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a:r>
          <a:r>
            <a:rPr lang="en-US" sz="850" dirty="0">
              <a:solidFill>
                <a:srgbClr val="000000"/>
              </a:solidFill>
              <a:latin typeface="Arial"/>
              <a:cs typeface="Arial"/>
            </a:rPr>
            <a:t>V</a:t>
          </a:r>
          <a:r>
            <a:rPr lang="en-US" sz="850" b="0" i="0" strike="noStrike" dirty="0">
              <a:solidFill>
                <a:srgbClr val="000000"/>
              </a:solidFill>
              <a:latin typeface="Arial"/>
              <a:cs typeface="Arial"/>
            </a:rPr>
            <a:t>alues are static for </a:t>
          </a:r>
          <a:r>
            <a:rPr lang="en-US" sz="850" dirty="0">
              <a:solidFill>
                <a:srgbClr val="000000"/>
              </a:solidFill>
              <a:latin typeface="Arial"/>
              <a:cs typeface="Arial"/>
            </a:rPr>
            <a:t>CHIP II and child care. SNAP </a:t>
          </a:r>
          <a:r>
            <a:rPr lang="en-US" sz="850" b="0" i="0" strike="noStrike" dirty="0">
              <a:solidFill>
                <a:srgbClr val="000000"/>
              </a:solidFill>
              <a:latin typeface="Arial"/>
              <a:cs typeface="Arial"/>
            </a:rPr>
            <a:t>values are monthly transitional values. Housing 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November 2020</a:t>
          </a:r>
        </a:p>
      </cdr:txBody>
    </cdr:sp>
  </cdr:relSizeAnchor>
  <cdr:relSizeAnchor xmlns:cdr="http://schemas.openxmlformats.org/drawingml/2006/chartDrawing">
    <cdr:from>
      <cdr:x>0.84831</cdr:x>
      <cdr:y>0.54878</cdr:y>
    </cdr:from>
    <cdr:to>
      <cdr:x>1</cdr:x>
      <cdr:y>0.70554</cdr:y>
    </cdr:to>
    <cdr:sp macro="" textlink="">
      <cdr:nvSpPr>
        <cdr:cNvPr id="10" name="TextBox 9"/>
        <cdr:cNvSpPr txBox="1"/>
      </cdr:nvSpPr>
      <cdr:spPr>
        <a:xfrm xmlns:a="http://schemas.openxmlformats.org/drawingml/2006/main">
          <a:off x="7457497" y="3429000"/>
          <a:ext cx="1333508" cy="97949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100" b="1" dirty="0"/>
            <a:t>Federal </a:t>
          </a:r>
        </a:p>
        <a:p xmlns:a="http://schemas.openxmlformats.org/drawingml/2006/main">
          <a:r>
            <a:rPr lang="en-US" sz="1100" b="1" dirty="0"/>
            <a:t>Poverty </a:t>
          </a:r>
        </a:p>
        <a:p xmlns:a="http://schemas.openxmlformats.org/drawingml/2006/main">
          <a:r>
            <a:rPr lang="en-US" sz="1100" b="1" dirty="0"/>
            <a:t>Threshold</a:t>
          </a:r>
        </a:p>
        <a:p xmlns:a="http://schemas.openxmlformats.org/drawingml/2006/main">
          <a:r>
            <a:rPr lang="en-US" b="1" dirty="0"/>
            <a:t>$1,810</a:t>
          </a:r>
          <a:endParaRPr lang="en-US" sz="1100" b="1" dirty="0"/>
        </a:p>
        <a:p xmlns:a="http://schemas.openxmlformats.org/drawingml/2006/main">
          <a:endParaRPr lang="en-US" sz="1100" b="1" dirty="0"/>
        </a:p>
      </cdr:txBody>
    </cdr:sp>
  </cdr:relSizeAnchor>
  <cdr:relSizeAnchor xmlns:cdr="http://schemas.openxmlformats.org/drawingml/2006/chartDrawing">
    <cdr:from>
      <cdr:x>0.11215</cdr:x>
      <cdr:y>0.26829</cdr:y>
    </cdr:from>
    <cdr:to>
      <cdr:x>0.19882</cdr:x>
      <cdr:y>0.31504</cdr:y>
    </cdr:to>
    <cdr:sp macro="" textlink="">
      <cdr:nvSpPr>
        <cdr:cNvPr id="12" name="TextBox 11"/>
        <cdr:cNvSpPr txBox="1"/>
      </cdr:nvSpPr>
      <cdr:spPr>
        <a:xfrm xmlns:a="http://schemas.openxmlformats.org/drawingml/2006/main">
          <a:off x="985949" y="1676400"/>
          <a:ext cx="761917" cy="29211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$3,433</a:t>
          </a:r>
        </a:p>
      </cdr:txBody>
    </cdr:sp>
  </cdr:relSizeAnchor>
  <cdr:relSizeAnchor xmlns:cdr="http://schemas.openxmlformats.org/drawingml/2006/chartDrawing">
    <cdr:from>
      <cdr:x>0.10877</cdr:x>
      <cdr:y>0.18017</cdr:y>
    </cdr:from>
    <cdr:to>
      <cdr:x>0.19545</cdr:x>
      <cdr:y>0.22692</cdr:y>
    </cdr:to>
    <cdr:sp macro="" textlink="">
      <cdr:nvSpPr>
        <cdr:cNvPr id="11" name="TextBox 10"/>
        <cdr:cNvSpPr txBox="1"/>
      </cdr:nvSpPr>
      <cdr:spPr>
        <a:xfrm xmlns:a="http://schemas.openxmlformats.org/drawingml/2006/main">
          <a:off x="956187" y="1125794"/>
          <a:ext cx="762005" cy="29211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   </a:t>
          </a:r>
        </a:p>
      </cdr:txBody>
    </cdr:sp>
  </cdr:relSizeAnchor>
  <cdr:relSizeAnchor xmlns:cdr="http://schemas.openxmlformats.org/drawingml/2006/chartDrawing">
    <cdr:from>
      <cdr:x>0.27685</cdr:x>
      <cdr:y>0.2561</cdr:y>
    </cdr:from>
    <cdr:to>
      <cdr:x>0.33608</cdr:x>
      <cdr:y>0.33122</cdr:y>
    </cdr:to>
    <cdr:sp macro="" textlink="">
      <cdr:nvSpPr>
        <cdr:cNvPr id="14" name="Text Box 2"/>
        <cdr:cNvSpPr txBox="1">
          <a:spLocks xmlns:a="http://schemas.openxmlformats.org/drawingml/2006/main" noChangeArrowheads="1"/>
        </cdr:cNvSpPr>
      </cdr:nvSpPr>
      <cdr:spPr bwMode="auto">
        <a:xfrm xmlns:a="http://schemas.openxmlformats.org/drawingml/2006/main">
          <a:off x="2433749" y="1600200"/>
          <a:ext cx="520691" cy="46938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3</a:t>
          </a:r>
          <a:r>
            <a:rPr lang="en-US" sz="1000" b="1" i="0" strike="noStrike" dirty="0">
              <a:solidFill>
                <a:srgbClr val="000000"/>
              </a:solidFill>
              <a:latin typeface="Arial"/>
              <a:cs typeface="Arial"/>
            </a:rPr>
            <a:t>,545</a:t>
          </a:r>
        </a:p>
        <a:p xmlns:a="http://schemas.openxmlformats.org/drawingml/2006/main">
          <a:pPr algn="l" rtl="0">
            <a:defRPr sz="1000"/>
          </a:pPr>
          <a:endParaRPr lang="en-US" sz="1000" b="1" i="0" strike="noStrike" dirty="0">
            <a:solidFill>
              <a:srgbClr val="000000"/>
            </a:solidFill>
            <a:latin typeface="Arial"/>
            <a:cs typeface="Arial"/>
          </a:endParaRPr>
        </a:p>
        <a:p xmlns:a="http://schemas.openxmlformats.org/drawingml/2006/main">
          <a:pPr algn="l" rtl="0">
            <a:defRPr sz="1000"/>
          </a:pPr>
          <a:endParaRPr lang="en-US" sz="900" b="1" i="0" strike="noStrike" dirty="0">
            <a:solidFill>
              <a:srgbClr val="000000"/>
            </a:solidFill>
            <a:latin typeface="Arial"/>
            <a:cs typeface="Arial"/>
          </a:endParaRPr>
        </a:p>
      </cdr:txBody>
    </cdr:sp>
  </cdr:relSizeAnchor>
  <cdr:relSizeAnchor xmlns:cdr="http://schemas.openxmlformats.org/drawingml/2006/chartDrawing">
    <cdr:from>
      <cdr:x>0.71891</cdr:x>
      <cdr:y>0.19512</cdr:y>
    </cdr:from>
    <cdr:to>
      <cdr:x>0.78506</cdr:x>
      <cdr:y>0.23171</cdr:y>
    </cdr:to>
    <cdr:sp macro="" textlink="">
      <cdr:nvSpPr>
        <cdr:cNvPr id="13" name="Text Box 7"/>
        <cdr:cNvSpPr txBox="1">
          <a:spLocks xmlns:a="http://schemas.openxmlformats.org/drawingml/2006/main" noChangeArrowheads="1"/>
        </cdr:cNvSpPr>
      </cdr:nvSpPr>
      <cdr:spPr bwMode="auto">
        <a:xfrm xmlns:a="http://schemas.openxmlformats.org/drawingml/2006/main">
          <a:off x="6319949" y="1219200"/>
          <a:ext cx="581525" cy="228629"/>
        </a:xfrm>
        <a:prstGeom xmlns:a="http://schemas.openxmlformats.org/drawingml/2006/main" prst="rect">
          <a:avLst/>
        </a:prstGeom>
        <a:solidFill xmlns:a="http://schemas.openxmlformats.org/drawingml/2006/main">
          <a:srgbClr val="FFFFFF"/>
        </a:solidFill>
        <a:ln xmlns:a="http://schemas.openxmlformats.org/drawingml/2006/main" w="12700">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3,919</a:t>
          </a:r>
          <a:endParaRPr lang="en-US" sz="1000" b="1" i="0" strike="noStrike" dirty="0">
            <a:solidFill>
              <a:srgbClr val="000000"/>
            </a:solidFill>
            <a:latin typeface="Arial"/>
            <a:cs typeface="Arial"/>
          </a:endParaRP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0.42644</cdr:x>
      <cdr:y>0.23171</cdr:y>
    </cdr:from>
    <cdr:to>
      <cdr:x>0.49578</cdr:x>
      <cdr:y>0.26003</cdr:y>
    </cdr:to>
    <cdr:sp macro="" textlink="">
      <cdr:nvSpPr>
        <cdr:cNvPr id="16" name="Text Box 4"/>
        <cdr:cNvSpPr txBox="1">
          <a:spLocks xmlns:a="http://schemas.openxmlformats.org/drawingml/2006/main" noChangeArrowheads="1"/>
        </cdr:cNvSpPr>
      </cdr:nvSpPr>
      <cdr:spPr bwMode="auto">
        <a:xfrm xmlns:a="http://schemas.openxmlformats.org/drawingml/2006/main">
          <a:off x="3748832" y="1447800"/>
          <a:ext cx="609600" cy="17697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 </a:t>
          </a:r>
          <a:r>
            <a:rPr lang="en-US" sz="1000" b="1" dirty="0">
              <a:solidFill>
                <a:srgbClr val="000000"/>
              </a:solidFill>
              <a:latin typeface="Arial"/>
              <a:cs typeface="Arial"/>
            </a:rPr>
            <a:t>3,761</a:t>
          </a:r>
          <a:endParaRPr lang="en-US" sz="1000" b="1" i="0" strike="noStrike" dirty="0">
            <a:solidFill>
              <a:srgbClr val="000000"/>
            </a:solidFill>
            <a:latin typeface="Arial"/>
            <a:cs typeface="Aria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0.26841</cdr:x>
      <cdr:y>0.23171</cdr:y>
    </cdr:from>
    <cdr:to>
      <cdr:x>0.33776</cdr:x>
      <cdr:y>0.28466</cdr:y>
    </cdr:to>
    <cdr:sp macro="" textlink="">
      <cdr:nvSpPr>
        <cdr:cNvPr id="1026" name="Text Box 2"/>
        <cdr:cNvSpPr txBox="1">
          <a:spLocks xmlns:a="http://schemas.openxmlformats.org/drawingml/2006/main" noChangeArrowheads="1"/>
        </cdr:cNvSpPr>
      </cdr:nvSpPr>
      <cdr:spPr bwMode="auto">
        <a:xfrm xmlns:a="http://schemas.openxmlformats.org/drawingml/2006/main">
          <a:off x="2359593" y="1447800"/>
          <a:ext cx="609656" cy="33086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p>
        <a:p xmlns:a="http://schemas.openxmlformats.org/drawingml/2006/main">
          <a:pPr algn="l" rtl="0">
            <a:defRPr sz="1000"/>
          </a:pPr>
          <a:r>
            <a:rPr lang="en-US" sz="900" b="1" i="0" strike="noStrike" dirty="0">
              <a:solidFill>
                <a:srgbClr val="000000"/>
              </a:solidFill>
              <a:latin typeface="Arial"/>
              <a:cs typeface="Arial"/>
            </a:rPr>
            <a:t>$</a:t>
          </a:r>
          <a:r>
            <a:rPr lang="en-US" sz="1000" b="1" i="0" strike="noStrike" dirty="0">
              <a:solidFill>
                <a:srgbClr val="000000"/>
              </a:solidFill>
              <a:latin typeface="Arial"/>
              <a:cs typeface="Arial"/>
            </a:rPr>
            <a:t>20.46</a:t>
          </a:r>
        </a:p>
      </cdr:txBody>
    </cdr:sp>
  </cdr:relSizeAnchor>
  <cdr:relSizeAnchor xmlns:cdr="http://schemas.openxmlformats.org/drawingml/2006/chartDrawing">
    <cdr:from>
      <cdr:x>0.47674</cdr:x>
      <cdr:y>0.2561</cdr:y>
    </cdr:from>
    <cdr:to>
      <cdr:x>0.53594</cdr:x>
      <cdr:y>0.28442</cdr:y>
    </cdr:to>
    <cdr:sp macro="" textlink="">
      <cdr:nvSpPr>
        <cdr:cNvPr id="1029" name="Text Box 5"/>
        <cdr:cNvSpPr txBox="1">
          <a:spLocks xmlns:a="http://schemas.openxmlformats.org/drawingml/2006/main" noChangeArrowheads="1"/>
        </cdr:cNvSpPr>
      </cdr:nvSpPr>
      <cdr:spPr bwMode="auto">
        <a:xfrm xmlns:a="http://schemas.openxmlformats.org/drawingml/2006/main">
          <a:off x="4191000" y="1600200"/>
          <a:ext cx="520427" cy="1769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0.71048</cdr:x>
      <cdr:y>0.19512</cdr:y>
    </cdr:from>
    <cdr:to>
      <cdr:x>0.77663</cdr:x>
      <cdr:y>0.22376</cdr:y>
    </cdr:to>
    <cdr:sp macro="" textlink="">
      <cdr:nvSpPr>
        <cdr:cNvPr id="1031" name="Text Box 7"/>
        <cdr:cNvSpPr txBox="1">
          <a:spLocks xmlns:a="http://schemas.openxmlformats.org/drawingml/2006/main" noChangeArrowheads="1"/>
        </cdr:cNvSpPr>
      </cdr:nvSpPr>
      <cdr:spPr bwMode="auto">
        <a:xfrm xmlns:a="http://schemas.openxmlformats.org/drawingml/2006/main">
          <a:off x="6245793" y="1219200"/>
          <a:ext cx="581525" cy="178954"/>
        </a:xfrm>
        <a:prstGeom xmlns:a="http://schemas.openxmlformats.org/drawingml/2006/main" prst="rect">
          <a:avLst/>
        </a:prstGeom>
        <a:solidFill xmlns:a="http://schemas.openxmlformats.org/drawingml/2006/main">
          <a:srgbClr val="FFFFFF"/>
        </a:solidFill>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22.62</a:t>
          </a:r>
        </a:p>
        <a:p xmlns:a="http://schemas.openxmlformats.org/drawingml/2006/main">
          <a:pPr algn="l" rtl="0">
            <a:defRPr sz="1000"/>
          </a:pPr>
          <a:endParaRPr lang="en-US" sz="1000" b="1" dirty="0">
            <a:solidFill>
              <a:srgbClr val="000000"/>
            </a:solidFill>
            <a:latin typeface="Arial"/>
            <a:cs typeface="Arial"/>
          </a:endParaRPr>
        </a:p>
        <a:p xmlns:a="http://schemas.openxmlformats.org/drawingml/2006/main">
          <a:pPr algn="l" rtl="0">
            <a:defRPr sz="1000"/>
          </a:pPr>
          <a:endParaRPr lang="en-US" sz="1000" b="1" dirty="0">
            <a:solidFill>
              <a:srgbClr val="000000"/>
            </a:solidFill>
            <a:latin typeface="Arial"/>
            <a:cs typeface="Arial"/>
          </a:endParaRPr>
        </a:p>
        <a:p xmlns:a="http://schemas.openxmlformats.org/drawingml/2006/main">
          <a:pPr algn="l" rtl="0">
            <a:defRPr sz="1000"/>
          </a:pPr>
          <a:endParaRPr lang="en-US" sz="1000" b="1" i="0" strike="noStrike" dirty="0">
            <a:solidFill>
              <a:srgbClr val="000000"/>
            </a:solidFill>
            <a:latin typeface="Arial"/>
            <a:cs typeface="Arial"/>
          </a:endParaRPr>
        </a:p>
      </cdr:txBody>
    </cdr:sp>
  </cdr:relSizeAnchor>
  <cdr:relSizeAnchor xmlns:cdr="http://schemas.openxmlformats.org/drawingml/2006/chartDrawing">
    <cdr:from>
      <cdr:x>0.05171</cdr:x>
      <cdr:y>0.86585</cdr:y>
    </cdr:from>
    <cdr:to>
      <cdr:x>0.87594</cdr:x>
      <cdr:y>0.97885</cdr:y>
    </cdr:to>
    <cdr:sp macro="" textlink="">
      <cdr:nvSpPr>
        <cdr:cNvPr id="1032" name="Text Box 8"/>
        <cdr:cNvSpPr txBox="1">
          <a:spLocks xmlns:a="http://schemas.openxmlformats.org/drawingml/2006/main" noChangeArrowheads="1"/>
        </cdr:cNvSpPr>
      </cdr:nvSpPr>
      <cdr:spPr bwMode="auto">
        <a:xfrm xmlns:a="http://schemas.openxmlformats.org/drawingml/2006/main">
          <a:off x="454593" y="5410200"/>
          <a:ext cx="7245810" cy="706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800" b="0" i="0" strike="noStrike" dirty="0">
              <a:solidFill>
                <a:srgbClr val="000000"/>
              </a:solidFill>
              <a:latin typeface="Arial"/>
              <a:cs typeface="Arial"/>
            </a:rPr>
            <a:t>* </a:t>
          </a:r>
          <a:r>
            <a:rPr lang="en-US" sz="850" b="0" i="0" strike="noStrike" dirty="0">
              <a:solidFill>
                <a:srgbClr val="000000"/>
              </a:solidFill>
              <a:latin typeface="Arial"/>
              <a:cs typeface="Arial"/>
            </a:rPr>
            <a:t>$11.23 per hour is the state average </a:t>
          </a:r>
          <a:r>
            <a:rPr lang="en-US" sz="850" dirty="0">
              <a:solidFill>
                <a:srgbClr val="000000"/>
              </a:solidFill>
              <a:latin typeface="Arial"/>
              <a:cs typeface="Arial"/>
            </a:rPr>
            <a:t>beginning wage (from </a:t>
          </a:r>
          <a:r>
            <a:rPr lang="en-US" sz="850" b="0" i="0" strike="noStrike" dirty="0">
              <a:solidFill>
                <a:srgbClr val="000000"/>
              </a:solidFill>
              <a:latin typeface="Arial"/>
              <a:cs typeface="Arial"/>
            </a:rPr>
            <a:t>September 1, 2019 to August 31, 2020) for Choices participants entering employment.  </a:t>
          </a:r>
        </a:p>
        <a:p xmlns:a="http://schemas.openxmlformats.org/drawingml/2006/main">
          <a:pPr algn="l" rtl="0">
            <a:defRPr sz="1000"/>
          </a:pPr>
          <a:r>
            <a:rPr lang="en-US" sz="850" b="0" i="0" strike="noStrike" dirty="0">
              <a:solidFill>
                <a:srgbClr val="000000"/>
              </a:solidFill>
              <a:latin typeface="Arial"/>
              <a:cs typeface="Arial"/>
            </a:rPr>
            <a:t>Note: </a:t>
          </a:r>
          <a:r>
            <a:rPr lang="en-US" sz="850" dirty="0">
              <a:solidFill>
                <a:srgbClr val="000000"/>
              </a:solidFill>
              <a:latin typeface="Arial"/>
              <a:cs typeface="Arial"/>
            </a:rPr>
            <a:t>V</a:t>
          </a:r>
          <a:r>
            <a:rPr lang="en-US" sz="850" b="0" i="0" strike="noStrike" dirty="0">
              <a:solidFill>
                <a:srgbClr val="000000"/>
              </a:solidFill>
              <a:latin typeface="Arial"/>
              <a:cs typeface="Arial"/>
            </a:rPr>
            <a:t>alues are static for CHIP II and child care. SNAP values are derived by using</a:t>
          </a:r>
          <a:r>
            <a:rPr lang="en-US" sz="850" dirty="0">
              <a:solidFill>
                <a:srgbClr val="000000"/>
              </a:solidFill>
              <a:latin typeface="Arial"/>
              <a:cs typeface="Arial"/>
            </a:rPr>
            <a:t> t</a:t>
          </a:r>
          <a:r>
            <a:rPr lang="en-US" sz="850" b="0" i="0" strike="noStrike" dirty="0">
              <a:solidFill>
                <a:srgbClr val="000000"/>
              </a:solidFill>
              <a:latin typeface="Arial"/>
              <a:cs typeface="Arial"/>
            </a:rPr>
            <a:t>welve months of transitional values. </a:t>
          </a:r>
          <a:r>
            <a:rPr lang="en-US" sz="850" dirty="0">
              <a:solidFill>
                <a:srgbClr val="000000"/>
              </a:solidFill>
              <a:latin typeface="Arial"/>
              <a:cs typeface="Arial"/>
            </a:rPr>
            <a:t>Values assume full-time employment of 2,080 hours per year. Housing </a:t>
          </a:r>
          <a:r>
            <a:rPr lang="en-US" sz="850" b="0" i="0" strike="noStrike" dirty="0">
              <a:solidFill>
                <a:srgbClr val="000000"/>
              </a:solidFill>
              <a:latin typeface="Arial"/>
              <a:cs typeface="Arial"/>
            </a:rPr>
            <a:t>and transportation costs are not included.</a:t>
          </a:r>
        </a:p>
        <a:p xmlns:a="http://schemas.openxmlformats.org/drawingml/2006/main">
          <a:pPr algn="l" rtl="0">
            <a:defRPr sz="1000"/>
          </a:pPr>
          <a:endParaRPr lang="en-US" sz="800" b="0" i="0" strike="noStrike" dirty="0">
            <a:solidFill>
              <a:srgbClr val="000000"/>
            </a:solidFill>
            <a:latin typeface="Arial"/>
            <a:cs typeface="Arial"/>
          </a:endParaRPr>
        </a:p>
        <a:p xmlns:a="http://schemas.openxmlformats.org/drawingml/2006/main">
          <a:pPr algn="l" rtl="0">
            <a:defRPr sz="1000"/>
          </a:pPr>
          <a:r>
            <a:rPr lang="en-US" sz="900" b="1" i="0" strike="noStrike" dirty="0">
              <a:solidFill>
                <a:srgbClr val="000000"/>
              </a:solidFill>
              <a:latin typeface="Arial"/>
              <a:cs typeface="Arial"/>
            </a:rPr>
            <a:t>Date Source:  </a:t>
          </a:r>
          <a:r>
            <a:rPr lang="en-US" sz="900" b="1" i="1" strike="noStrike" dirty="0">
              <a:solidFill>
                <a:srgbClr val="000000"/>
              </a:solidFill>
              <a:latin typeface="Arial"/>
              <a:cs typeface="Arial"/>
            </a:rPr>
            <a:t>Single Parent Family Income and Assistance Model,</a:t>
          </a:r>
          <a:r>
            <a:rPr lang="en-US" sz="900" b="1" i="0" strike="noStrike" dirty="0">
              <a:solidFill>
                <a:srgbClr val="000000"/>
              </a:solidFill>
              <a:latin typeface="Arial"/>
              <a:cs typeface="Arial"/>
            </a:rPr>
            <a:t> Texas Workforce Investment Council.        </a:t>
          </a:r>
          <a:r>
            <a:rPr lang="en-US" sz="900" b="1" dirty="0">
              <a:solidFill>
                <a:srgbClr val="000000"/>
              </a:solidFill>
              <a:latin typeface="Arial"/>
              <a:cs typeface="Arial"/>
            </a:rPr>
            <a:t>November </a:t>
          </a:r>
          <a:r>
            <a:rPr lang="en-US" sz="900" b="1" i="0" strike="noStrike" dirty="0">
              <a:solidFill>
                <a:srgbClr val="000000"/>
              </a:solidFill>
              <a:latin typeface="Arial"/>
              <a:cs typeface="Arial"/>
            </a:rPr>
            <a:t>2020</a:t>
          </a:r>
        </a:p>
      </cdr:txBody>
    </cdr:sp>
  </cdr:relSizeAnchor>
  <cdr:relSizeAnchor xmlns:cdr="http://schemas.openxmlformats.org/drawingml/2006/chartDrawing">
    <cdr:from>
      <cdr:x>0.80612</cdr:x>
      <cdr:y>0.4878</cdr:y>
    </cdr:from>
    <cdr:to>
      <cdr:x>0.99623</cdr:x>
      <cdr:y>0.56097</cdr:y>
    </cdr:to>
    <cdr:sp macro="" textlink="">
      <cdr:nvSpPr>
        <cdr:cNvPr id="10" name="TextBox 9"/>
        <cdr:cNvSpPr txBox="1"/>
      </cdr:nvSpPr>
      <cdr:spPr>
        <a:xfrm xmlns:a="http://schemas.openxmlformats.org/drawingml/2006/main">
          <a:off x="7086605" y="3048000"/>
          <a:ext cx="1671258" cy="45716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b="1" dirty="0"/>
        </a:p>
        <a:p xmlns:a="http://schemas.openxmlformats.org/drawingml/2006/main">
          <a:endParaRPr lang="en-US" sz="1100" b="1" dirty="0"/>
        </a:p>
      </cdr:txBody>
    </cdr:sp>
  </cdr:relSizeAnchor>
  <cdr:relSizeAnchor xmlns:cdr="http://schemas.openxmlformats.org/drawingml/2006/chartDrawing">
    <cdr:from>
      <cdr:x>0.11239</cdr:x>
      <cdr:y>0.26829</cdr:y>
    </cdr:from>
    <cdr:to>
      <cdr:x>0.19907</cdr:x>
      <cdr:y>0.30488</cdr:y>
    </cdr:to>
    <cdr:sp macro="" textlink="">
      <cdr:nvSpPr>
        <cdr:cNvPr id="12" name="TextBox 11"/>
        <cdr:cNvSpPr txBox="1"/>
      </cdr:nvSpPr>
      <cdr:spPr>
        <a:xfrm xmlns:a="http://schemas.openxmlformats.org/drawingml/2006/main">
          <a:off x="987993" y="1676400"/>
          <a:ext cx="762004" cy="22862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000" b="1" dirty="0">
              <a:latin typeface="Arial" pitchFamily="34" charset="0"/>
              <a:cs typeface="Arial" pitchFamily="34" charset="0"/>
            </a:rPr>
            <a:t>$19.87</a:t>
          </a:r>
        </a:p>
        <a:p xmlns:a="http://schemas.openxmlformats.org/drawingml/2006/main">
          <a:endParaRPr lang="en-US" sz="1000" b="1" dirty="0">
            <a:latin typeface="Arial" pitchFamily="34" charset="0"/>
            <a:cs typeface="Arial" pitchFamily="34" charset="0"/>
          </a:endParaRPr>
        </a:p>
        <a:p xmlns:a="http://schemas.openxmlformats.org/drawingml/2006/main">
          <a:endParaRPr lang="en-US" sz="1000" b="1" dirty="0">
            <a:latin typeface="Arial" pitchFamily="34" charset="0"/>
            <a:cs typeface="Arial" pitchFamily="34" charset="0"/>
          </a:endParaRPr>
        </a:p>
      </cdr:txBody>
    </cdr:sp>
  </cdr:relSizeAnchor>
  <cdr:relSizeAnchor xmlns:cdr="http://schemas.openxmlformats.org/drawingml/2006/chartDrawing">
    <cdr:from>
      <cdr:x>0.4071</cdr:x>
      <cdr:y>0.21951</cdr:y>
    </cdr:from>
    <cdr:to>
      <cdr:x>0.47644</cdr:x>
      <cdr:y>0.24784</cdr:y>
    </cdr:to>
    <cdr:sp macro="" textlink="">
      <cdr:nvSpPr>
        <cdr:cNvPr id="11" name="Text Box 4"/>
        <cdr:cNvSpPr txBox="1">
          <a:spLocks xmlns:a="http://schemas.openxmlformats.org/drawingml/2006/main" noChangeArrowheads="1"/>
        </cdr:cNvSpPr>
      </cdr:nvSpPr>
      <cdr:spPr bwMode="auto">
        <a:xfrm xmlns:a="http://schemas.openxmlformats.org/drawingml/2006/main" flipV="1">
          <a:off x="3578793" y="1371600"/>
          <a:ext cx="609568" cy="177017"/>
        </a:xfrm>
        <a:prstGeom xmlns:a="http://schemas.openxmlformats.org/drawingml/2006/main" prst="rect">
          <a:avLst/>
        </a:prstGeom>
        <a:solidFill xmlns:a="http://schemas.openxmlformats.org/drawingml/2006/main">
          <a:schemeClr val="bg1"/>
        </a:solidFill>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  $</a:t>
          </a:r>
          <a:r>
            <a:rPr lang="en-US" sz="1000" b="1" dirty="0">
              <a:solidFill>
                <a:srgbClr val="000000"/>
              </a:solidFill>
              <a:latin typeface="Arial"/>
              <a:cs typeface="Arial"/>
            </a:rPr>
            <a:t>21</a:t>
          </a:r>
          <a:r>
            <a:rPr lang="en-US" sz="1000" b="1" i="0" strike="noStrike" dirty="0">
              <a:solidFill>
                <a:srgbClr val="000000"/>
              </a:solidFill>
              <a:latin typeface="Arial"/>
              <a:cs typeface="Arial"/>
            </a:rPr>
            <a:t>.71</a:t>
          </a:r>
        </a:p>
      </cdr:txBody>
    </cdr:sp>
  </cdr:relSizeAnchor>
  <cdr:relSizeAnchor xmlns:cdr="http://schemas.openxmlformats.org/drawingml/2006/chartDrawing">
    <cdr:from>
      <cdr:x>0.83342</cdr:x>
      <cdr:y>0.56098</cdr:y>
    </cdr:from>
    <cdr:to>
      <cdr:x>0.96344</cdr:x>
      <cdr:y>0.70732</cdr:y>
    </cdr:to>
    <cdr:sp macro="" textlink="">
      <cdr:nvSpPr>
        <cdr:cNvPr id="2" name="TextBox 1"/>
        <cdr:cNvSpPr txBox="1"/>
      </cdr:nvSpPr>
      <cdr:spPr>
        <a:xfrm xmlns:a="http://schemas.openxmlformats.org/drawingml/2006/main">
          <a:off x="7326592" y="3505200"/>
          <a:ext cx="1143007" cy="9144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Federal </a:t>
          </a:r>
        </a:p>
        <a:p xmlns:a="http://schemas.openxmlformats.org/drawingml/2006/main">
          <a:r>
            <a:rPr lang="en-US" sz="1100" b="1" dirty="0"/>
            <a:t>Poverty </a:t>
          </a:r>
        </a:p>
        <a:p xmlns:a="http://schemas.openxmlformats.org/drawingml/2006/main">
          <a:r>
            <a:rPr lang="en-US" sz="1100" b="1" dirty="0"/>
            <a:t>Threshold</a:t>
          </a:r>
        </a:p>
        <a:p xmlns:a="http://schemas.openxmlformats.org/drawingml/2006/main">
          <a:r>
            <a:rPr lang="en-US" b="1" dirty="0"/>
            <a:t>$10.44</a:t>
          </a:r>
          <a:endParaRPr lang="en-US" sz="1100" b="1" dirty="0"/>
        </a:p>
      </cdr:txBody>
    </cdr:sp>
  </cdr:relSizeAnchor>
  <cdr:relSizeAnchor xmlns:cdr="http://schemas.openxmlformats.org/drawingml/2006/chartDrawing">
    <cdr:from>
      <cdr:x>0.56312</cdr:x>
      <cdr:y>0.20732</cdr:y>
    </cdr:from>
    <cdr:to>
      <cdr:x>0.6226</cdr:x>
      <cdr:y>0.23564</cdr:y>
    </cdr:to>
    <cdr:sp macro="" textlink="">
      <cdr:nvSpPr>
        <cdr:cNvPr id="1030" name="Text Box 6"/>
        <cdr:cNvSpPr txBox="1">
          <a:spLocks xmlns:a="http://schemas.openxmlformats.org/drawingml/2006/main" noChangeArrowheads="1"/>
        </cdr:cNvSpPr>
      </cdr:nvSpPr>
      <cdr:spPr bwMode="auto">
        <a:xfrm xmlns:a="http://schemas.openxmlformats.org/drawingml/2006/main">
          <a:off x="4950393" y="1295400"/>
          <a:ext cx="522889" cy="176955"/>
        </a:xfrm>
        <a:prstGeom xmlns:a="http://schemas.openxmlformats.org/drawingml/2006/main" prst="rect">
          <a:avLst/>
        </a:prstGeom>
        <a:solidFill xmlns:a="http://schemas.openxmlformats.org/drawingml/2006/main">
          <a:schemeClr val="bg1"/>
        </a:solidFill>
        <a:ln xmlns:a="http://schemas.openxmlformats.org/drawingml/2006/main" w="9525">
          <a:solidFill>
            <a:schemeClr val="tx1"/>
          </a:solidFill>
          <a:miter lim="800000"/>
          <a:headEnd/>
          <a:tailEnd/>
        </a:ln>
      </cdr:spPr>
      <cdr:txBody>
        <a:bodyPr xmlns:a="http://schemas.openxmlformats.org/drawingml/2006/main" wrap="square" lIns="18288" tIns="22860" rIns="0" bIns="0" anchor="t" upright="1">
          <a:spAutoFit/>
        </a:bodyPr>
        <a:lstStyle xmlns:a="http://schemas.openxmlformats.org/drawingml/2006/main"/>
        <a:p xmlns:a="http://schemas.openxmlformats.org/drawingml/2006/main">
          <a:pPr algn="l" rtl="0">
            <a:defRPr sz="1000"/>
          </a:pPr>
          <a:r>
            <a:rPr lang="en-US" sz="1000" b="1" i="0" strike="noStrike" dirty="0">
              <a:solidFill>
                <a:srgbClr val="000000"/>
              </a:solidFill>
              <a:latin typeface="Arial"/>
              <a:cs typeface="Arial"/>
            </a:rPr>
            <a:t>$</a:t>
          </a:r>
          <a:r>
            <a:rPr lang="en-US" sz="1000" b="1" dirty="0">
              <a:solidFill>
                <a:srgbClr val="000000"/>
              </a:solidFill>
              <a:latin typeface="Arial"/>
              <a:cs typeface="Arial"/>
            </a:rPr>
            <a:t>22.01*</a:t>
          </a:r>
          <a:endParaRPr lang="en-US" sz="1000" b="1" i="0" strike="noStrike" dirty="0">
            <a:solidFill>
              <a:srgbClr val="000000"/>
            </a:solidFill>
            <a:latin typeface="Arial"/>
            <a:cs typeface="Aria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37" tIns="46619" rIns="93237" bIns="46619" rtlCol="0"/>
          <a:lstStyle>
            <a:lvl1pPr algn="l">
              <a:defRPr sz="1200"/>
            </a:lvl1pPr>
          </a:lstStyle>
          <a:p>
            <a:endParaRPr lang="en-US"/>
          </a:p>
        </p:txBody>
      </p:sp>
      <p:sp>
        <p:nvSpPr>
          <p:cNvPr id="3" name="Date Placeholder 2"/>
          <p:cNvSpPr>
            <a:spLocks noGrp="1"/>
          </p:cNvSpPr>
          <p:nvPr>
            <p:ph type="dt" idx="1"/>
          </p:nvPr>
        </p:nvSpPr>
        <p:spPr>
          <a:xfrm>
            <a:off x="3974535" y="0"/>
            <a:ext cx="3040592" cy="465138"/>
          </a:xfrm>
          <a:prstGeom prst="rect">
            <a:avLst/>
          </a:prstGeom>
        </p:spPr>
        <p:txBody>
          <a:bodyPr vert="horz" lIns="93237" tIns="46619" rIns="93237" bIns="46619" rtlCol="0"/>
          <a:lstStyle>
            <a:lvl1pPr algn="r">
              <a:defRPr sz="1200"/>
            </a:lvl1pPr>
          </a:lstStyle>
          <a:p>
            <a:fld id="{ABA12EFD-4F51-4DA0-918A-2C4DD7C0E62A}" type="datetimeFigureOut">
              <a:rPr lang="en-US" smtClean="0"/>
              <a:pPr/>
              <a:t>7/15/2021</a:t>
            </a:fld>
            <a:endParaRPr lang="en-US"/>
          </a:p>
        </p:txBody>
      </p:sp>
      <p:sp>
        <p:nvSpPr>
          <p:cNvPr id="4" name="Slide Image Placeholder 3"/>
          <p:cNvSpPr>
            <a:spLocks noGrp="1" noRot="1" noChangeAspect="1"/>
          </p:cNvSpPr>
          <p:nvPr>
            <p:ph type="sldImg" idx="2"/>
          </p:nvPr>
        </p:nvSpPr>
        <p:spPr>
          <a:xfrm>
            <a:off x="1182688" y="696913"/>
            <a:ext cx="4651375" cy="3489325"/>
          </a:xfrm>
          <a:prstGeom prst="rect">
            <a:avLst/>
          </a:prstGeom>
          <a:noFill/>
          <a:ln w="12700">
            <a:solidFill>
              <a:prstClr val="black"/>
            </a:solidFill>
          </a:ln>
        </p:spPr>
        <p:txBody>
          <a:bodyPr vert="horz" lIns="93237" tIns="46619" rIns="93237" bIns="46619" rtlCol="0" anchor="ctr"/>
          <a:lstStyle/>
          <a:p>
            <a:endParaRPr lang="en-US"/>
          </a:p>
        </p:txBody>
      </p:sp>
      <p:sp>
        <p:nvSpPr>
          <p:cNvPr id="5" name="Notes Placeholder 4"/>
          <p:cNvSpPr>
            <a:spLocks noGrp="1"/>
          </p:cNvSpPr>
          <p:nvPr>
            <p:ph type="body" sz="quarter" idx="3"/>
          </p:nvPr>
        </p:nvSpPr>
        <p:spPr>
          <a:xfrm>
            <a:off x="701675" y="4418807"/>
            <a:ext cx="5613400" cy="4186238"/>
          </a:xfrm>
          <a:prstGeom prst="rect">
            <a:avLst/>
          </a:prstGeom>
        </p:spPr>
        <p:txBody>
          <a:bodyPr vert="horz" lIns="93237" tIns="46619" rIns="93237" bIns="466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9"/>
            <a:ext cx="3040592" cy="465138"/>
          </a:xfrm>
          <a:prstGeom prst="rect">
            <a:avLst/>
          </a:prstGeom>
        </p:spPr>
        <p:txBody>
          <a:bodyPr vert="horz" lIns="93237" tIns="46619" rIns="93237" bIns="46619" rtlCol="0" anchor="b"/>
          <a:lstStyle>
            <a:lvl1pPr algn="l">
              <a:defRPr sz="1200"/>
            </a:lvl1pPr>
          </a:lstStyle>
          <a:p>
            <a:endParaRPr lang="en-US"/>
          </a:p>
        </p:txBody>
      </p:sp>
      <p:sp>
        <p:nvSpPr>
          <p:cNvPr id="7" name="Slide Number Placeholder 6"/>
          <p:cNvSpPr>
            <a:spLocks noGrp="1"/>
          </p:cNvSpPr>
          <p:nvPr>
            <p:ph type="sldNum" sz="quarter" idx="5"/>
          </p:nvPr>
        </p:nvSpPr>
        <p:spPr>
          <a:xfrm>
            <a:off x="3974535" y="8835999"/>
            <a:ext cx="3040592" cy="465138"/>
          </a:xfrm>
          <a:prstGeom prst="rect">
            <a:avLst/>
          </a:prstGeom>
        </p:spPr>
        <p:txBody>
          <a:bodyPr vert="horz" lIns="93237" tIns="46619" rIns="93237" bIns="46619" rtlCol="0" anchor="b"/>
          <a:lstStyle>
            <a:lvl1pPr algn="r">
              <a:defRPr sz="1200"/>
            </a:lvl1pPr>
          </a:lstStyle>
          <a:p>
            <a:fld id="{1BDBD194-2BF3-4BC8-84B4-574CED8F0A3F}" type="slidenum">
              <a:rPr lang="en-US" smtClean="0"/>
              <a:pPr/>
              <a:t>‹#›</a:t>
            </a:fld>
            <a:endParaRPr lang="en-US"/>
          </a:p>
        </p:txBody>
      </p:sp>
    </p:spTree>
    <p:extLst>
      <p:ext uri="{BB962C8B-B14F-4D97-AF65-F5344CB8AC3E}">
        <p14:creationId xmlns:p14="http://schemas.microsoft.com/office/powerpoint/2010/main" val="2549125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1</a:t>
            </a:fld>
            <a:endParaRPr lang="en-US"/>
          </a:p>
        </p:txBody>
      </p:sp>
    </p:spTree>
    <p:extLst>
      <p:ext uri="{BB962C8B-B14F-4D97-AF65-F5344CB8AC3E}">
        <p14:creationId xmlns:p14="http://schemas.microsoft.com/office/powerpoint/2010/main" val="314653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2</a:t>
            </a:fld>
            <a:endParaRPr lang="en-US"/>
          </a:p>
        </p:txBody>
      </p:sp>
    </p:spTree>
    <p:extLst>
      <p:ext uri="{BB962C8B-B14F-4D97-AF65-F5344CB8AC3E}">
        <p14:creationId xmlns:p14="http://schemas.microsoft.com/office/powerpoint/2010/main" val="2142303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3</a:t>
            </a:fld>
            <a:endParaRPr lang="en-US"/>
          </a:p>
        </p:txBody>
      </p:sp>
    </p:spTree>
    <p:extLst>
      <p:ext uri="{BB962C8B-B14F-4D97-AF65-F5344CB8AC3E}">
        <p14:creationId xmlns:p14="http://schemas.microsoft.com/office/powerpoint/2010/main" val="694136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4</a:t>
            </a:fld>
            <a:endParaRPr lang="en-US"/>
          </a:p>
        </p:txBody>
      </p:sp>
    </p:spTree>
    <p:extLst>
      <p:ext uri="{BB962C8B-B14F-4D97-AF65-F5344CB8AC3E}">
        <p14:creationId xmlns:p14="http://schemas.microsoft.com/office/powerpoint/2010/main" val="384437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5</a:t>
            </a:fld>
            <a:endParaRPr lang="en-US"/>
          </a:p>
        </p:txBody>
      </p:sp>
    </p:spTree>
    <p:extLst>
      <p:ext uri="{BB962C8B-B14F-4D97-AF65-F5344CB8AC3E}">
        <p14:creationId xmlns:p14="http://schemas.microsoft.com/office/powerpoint/2010/main" val="3327540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58CEC7-47F9-475C-B157-D28BCB9621FE}" type="slidenum">
              <a:rPr lang="en-US" smtClean="0"/>
              <a:pPr/>
              <a:t>6</a:t>
            </a:fld>
            <a:endParaRPr lang="en-US"/>
          </a:p>
        </p:txBody>
      </p:sp>
    </p:spTree>
    <p:extLst>
      <p:ext uri="{BB962C8B-B14F-4D97-AF65-F5344CB8AC3E}">
        <p14:creationId xmlns:p14="http://schemas.microsoft.com/office/powerpoint/2010/main" val="919058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F48B33-3F8C-44EC-B986-2B4775630881}" type="datetimeFigureOut">
              <a:rPr lang="en-US" smtClean="0"/>
              <a:pPr/>
              <a:t>7/15/2021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F48B33-3F8C-44EC-B986-2B4775630881}" type="datetimeFigureOut">
              <a:rPr lang="en-US" smtClean="0"/>
              <a:pPr/>
              <a:t>7/15/2021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F48B33-3F8C-44EC-B986-2B4775630881}" type="datetimeFigureOut">
              <a:rPr lang="en-US" smtClean="0"/>
              <a:pPr/>
              <a:t>7/15/2021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F48B33-3F8C-44EC-B986-2B4775630881}" type="datetimeFigureOut">
              <a:rPr lang="en-US" smtClean="0"/>
              <a:pPr/>
              <a:t>7/15/2021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F48B33-3F8C-44EC-B986-2B4775630881}" type="datetimeFigureOut">
              <a:rPr lang="en-US" smtClean="0"/>
              <a:pPr/>
              <a:t>7/15/2021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F48B33-3F8C-44EC-B986-2B4775630881}" type="datetimeFigureOut">
              <a:rPr lang="en-US" smtClean="0"/>
              <a:pPr/>
              <a:t>7/15/2021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F48B33-3F8C-44EC-B986-2B4775630881}" type="datetimeFigureOut">
              <a:rPr lang="en-US" smtClean="0"/>
              <a:pPr/>
              <a:t>7/15/2021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F48B33-3F8C-44EC-B986-2B4775630881}" type="datetimeFigureOut">
              <a:rPr lang="en-US" smtClean="0"/>
              <a:pPr/>
              <a:t>7/15/2021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48B33-3F8C-44EC-B986-2B4775630881}" type="datetimeFigureOut">
              <a:rPr lang="en-US" smtClean="0"/>
              <a:pPr/>
              <a:t>7/15/2021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F48B33-3F8C-44EC-B986-2B4775630881}" type="datetimeFigureOut">
              <a:rPr lang="en-US" smtClean="0"/>
              <a:pPr/>
              <a:t>7/15/2021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F48B33-3F8C-44EC-B986-2B4775630881}" type="datetimeFigureOut">
              <a:rPr lang="en-US" smtClean="0"/>
              <a:pPr/>
              <a:t>7/15/2021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561A95-CA69-4EBA-AB04-D0980A9DB9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48B33-3F8C-44EC-B986-2B4775630881}" type="datetimeFigureOut">
              <a:rPr lang="en-US" smtClean="0"/>
              <a:pPr/>
              <a:t>7/15/2021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561A95-CA69-4EBA-AB04-D0980A9DB9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4"/>
          <p:cNvGraphicFramePr>
            <a:graphicFrameLocks noChangeAspect="1"/>
          </p:cNvGraphicFramePr>
          <p:nvPr>
            <p:extLst>
              <p:ext uri="{D42A27DB-BD31-4B8C-83A1-F6EECF244321}">
                <p14:modId xmlns:p14="http://schemas.microsoft.com/office/powerpoint/2010/main" val="4070933432"/>
              </p:ext>
            </p:extLst>
          </p:nvPr>
        </p:nvGraphicFramePr>
        <p:xfrm>
          <a:off x="76200" y="76200"/>
          <a:ext cx="9009347" cy="67818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Arrow Connector 7"/>
          <p:cNvCxnSpPr/>
          <p:nvPr/>
        </p:nvCxnSpPr>
        <p:spPr>
          <a:xfrm flipH="1">
            <a:off x="8001000" y="3810000"/>
            <a:ext cx="75190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Object 4"/>
          <p:cNvGraphicFramePr>
            <a:graphicFrameLocks noChangeAspect="1"/>
          </p:cNvGraphicFramePr>
          <p:nvPr>
            <p:extLst>
              <p:ext uri="{D42A27DB-BD31-4B8C-83A1-F6EECF244321}">
                <p14:modId xmlns:p14="http://schemas.microsoft.com/office/powerpoint/2010/main" val="2399308918"/>
              </p:ext>
            </p:extLst>
          </p:nvPr>
        </p:nvGraphicFramePr>
        <p:xfrm>
          <a:off x="0" y="0"/>
          <a:ext cx="9144000" cy="69342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2362442311"/>
              </p:ext>
            </p:extLst>
          </p:nvPr>
        </p:nvGraphicFramePr>
        <p:xfrm>
          <a:off x="48195" y="381000"/>
          <a:ext cx="8791005" cy="624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p:cNvCxnSpPr/>
          <p:nvPr/>
        </p:nvCxnSpPr>
        <p:spPr>
          <a:xfrm flipH="1">
            <a:off x="7391400" y="3962400"/>
            <a:ext cx="1143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1715421205"/>
              </p:ext>
            </p:extLst>
          </p:nvPr>
        </p:nvGraphicFramePr>
        <p:xfrm>
          <a:off x="228600" y="139700"/>
          <a:ext cx="8791005" cy="65659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1698231015"/>
              </p:ext>
            </p:extLst>
          </p:nvPr>
        </p:nvGraphicFramePr>
        <p:xfrm>
          <a:off x="152400" y="304800"/>
          <a:ext cx="8791005" cy="624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Arrow Connector 6"/>
          <p:cNvCxnSpPr/>
          <p:nvPr/>
        </p:nvCxnSpPr>
        <p:spPr>
          <a:xfrm flipH="1">
            <a:off x="7239000" y="3581400"/>
            <a:ext cx="12954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3783191652"/>
              </p:ext>
            </p:extLst>
          </p:nvPr>
        </p:nvGraphicFramePr>
        <p:xfrm>
          <a:off x="4651" y="228600"/>
          <a:ext cx="8791005" cy="624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p:cNvCxnSpPr/>
          <p:nvPr/>
        </p:nvCxnSpPr>
        <p:spPr>
          <a:xfrm flipH="1">
            <a:off x="7239000" y="3657600"/>
            <a:ext cx="1219199"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2849619104"/>
              </p:ext>
            </p:extLst>
          </p:nvPr>
        </p:nvGraphicFramePr>
        <p:xfrm>
          <a:off x="155007" y="228600"/>
          <a:ext cx="8791005" cy="624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Arrow Connector 4"/>
          <p:cNvCxnSpPr/>
          <p:nvPr/>
        </p:nvCxnSpPr>
        <p:spPr>
          <a:xfrm flipH="1" flipV="1">
            <a:off x="7315200" y="3657600"/>
            <a:ext cx="1336588" cy="1853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69E17FB2855B4996DBFF895D0628DF" ma:contentTypeVersion="16" ma:contentTypeDescription="Create a new document." ma:contentTypeScope="" ma:versionID="9588e3d149584225615ea5004e241e4b">
  <xsd:schema xmlns:xsd="http://www.w3.org/2001/XMLSchema" xmlns:xs="http://www.w3.org/2001/XMLSchema" xmlns:p="http://schemas.microsoft.com/office/2006/metadata/properties" xmlns:ns1="http://schemas.microsoft.com/sharepoint/v3" xmlns:ns3="db9b5254-4bd8-4c90-96a6-10d6d4bf7cd3" xmlns:ns4="d3edf67f-6f1b-46c1-9f30-7b4c1812c64d" targetNamespace="http://schemas.microsoft.com/office/2006/metadata/properties" ma:root="true" ma:fieldsID="900c9f356391b82b86fffc09be808cae" ns1:_="" ns3:_="" ns4:_="">
    <xsd:import namespace="http://schemas.microsoft.com/sharepoint/v3"/>
    <xsd:import namespace="db9b5254-4bd8-4c90-96a6-10d6d4bf7cd3"/>
    <xsd:import namespace="d3edf67f-6f1b-46c1-9f30-7b4c1812c64d"/>
    <xsd:element name="properties">
      <xsd:complexType>
        <xsd:sequence>
          <xsd:element name="documentManagement">
            <xsd:complexType>
              <xsd:all>
                <xsd:element ref="ns3:MediaServiceMetadata" minOccurs="0"/>
                <xsd:element ref="ns3:MediaServiceFastMetadata" minOccurs="0"/>
                <xsd:element ref="ns3:MediaServiceAutoTags" minOccurs="0"/>
                <xsd:element ref="ns1:_ip_UnifiedCompliancePolicyProperties" minOccurs="0"/>
                <xsd:element ref="ns1:_ip_UnifiedCompliancePolicyUIAction"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9b5254-4bd8-4c90-96a6-10d6d4bf7cd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edf67f-6f1b-46c1-9f30-7b4c1812c64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7118846-1AE4-488D-B801-5356E1891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b9b5254-4bd8-4c90-96a6-10d6d4bf7cd3"/>
    <ds:schemaRef ds:uri="d3edf67f-6f1b-46c1-9f30-7b4c1812c6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FC9F1A-EE01-48FA-A142-337702CCC1E8}">
  <ds:schemaRefs>
    <ds:schemaRef ds:uri="http://schemas.microsoft.com/sharepoint/v3/contenttype/forms"/>
  </ds:schemaRefs>
</ds:datastoreItem>
</file>

<file path=customXml/itemProps3.xml><?xml version="1.0" encoding="utf-8"?>
<ds:datastoreItem xmlns:ds="http://schemas.openxmlformats.org/officeDocument/2006/customXml" ds:itemID="{F1566D0B-EC2C-4A32-AC02-27E2F61C0637}">
  <ds:schemaRefs>
    <ds:schemaRef ds:uri="http://schemas.microsoft.com/office/2006/documentManagement/types"/>
    <ds:schemaRef ds:uri="http://purl.org/dc/elements/1.1/"/>
    <ds:schemaRef ds:uri="http://schemas.microsoft.com/office/2006/metadata/properties"/>
    <ds:schemaRef ds:uri="http://schemas.microsoft.com/sharepoint/v3"/>
    <ds:schemaRef ds:uri="http://schemas.openxmlformats.org/package/2006/metadata/core-properties"/>
    <ds:schemaRef ds:uri="http://purl.org/dc/terms/"/>
    <ds:schemaRef ds:uri="d3edf67f-6f1b-46c1-9f30-7b4c1812c64d"/>
    <ds:schemaRef ds:uri="http://schemas.microsoft.com/office/infopath/2007/PartnerControls"/>
    <ds:schemaRef ds:uri="db9b5254-4bd8-4c90-96a6-10d6d4bf7cd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28245</TotalTime>
  <Words>1062</Words>
  <Application>Microsoft Office PowerPoint</Application>
  <PresentationFormat>On-screen Show (4:3)</PresentationFormat>
  <Paragraphs>199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TANF Choices Wage and Benefit Scenarios Chart</dc:title>
  <dc:creator>Richard Funk</dc:creator>
  <cp:keywords>2021 TANF Choices Wage and Benefit Scenarios Chart</cp:keywords>
  <cp:lastModifiedBy>Nguyen, Dat</cp:lastModifiedBy>
  <cp:revision>509</cp:revision>
  <cp:lastPrinted>2020-11-16T20:00:32Z</cp:lastPrinted>
  <dcterms:created xsi:type="dcterms:W3CDTF">2008-05-20T14:53:14Z</dcterms:created>
  <dcterms:modified xsi:type="dcterms:W3CDTF">2021-07-15T10:42:26Z</dcterms:modified>
  <cp:category>2021 TANF Choices Wage and Benefit Scenarios Chart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0x0101000869E17FB2855B4996DBFF895D0628DF</vt:lpwstr>
  </property>
</Properties>
</file>